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0.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31.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32.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43.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74"/>
  </p:notesMasterIdLst>
  <p:sldIdLst>
    <p:sldId id="256" r:id="rId2"/>
    <p:sldId id="487" r:id="rId3"/>
    <p:sldId id="466" r:id="rId4"/>
    <p:sldId id="432" r:id="rId5"/>
    <p:sldId id="475" r:id="rId6"/>
    <p:sldId id="434" r:id="rId7"/>
    <p:sldId id="471" r:id="rId8"/>
    <p:sldId id="469" r:id="rId9"/>
    <p:sldId id="470" r:id="rId10"/>
    <p:sldId id="468" r:id="rId11"/>
    <p:sldId id="435" r:id="rId12"/>
    <p:sldId id="476" r:id="rId13"/>
    <p:sldId id="460" r:id="rId14"/>
    <p:sldId id="462" r:id="rId15"/>
    <p:sldId id="461" r:id="rId16"/>
    <p:sldId id="437" r:id="rId17"/>
    <p:sldId id="441" r:id="rId18"/>
    <p:sldId id="442" r:id="rId19"/>
    <p:sldId id="443" r:id="rId20"/>
    <p:sldId id="463" r:id="rId21"/>
    <p:sldId id="417" r:id="rId22"/>
    <p:sldId id="472" r:id="rId23"/>
    <p:sldId id="332" r:id="rId24"/>
    <p:sldId id="420" r:id="rId25"/>
    <p:sldId id="457" r:id="rId26"/>
    <p:sldId id="464" r:id="rId27"/>
    <p:sldId id="474" r:id="rId28"/>
    <p:sldId id="465" r:id="rId29"/>
    <p:sldId id="486" r:id="rId30"/>
    <p:sldId id="479" r:id="rId31"/>
    <p:sldId id="480" r:id="rId32"/>
    <p:sldId id="485" r:id="rId33"/>
    <p:sldId id="484" r:id="rId34"/>
    <p:sldId id="433" r:id="rId35"/>
    <p:sldId id="477" r:id="rId36"/>
    <p:sldId id="344" r:id="rId37"/>
    <p:sldId id="396" r:id="rId38"/>
    <p:sldId id="410" r:id="rId39"/>
    <p:sldId id="411" r:id="rId40"/>
    <p:sldId id="412" r:id="rId41"/>
    <p:sldId id="413" r:id="rId42"/>
    <p:sldId id="375" r:id="rId43"/>
    <p:sldId id="419" r:id="rId44"/>
    <p:sldId id="340" r:id="rId45"/>
    <p:sldId id="374" r:id="rId46"/>
    <p:sldId id="473" r:id="rId47"/>
    <p:sldId id="430" r:id="rId48"/>
    <p:sldId id="426" r:id="rId49"/>
    <p:sldId id="467" r:id="rId50"/>
    <p:sldId id="397" r:id="rId51"/>
    <p:sldId id="436" r:id="rId52"/>
    <p:sldId id="459" r:id="rId53"/>
    <p:sldId id="438" r:id="rId54"/>
    <p:sldId id="458" r:id="rId55"/>
    <p:sldId id="425" r:id="rId56"/>
    <p:sldId id="409" r:id="rId57"/>
    <p:sldId id="421" r:id="rId58"/>
    <p:sldId id="416" r:id="rId59"/>
    <p:sldId id="415" r:id="rId60"/>
    <p:sldId id="380" r:id="rId61"/>
    <p:sldId id="445" r:id="rId62"/>
    <p:sldId id="446" r:id="rId63"/>
    <p:sldId id="447" r:id="rId64"/>
    <p:sldId id="448" r:id="rId65"/>
    <p:sldId id="449" r:id="rId66"/>
    <p:sldId id="450" r:id="rId67"/>
    <p:sldId id="451" r:id="rId68"/>
    <p:sldId id="452" r:id="rId69"/>
    <p:sldId id="453" r:id="rId70"/>
    <p:sldId id="454" r:id="rId71"/>
    <p:sldId id="455" r:id="rId72"/>
    <p:sldId id="456" r:id="rId7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userDrawn="1">
          <p15:clr>
            <a:srgbClr val="A4A3A4"/>
          </p15:clr>
        </p15:guide>
        <p15:guide id="2" pos="767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9645"/>
    <a:srgbClr val="F89647"/>
    <a:srgbClr val="6692DC"/>
    <a:srgbClr val="6592DC"/>
    <a:srgbClr val="6693DC"/>
    <a:srgbClr val="F4B804"/>
    <a:srgbClr val="6693DB"/>
    <a:srgbClr val="FBBD04"/>
    <a:srgbClr val="FFC003"/>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17" autoAdjust="0"/>
    <p:restoredTop sz="65027" autoAdjust="0"/>
  </p:normalViewPr>
  <p:slideViewPr>
    <p:cSldViewPr snapToGrid="0">
      <p:cViewPr varScale="1">
        <p:scale>
          <a:sx n="58" d="100"/>
          <a:sy n="58" d="100"/>
        </p:scale>
        <p:origin x="864" y="192"/>
      </p:cViewPr>
      <p:guideLst>
        <p:guide orient="horz"/>
        <p:guide pos="7679"/>
      </p:guideLst>
    </p:cSldViewPr>
  </p:slideViewPr>
  <p:outlineViewPr>
    <p:cViewPr>
      <p:scale>
        <a:sx n="33" d="100"/>
        <a:sy n="33" d="100"/>
      </p:scale>
      <p:origin x="0" y="-1296"/>
    </p:cViewPr>
  </p:outlin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640" b="0" i="0" u="none" strike="noStrike" kern="1200" spc="0" baseline="0">
                <a:solidFill>
                  <a:schemeClr val="tx1"/>
                </a:solidFill>
                <a:latin typeface="+mn-lt"/>
                <a:ea typeface="+mn-ea"/>
                <a:cs typeface="+mn-cs"/>
              </a:defRPr>
            </a:pPr>
            <a:r>
              <a:rPr lang="en-US"/>
              <a:t>BLEU</a:t>
            </a:r>
          </a:p>
        </c:rich>
      </c:tx>
      <c:layout>
        <c:manualLayout>
          <c:xMode val="edge"/>
          <c:yMode val="edge"/>
          <c:x val="0.48370717364987076"/>
          <c:y val="1.4933981805236184E-2"/>
        </c:manualLayout>
      </c:layout>
      <c:overlay val="0"/>
      <c:spPr>
        <a:noFill/>
        <a:ln>
          <a:noFill/>
        </a:ln>
        <a:effectLst/>
      </c:spPr>
      <c:txPr>
        <a:bodyPr rot="0" spcFirstLastPara="1" vertOverflow="ellipsis" vert="horz" wrap="square" anchor="ctr" anchorCtr="1"/>
        <a:lstStyle/>
        <a:p>
          <a:pPr>
            <a:defRPr sz="264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5.1417663555373534E-2"/>
          <c:y val="0.13376634041207991"/>
          <c:w val="0.93462053543726398"/>
          <c:h val="0.7777468776316977"/>
        </c:manualLayout>
      </c:layout>
      <c:barChart>
        <c:barDir val="col"/>
        <c:grouping val="clustered"/>
        <c:varyColors val="0"/>
        <c:ser>
          <c:idx val="1"/>
          <c:order val="0"/>
          <c:tx>
            <c:strRef>
              <c:f>Sheet1!$C$1</c:f>
              <c:strCache>
                <c:ptCount val="1"/>
                <c:pt idx="0">
                  <c:v>Base</c:v>
                </c:pt>
              </c:strCache>
            </c:strRef>
          </c:tx>
          <c:spPr>
            <a:solidFill>
              <a:schemeClr val="tx1">
                <a:lumMod val="20000"/>
                <a:lumOff val="80000"/>
              </a:schemeClr>
            </a:solidFill>
            <a:ln>
              <a:noFill/>
            </a:ln>
            <a:effectLst/>
          </c:spPr>
          <c:invertIfNegative val="0"/>
          <c:dPt>
            <c:idx val="0"/>
            <c:invertIfNegative val="0"/>
            <c:bubble3D val="0"/>
            <c:spPr>
              <a:solidFill>
                <a:schemeClr val="tx1">
                  <a:lumMod val="20000"/>
                  <a:lumOff val="80000"/>
                </a:schemeClr>
              </a:solidFill>
              <a:ln>
                <a:noFill/>
              </a:ln>
              <a:effectLst/>
            </c:spPr>
            <c:extLst>
              <c:ext xmlns:c16="http://schemas.microsoft.com/office/drawing/2014/chart" uri="{C3380CC4-5D6E-409C-BE32-E72D297353CC}">
                <c16:uniqueId val="{00000000-7063-D847-8002-E0A24D12540F}"/>
              </c:ext>
            </c:extLst>
          </c:dPt>
          <c:dLbls>
            <c:numFmt formatCode="#,##0.0" sourceLinked="0"/>
            <c:spPr>
              <a:noFill/>
              <a:ln>
                <a:noFill/>
              </a:ln>
              <a:effectLst/>
            </c:spPr>
            <c:txPr>
              <a:bodyPr rot="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BLEU</c:v>
                </c:pt>
              </c:strCache>
            </c:strRef>
          </c:cat>
          <c:val>
            <c:numRef>
              <c:f>Sheet1!$C$2</c:f>
              <c:numCache>
                <c:formatCode>General</c:formatCode>
                <c:ptCount val="1"/>
                <c:pt idx="0">
                  <c:v>66.52</c:v>
                </c:pt>
              </c:numCache>
            </c:numRef>
          </c:val>
          <c:extLst>
            <c:ext xmlns:c16="http://schemas.microsoft.com/office/drawing/2014/chart" uri="{C3380CC4-5D6E-409C-BE32-E72D297353CC}">
              <c16:uniqueId val="{00000001-BBF1-C94A-8920-ABD935C4B435}"/>
            </c:ext>
          </c:extLst>
        </c:ser>
        <c:ser>
          <c:idx val="2"/>
          <c:order val="1"/>
          <c:tx>
            <c:strRef>
              <c:f>Sheet1!$D$1</c:f>
              <c:strCache>
                <c:ptCount val="1"/>
                <c:pt idx="0">
                  <c:v>Pragmatic, reconstructor</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BLEU</c:v>
                </c:pt>
              </c:strCache>
            </c:strRef>
          </c:cat>
          <c:val>
            <c:numRef>
              <c:f>Sheet1!$D$2</c:f>
              <c:numCache>
                <c:formatCode>General</c:formatCode>
                <c:ptCount val="1"/>
                <c:pt idx="0">
                  <c:v>68.599999999999994</c:v>
                </c:pt>
              </c:numCache>
            </c:numRef>
          </c:val>
          <c:extLst>
            <c:ext xmlns:c16="http://schemas.microsoft.com/office/drawing/2014/chart" uri="{C3380CC4-5D6E-409C-BE32-E72D297353CC}">
              <c16:uniqueId val="{00000002-BBF1-C94A-8920-ABD935C4B435}"/>
            </c:ext>
          </c:extLst>
        </c:ser>
        <c:ser>
          <c:idx val="3"/>
          <c:order val="2"/>
          <c:tx>
            <c:strRef>
              <c:f>Sheet1!$E$1</c:f>
              <c:strCache>
                <c:ptCount val="1"/>
                <c:pt idx="0">
                  <c:v>Pragmatic, distractor</c:v>
                </c:pt>
              </c:strCache>
            </c:strRef>
          </c:tx>
          <c:spPr>
            <a:solidFill>
              <a:schemeClr val="accent4"/>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BLEU</c:v>
                </c:pt>
              </c:strCache>
            </c:strRef>
          </c:cat>
          <c:val>
            <c:numRef>
              <c:f>Sheet1!$E$2</c:f>
              <c:numCache>
                <c:formatCode>General</c:formatCode>
                <c:ptCount val="1"/>
                <c:pt idx="0">
                  <c:v>67.760000000000005</c:v>
                </c:pt>
              </c:numCache>
            </c:numRef>
          </c:val>
          <c:extLst>
            <c:ext xmlns:c16="http://schemas.microsoft.com/office/drawing/2014/chart" uri="{C3380CC4-5D6E-409C-BE32-E72D297353CC}">
              <c16:uniqueId val="{00000003-BBF1-C94A-8920-ABD935C4B435}"/>
            </c:ext>
          </c:extLst>
        </c:ser>
        <c:dLbls>
          <c:showLegendKey val="0"/>
          <c:showVal val="0"/>
          <c:showCatName val="0"/>
          <c:showSerName val="0"/>
          <c:showPercent val="0"/>
          <c:showBubbleSize val="0"/>
        </c:dLbls>
        <c:gapWidth val="219"/>
        <c:overlap val="-27"/>
        <c:axId val="1603202143"/>
        <c:axId val="1603205055"/>
      </c:barChart>
      <c:catAx>
        <c:axId val="1603202143"/>
        <c:scaling>
          <c:orientation val="minMax"/>
        </c:scaling>
        <c:delete val="1"/>
        <c:axPos val="b"/>
        <c:numFmt formatCode="General" sourceLinked="1"/>
        <c:majorTickMark val="none"/>
        <c:minorTickMark val="none"/>
        <c:tickLblPos val="nextTo"/>
        <c:crossAx val="1603205055"/>
        <c:crosses val="autoZero"/>
        <c:auto val="1"/>
        <c:lblAlgn val="ctr"/>
        <c:lblOffset val="100"/>
        <c:noMultiLvlLbl val="0"/>
      </c:catAx>
      <c:valAx>
        <c:axId val="1603205055"/>
        <c:scaling>
          <c:orientation val="minMax"/>
          <c:max val="70"/>
          <c:min val="6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sz="2200">
          <a:solidFill>
            <a:schemeClr val="tx1"/>
          </a:solidFill>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base</c:v>
                </c:pt>
              </c:strCache>
            </c:strRef>
          </c:tx>
          <c:spPr>
            <a:solidFill>
              <a:schemeClr val="bg1">
                <a:lumMod val="75000"/>
              </a:schemeClr>
            </a:solidFill>
            <a:ln>
              <a:noFill/>
            </a:ln>
            <a:effectLst/>
          </c:spPr>
          <c:invertIfNegative val="0"/>
          <c:cat>
            <c:strRef>
              <c:f>Sheet1!$A$2:$A$6</c:f>
              <c:strCache>
                <c:ptCount val="5"/>
                <c:pt idx="0">
                  <c:v>FamilyFriendly</c:v>
                </c:pt>
                <c:pt idx="1">
                  <c:v>EatType</c:v>
                </c:pt>
                <c:pt idx="2">
                  <c:v>Food</c:v>
                </c:pt>
                <c:pt idx="3">
                  <c:v>PriceRange</c:v>
                </c:pt>
                <c:pt idx="4">
                  <c:v>Area</c:v>
                </c:pt>
              </c:strCache>
            </c:strRef>
          </c:cat>
          <c:val>
            <c:numRef>
              <c:f>Sheet1!$B$2:$B$6</c:f>
              <c:numCache>
                <c:formatCode>General</c:formatCode>
                <c:ptCount val="5"/>
                <c:pt idx="0">
                  <c:v>0.50377833753148604</c:v>
                </c:pt>
                <c:pt idx="1">
                  <c:v>0.98064516129032198</c:v>
                </c:pt>
                <c:pt idx="2">
                  <c:v>0.88222222222222202</c:v>
                </c:pt>
                <c:pt idx="3">
                  <c:v>0.90751445086705196</c:v>
                </c:pt>
                <c:pt idx="4">
                  <c:v>0.959523809523809</c:v>
                </c:pt>
              </c:numCache>
            </c:numRef>
          </c:val>
          <c:extLst>
            <c:ext xmlns:c16="http://schemas.microsoft.com/office/drawing/2014/chart" uri="{C3380CC4-5D6E-409C-BE32-E72D297353CC}">
              <c16:uniqueId val="{00000000-3D6F-BD41-A3E6-4E9F978B01FC}"/>
            </c:ext>
          </c:extLst>
        </c:ser>
        <c:ser>
          <c:idx val="1"/>
          <c:order val="1"/>
          <c:tx>
            <c:strRef>
              <c:f>Sheet1!$C$1</c:f>
              <c:strCache>
                <c:ptCount val="1"/>
                <c:pt idx="0">
                  <c:v>Recon-</c:v>
                </c:pt>
              </c:strCache>
            </c:strRef>
          </c:tx>
          <c:spPr>
            <a:solidFill>
              <a:schemeClr val="accent2"/>
            </a:solidFill>
            <a:ln>
              <a:noFill/>
            </a:ln>
            <a:effectLst/>
          </c:spPr>
          <c:invertIfNegative val="0"/>
          <c:cat>
            <c:strRef>
              <c:f>Sheet1!$A$2:$A$6</c:f>
              <c:strCache>
                <c:ptCount val="5"/>
                <c:pt idx="0">
                  <c:v>FamilyFriendly</c:v>
                </c:pt>
                <c:pt idx="1">
                  <c:v>EatType</c:v>
                </c:pt>
                <c:pt idx="2">
                  <c:v>Food</c:v>
                </c:pt>
                <c:pt idx="3">
                  <c:v>PriceRange</c:v>
                </c:pt>
                <c:pt idx="4">
                  <c:v>Area</c:v>
                </c:pt>
              </c:strCache>
            </c:strRef>
          </c:cat>
          <c:val>
            <c:numRef>
              <c:f>Sheet1!$C$2:$C$6</c:f>
              <c:numCache>
                <c:formatCode>General</c:formatCode>
                <c:ptCount val="5"/>
                <c:pt idx="0">
                  <c:v>0.51385390428211497</c:v>
                </c:pt>
                <c:pt idx="1">
                  <c:v>1</c:v>
                </c:pt>
                <c:pt idx="2">
                  <c:v>1</c:v>
                </c:pt>
                <c:pt idx="3">
                  <c:v>0.97687861271676302</c:v>
                </c:pt>
                <c:pt idx="4">
                  <c:v>0.99047619047618995</c:v>
                </c:pt>
              </c:numCache>
            </c:numRef>
          </c:val>
          <c:extLst>
            <c:ext xmlns:c16="http://schemas.microsoft.com/office/drawing/2014/chart" uri="{C3380CC4-5D6E-409C-BE32-E72D297353CC}">
              <c16:uniqueId val="{00000001-3D6F-BD41-A3E6-4E9F978B01FC}"/>
            </c:ext>
          </c:extLst>
        </c:ser>
        <c:ser>
          <c:idx val="2"/>
          <c:order val="2"/>
          <c:tx>
            <c:strRef>
              <c:f>Sheet1!$D$1</c:f>
              <c:strCache>
                <c:ptCount val="1"/>
                <c:pt idx="0">
                  <c:v>Dis-</c:v>
                </c:pt>
              </c:strCache>
            </c:strRef>
          </c:tx>
          <c:spPr>
            <a:solidFill>
              <a:schemeClr val="accent3"/>
            </a:solidFill>
            <a:ln>
              <a:noFill/>
            </a:ln>
            <a:effectLst/>
          </c:spPr>
          <c:invertIfNegative val="0"/>
          <c:cat>
            <c:strRef>
              <c:f>Sheet1!$A$2:$A$6</c:f>
              <c:strCache>
                <c:ptCount val="5"/>
                <c:pt idx="0">
                  <c:v>FamilyFriendly</c:v>
                </c:pt>
                <c:pt idx="1">
                  <c:v>EatType</c:v>
                </c:pt>
                <c:pt idx="2">
                  <c:v>Food</c:v>
                </c:pt>
                <c:pt idx="3">
                  <c:v>PriceRange</c:v>
                </c:pt>
                <c:pt idx="4">
                  <c:v>Area</c:v>
                </c:pt>
              </c:strCache>
            </c:strRef>
          </c:cat>
          <c:val>
            <c:numRef>
              <c:f>Sheet1!$D$2:$D$6</c:f>
              <c:numCache>
                <c:formatCode>General</c:formatCode>
                <c:ptCount val="5"/>
                <c:pt idx="0">
                  <c:v>0.48110831234256901</c:v>
                </c:pt>
                <c:pt idx="1">
                  <c:v>1</c:v>
                </c:pt>
                <c:pt idx="2">
                  <c:v>0.92888888888888799</c:v>
                </c:pt>
                <c:pt idx="3">
                  <c:v>0.91618497109826502</c:v>
                </c:pt>
                <c:pt idx="4">
                  <c:v>0.94285714285714195</c:v>
                </c:pt>
              </c:numCache>
            </c:numRef>
          </c:val>
          <c:extLst>
            <c:ext xmlns:c16="http://schemas.microsoft.com/office/drawing/2014/chart" uri="{C3380CC4-5D6E-409C-BE32-E72D297353CC}">
              <c16:uniqueId val="{00000002-3D6F-BD41-A3E6-4E9F978B01FC}"/>
            </c:ext>
          </c:extLst>
        </c:ser>
        <c:dLbls>
          <c:showLegendKey val="0"/>
          <c:showVal val="0"/>
          <c:showCatName val="0"/>
          <c:showSerName val="0"/>
          <c:showPercent val="0"/>
          <c:showBubbleSize val="0"/>
        </c:dLbls>
        <c:gapWidth val="219"/>
        <c:overlap val="-27"/>
        <c:axId val="1603202143"/>
        <c:axId val="1603205055"/>
      </c:barChart>
      <c:catAx>
        <c:axId val="16032021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603205055"/>
        <c:crosses val="autoZero"/>
        <c:auto val="1"/>
        <c:lblAlgn val="ctr"/>
        <c:lblOffset val="100"/>
        <c:noMultiLvlLbl val="0"/>
      </c:catAx>
      <c:valAx>
        <c:axId val="1603205055"/>
        <c:scaling>
          <c:orientation val="minMax"/>
          <c:max val="1.1000000000000001"/>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603202143"/>
        <c:crosses val="autoZero"/>
        <c:crossBetween val="between"/>
        <c:majorUnit val="0.1"/>
      </c:valAx>
      <c:spPr>
        <a:noFill/>
        <a:ln>
          <a:noFill/>
        </a:ln>
        <a:effectLst/>
      </c:spPr>
    </c:plotArea>
    <c:legend>
      <c:legendPos val="b"/>
      <c:layout>
        <c:manualLayout>
          <c:xMode val="edge"/>
          <c:yMode val="edge"/>
          <c:x val="0.13408143965326119"/>
          <c:y val="3.7159975494352973E-2"/>
          <c:w val="0.70516154347383275"/>
          <c:h val="7.6930771547143964E-2"/>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best prior work</c:v>
                </c:pt>
              </c:strCache>
            </c:strRef>
          </c:tx>
          <c:spPr>
            <a:solidFill>
              <a:schemeClr val="accent2"/>
            </a:solidFill>
            <a:ln>
              <a:noFill/>
            </a:ln>
            <a:effectLst/>
          </c:spPr>
          <c:invertIfNegative val="0"/>
          <c:cat>
            <c:strRef>
              <c:f>Sheet1!$A$2</c:f>
              <c:strCache>
                <c:ptCount val="1"/>
                <c:pt idx="0">
                  <c:v>ROUGE-2</c:v>
                </c:pt>
              </c:strCache>
            </c:strRef>
          </c:cat>
          <c:val>
            <c:numRef>
              <c:f>Sheet1!$B$2</c:f>
              <c:numCache>
                <c:formatCode>General</c:formatCode>
                <c:ptCount val="1"/>
                <c:pt idx="0">
                  <c:v>19.47</c:v>
                </c:pt>
              </c:numCache>
            </c:numRef>
          </c:val>
          <c:extLst>
            <c:ext xmlns:c16="http://schemas.microsoft.com/office/drawing/2014/chart" uri="{C3380CC4-5D6E-409C-BE32-E72D297353CC}">
              <c16:uniqueId val="{00000000-3432-3B4A-93C8-6EC6333DC055}"/>
            </c:ext>
          </c:extLst>
        </c:ser>
        <c:ser>
          <c:idx val="1"/>
          <c:order val="1"/>
          <c:tx>
            <c:strRef>
              <c:f>Sheet1!$C$1</c:f>
              <c:strCache>
                <c:ptCount val="1"/>
                <c:pt idx="0">
                  <c:v>base</c:v>
                </c:pt>
              </c:strCache>
            </c:strRef>
          </c:tx>
          <c:spPr>
            <a:solidFill>
              <a:schemeClr val="accent1"/>
            </a:solidFill>
            <a:ln>
              <a:noFill/>
            </a:ln>
            <a:effectLst/>
          </c:spPr>
          <c:invertIfNegative val="0"/>
          <c:dPt>
            <c:idx val="0"/>
            <c:invertIfNegative val="0"/>
            <c:bubble3D val="0"/>
            <c:spPr>
              <a:solidFill>
                <a:schemeClr val="bg1">
                  <a:lumMod val="85000"/>
                </a:schemeClr>
              </a:solidFill>
              <a:ln>
                <a:noFill/>
              </a:ln>
              <a:effectLst/>
            </c:spPr>
            <c:extLst>
              <c:ext xmlns:c16="http://schemas.microsoft.com/office/drawing/2014/chart" uri="{C3380CC4-5D6E-409C-BE32-E72D297353CC}">
                <c16:uniqueId val="{00000000-1D39-DF4B-99A6-E4A304D60318}"/>
              </c:ext>
            </c:extLst>
          </c:dPt>
          <c:cat>
            <c:strRef>
              <c:f>Sheet1!$A$2</c:f>
              <c:strCache>
                <c:ptCount val="1"/>
                <c:pt idx="0">
                  <c:v>ROUGE-2</c:v>
                </c:pt>
              </c:strCache>
            </c:strRef>
          </c:cat>
          <c:val>
            <c:numRef>
              <c:f>Sheet1!$C$2</c:f>
              <c:numCache>
                <c:formatCode>General</c:formatCode>
                <c:ptCount val="1"/>
                <c:pt idx="0">
                  <c:v>17.8</c:v>
                </c:pt>
              </c:numCache>
            </c:numRef>
          </c:val>
          <c:extLst>
            <c:ext xmlns:c16="http://schemas.microsoft.com/office/drawing/2014/chart" uri="{C3380CC4-5D6E-409C-BE32-E72D297353CC}">
              <c16:uniqueId val="{00000001-3432-3B4A-93C8-6EC6333DC055}"/>
            </c:ext>
          </c:extLst>
        </c:ser>
        <c:ser>
          <c:idx val="2"/>
          <c:order val="2"/>
          <c:tx>
            <c:strRef>
              <c:f>Sheet1!$D$1</c:f>
              <c:strCache>
                <c:ptCount val="1"/>
                <c:pt idx="0">
                  <c:v>Reconstructor-</c:v>
                </c:pt>
              </c:strCache>
            </c:strRef>
          </c:tx>
          <c:spPr>
            <a:solidFill>
              <a:schemeClr val="accent3"/>
            </a:solidFill>
            <a:ln>
              <a:noFill/>
            </a:ln>
            <a:effectLst/>
          </c:spPr>
          <c:invertIfNegative val="0"/>
          <c:cat>
            <c:strRef>
              <c:f>Sheet1!$A$2</c:f>
              <c:strCache>
                <c:ptCount val="1"/>
                <c:pt idx="0">
                  <c:v>ROUGE-2</c:v>
                </c:pt>
              </c:strCache>
            </c:strRef>
          </c:cat>
          <c:val>
            <c:numRef>
              <c:f>Sheet1!$D$2</c:f>
              <c:numCache>
                <c:formatCode>General</c:formatCode>
                <c:ptCount val="1"/>
                <c:pt idx="0">
                  <c:v>18.07</c:v>
                </c:pt>
              </c:numCache>
            </c:numRef>
          </c:val>
          <c:extLst>
            <c:ext xmlns:c16="http://schemas.microsoft.com/office/drawing/2014/chart" uri="{C3380CC4-5D6E-409C-BE32-E72D297353CC}">
              <c16:uniqueId val="{00000002-3432-3B4A-93C8-6EC6333DC055}"/>
            </c:ext>
          </c:extLst>
        </c:ser>
        <c:ser>
          <c:idx val="3"/>
          <c:order val="3"/>
          <c:tx>
            <c:strRef>
              <c:f>Sheet1!$E$1</c:f>
              <c:strCache>
                <c:ptCount val="1"/>
                <c:pt idx="0">
                  <c:v>Distractor-</c:v>
                </c:pt>
              </c:strCache>
            </c:strRef>
          </c:tx>
          <c:spPr>
            <a:solidFill>
              <a:schemeClr val="accent4"/>
            </a:solidFill>
            <a:ln>
              <a:noFill/>
            </a:ln>
            <a:effectLst/>
          </c:spPr>
          <c:invertIfNegative val="0"/>
          <c:cat>
            <c:strRef>
              <c:f>Sheet1!$A$2</c:f>
              <c:strCache>
                <c:ptCount val="1"/>
                <c:pt idx="0">
                  <c:v>ROUGE-2</c:v>
                </c:pt>
              </c:strCache>
            </c:strRef>
          </c:cat>
          <c:val>
            <c:numRef>
              <c:f>Sheet1!$E$2</c:f>
              <c:numCache>
                <c:formatCode>General</c:formatCode>
                <c:ptCount val="1"/>
                <c:pt idx="0">
                  <c:v>18.3</c:v>
                </c:pt>
              </c:numCache>
            </c:numRef>
          </c:val>
          <c:extLst>
            <c:ext xmlns:c16="http://schemas.microsoft.com/office/drawing/2014/chart" uri="{C3380CC4-5D6E-409C-BE32-E72D297353CC}">
              <c16:uniqueId val="{00000003-3432-3B4A-93C8-6EC6333DC055}"/>
            </c:ext>
          </c:extLst>
        </c:ser>
        <c:dLbls>
          <c:showLegendKey val="0"/>
          <c:showVal val="0"/>
          <c:showCatName val="0"/>
          <c:showSerName val="0"/>
          <c:showPercent val="0"/>
          <c:showBubbleSize val="0"/>
        </c:dLbls>
        <c:gapWidth val="219"/>
        <c:overlap val="-27"/>
        <c:axId val="1603202143"/>
        <c:axId val="1603205055"/>
      </c:barChart>
      <c:catAx>
        <c:axId val="16032021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603205055"/>
        <c:crosses val="autoZero"/>
        <c:auto val="1"/>
        <c:lblAlgn val="ctr"/>
        <c:lblOffset val="100"/>
        <c:noMultiLvlLbl val="0"/>
      </c:catAx>
      <c:valAx>
        <c:axId val="1603205055"/>
        <c:scaling>
          <c:orientation val="minMax"/>
          <c:max val="22"/>
          <c:min val="15"/>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legend>
      <c:legendPos val="b"/>
      <c:layout>
        <c:manualLayout>
          <c:xMode val="edge"/>
          <c:yMode val="edge"/>
          <c:x val="0.13408143965326119"/>
          <c:y val="3.7159975494352973E-2"/>
          <c:w val="0.86591860850624824"/>
          <c:h val="0.1453496869687649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best prior work</c:v>
                </c:pt>
              </c:strCache>
            </c:strRef>
          </c:tx>
          <c:spPr>
            <a:solidFill>
              <a:schemeClr val="accent2"/>
            </a:solidFill>
            <a:ln>
              <a:noFill/>
            </a:ln>
            <a:effectLst/>
          </c:spPr>
          <c:invertIfNegative val="0"/>
          <c:cat>
            <c:strRef>
              <c:f>Sheet1!$A$2</c:f>
              <c:strCache>
                <c:ptCount val="1"/>
                <c:pt idx="0">
                  <c:v>METEOR</c:v>
                </c:pt>
              </c:strCache>
            </c:strRef>
          </c:cat>
          <c:val>
            <c:numRef>
              <c:f>Sheet1!$B$2</c:f>
              <c:numCache>
                <c:formatCode>General</c:formatCode>
                <c:ptCount val="1"/>
                <c:pt idx="0">
                  <c:v>21</c:v>
                </c:pt>
              </c:numCache>
            </c:numRef>
          </c:val>
          <c:extLst>
            <c:ext xmlns:c16="http://schemas.microsoft.com/office/drawing/2014/chart" uri="{C3380CC4-5D6E-409C-BE32-E72D297353CC}">
              <c16:uniqueId val="{00000000-6266-334E-936D-844272040171}"/>
            </c:ext>
          </c:extLst>
        </c:ser>
        <c:ser>
          <c:idx val="1"/>
          <c:order val="1"/>
          <c:tx>
            <c:strRef>
              <c:f>Sheet1!$C$1</c:f>
              <c:strCache>
                <c:ptCount val="1"/>
                <c:pt idx="0">
                  <c:v>base</c:v>
                </c:pt>
              </c:strCache>
            </c:strRef>
          </c:tx>
          <c:spPr>
            <a:solidFill>
              <a:schemeClr val="bg1">
                <a:lumMod val="85000"/>
              </a:schemeClr>
            </a:solidFill>
            <a:ln>
              <a:noFill/>
            </a:ln>
            <a:effectLst/>
          </c:spPr>
          <c:invertIfNegative val="0"/>
          <c:cat>
            <c:strRef>
              <c:f>Sheet1!$A$2</c:f>
              <c:strCache>
                <c:ptCount val="1"/>
                <c:pt idx="0">
                  <c:v>METEOR</c:v>
                </c:pt>
              </c:strCache>
            </c:strRef>
          </c:cat>
          <c:val>
            <c:numRef>
              <c:f>Sheet1!$C$2</c:f>
              <c:numCache>
                <c:formatCode>General</c:formatCode>
                <c:ptCount val="1"/>
                <c:pt idx="0">
                  <c:v>20.38</c:v>
                </c:pt>
              </c:numCache>
            </c:numRef>
          </c:val>
          <c:extLst>
            <c:ext xmlns:c16="http://schemas.microsoft.com/office/drawing/2014/chart" uri="{C3380CC4-5D6E-409C-BE32-E72D297353CC}">
              <c16:uniqueId val="{00000001-6266-334E-936D-844272040171}"/>
            </c:ext>
          </c:extLst>
        </c:ser>
        <c:ser>
          <c:idx val="2"/>
          <c:order val="2"/>
          <c:tx>
            <c:strRef>
              <c:f>Sheet1!$D$1</c:f>
              <c:strCache>
                <c:ptCount val="1"/>
                <c:pt idx="0">
                  <c:v>Reconstructor-</c:v>
                </c:pt>
              </c:strCache>
            </c:strRef>
          </c:tx>
          <c:spPr>
            <a:solidFill>
              <a:schemeClr val="accent3"/>
            </a:solidFill>
            <a:ln>
              <a:noFill/>
            </a:ln>
            <a:effectLst/>
          </c:spPr>
          <c:invertIfNegative val="0"/>
          <c:cat>
            <c:strRef>
              <c:f>Sheet1!$A$2</c:f>
              <c:strCache>
                <c:ptCount val="1"/>
                <c:pt idx="0">
                  <c:v>METEOR</c:v>
                </c:pt>
              </c:strCache>
            </c:strRef>
          </c:cat>
          <c:val>
            <c:numRef>
              <c:f>Sheet1!$D$2</c:f>
              <c:numCache>
                <c:formatCode>General</c:formatCode>
                <c:ptCount val="1"/>
                <c:pt idx="0">
                  <c:v>20.57</c:v>
                </c:pt>
              </c:numCache>
            </c:numRef>
          </c:val>
          <c:extLst>
            <c:ext xmlns:c16="http://schemas.microsoft.com/office/drawing/2014/chart" uri="{C3380CC4-5D6E-409C-BE32-E72D297353CC}">
              <c16:uniqueId val="{00000002-6266-334E-936D-844272040171}"/>
            </c:ext>
          </c:extLst>
        </c:ser>
        <c:ser>
          <c:idx val="3"/>
          <c:order val="3"/>
          <c:tx>
            <c:strRef>
              <c:f>Sheet1!$E$1</c:f>
              <c:strCache>
                <c:ptCount val="1"/>
                <c:pt idx="0">
                  <c:v>Distractor-</c:v>
                </c:pt>
              </c:strCache>
            </c:strRef>
          </c:tx>
          <c:spPr>
            <a:solidFill>
              <a:schemeClr val="accent4"/>
            </a:solidFill>
            <a:ln>
              <a:noFill/>
            </a:ln>
            <a:effectLst/>
          </c:spPr>
          <c:invertIfNegative val="0"/>
          <c:cat>
            <c:strRef>
              <c:f>Sheet1!$A$2</c:f>
              <c:strCache>
                <c:ptCount val="1"/>
                <c:pt idx="0">
                  <c:v>METEOR</c:v>
                </c:pt>
              </c:strCache>
            </c:strRef>
          </c:cat>
          <c:val>
            <c:numRef>
              <c:f>Sheet1!$E$2</c:f>
              <c:numCache>
                <c:formatCode>General</c:formatCode>
                <c:ptCount val="1"/>
                <c:pt idx="0">
                  <c:v>21.7</c:v>
                </c:pt>
              </c:numCache>
            </c:numRef>
          </c:val>
          <c:extLst>
            <c:ext xmlns:c16="http://schemas.microsoft.com/office/drawing/2014/chart" uri="{C3380CC4-5D6E-409C-BE32-E72D297353CC}">
              <c16:uniqueId val="{00000003-6266-334E-936D-844272040171}"/>
            </c:ext>
          </c:extLst>
        </c:ser>
        <c:dLbls>
          <c:showLegendKey val="0"/>
          <c:showVal val="0"/>
          <c:showCatName val="0"/>
          <c:showSerName val="0"/>
          <c:showPercent val="0"/>
          <c:showBubbleSize val="0"/>
        </c:dLbls>
        <c:gapWidth val="219"/>
        <c:overlap val="-27"/>
        <c:axId val="1603202143"/>
        <c:axId val="1603205055"/>
      </c:barChart>
      <c:catAx>
        <c:axId val="16032021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603205055"/>
        <c:crosses val="autoZero"/>
        <c:auto val="1"/>
        <c:lblAlgn val="ctr"/>
        <c:lblOffset val="100"/>
        <c:noMultiLvlLbl val="0"/>
      </c:catAx>
      <c:valAx>
        <c:axId val="1603205055"/>
        <c:scaling>
          <c:orientation val="minMax"/>
          <c:max val="25"/>
          <c:min val="2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legend>
      <c:legendPos val="b"/>
      <c:layout>
        <c:manualLayout>
          <c:xMode val="edge"/>
          <c:yMode val="edge"/>
          <c:x val="0.13408143965326119"/>
          <c:y val="3.7159975494352973E-2"/>
          <c:w val="0.86591860850624824"/>
          <c:h val="0.1453496869687649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S0</c:v>
                </c:pt>
              </c:strCache>
            </c:strRef>
          </c:tx>
          <c:spPr>
            <a:solidFill>
              <a:schemeClr val="accent1"/>
            </a:solidFill>
            <a:ln>
              <a:noFill/>
            </a:ln>
            <a:effectLst/>
          </c:spPr>
          <c:invertIfNegative val="0"/>
          <c:cat>
            <c:strRef>
              <c:f>Sheet1!$A$2:$A$6</c:f>
              <c:strCache>
                <c:ptCount val="5"/>
                <c:pt idx="0">
                  <c:v>FamilyFriendly</c:v>
                </c:pt>
                <c:pt idx="1">
                  <c:v>EatType</c:v>
                </c:pt>
                <c:pt idx="2">
                  <c:v>Food</c:v>
                </c:pt>
                <c:pt idx="3">
                  <c:v>PriceRange</c:v>
                </c:pt>
                <c:pt idx="4">
                  <c:v>Area</c:v>
                </c:pt>
              </c:strCache>
            </c:strRef>
          </c:cat>
          <c:val>
            <c:numRef>
              <c:f>Sheet1!$B$2:$B$6</c:f>
              <c:numCache>
                <c:formatCode>General</c:formatCode>
                <c:ptCount val="5"/>
                <c:pt idx="0">
                  <c:v>0.50377833753148604</c:v>
                </c:pt>
                <c:pt idx="1">
                  <c:v>0.98064516129032198</c:v>
                </c:pt>
                <c:pt idx="2">
                  <c:v>0.88222222222222202</c:v>
                </c:pt>
                <c:pt idx="3">
                  <c:v>0.90751445086705196</c:v>
                </c:pt>
                <c:pt idx="4">
                  <c:v>0.959523809523809</c:v>
                </c:pt>
              </c:numCache>
            </c:numRef>
          </c:val>
          <c:extLst>
            <c:ext xmlns:c16="http://schemas.microsoft.com/office/drawing/2014/chart" uri="{C3380CC4-5D6E-409C-BE32-E72D297353CC}">
              <c16:uniqueId val="{00000000-46D1-B646-BAC9-CB5B83506BDB}"/>
            </c:ext>
          </c:extLst>
        </c:ser>
        <c:ser>
          <c:idx val="1"/>
          <c:order val="1"/>
          <c:tx>
            <c:strRef>
              <c:f>Sheet1!$C$1</c:f>
              <c:strCache>
                <c:ptCount val="1"/>
                <c:pt idx="0">
                  <c:v>S1^R</c:v>
                </c:pt>
              </c:strCache>
            </c:strRef>
          </c:tx>
          <c:spPr>
            <a:solidFill>
              <a:schemeClr val="accent2"/>
            </a:solidFill>
            <a:ln>
              <a:noFill/>
            </a:ln>
            <a:effectLst/>
          </c:spPr>
          <c:invertIfNegative val="0"/>
          <c:cat>
            <c:strRef>
              <c:f>Sheet1!$A$2:$A$6</c:f>
              <c:strCache>
                <c:ptCount val="5"/>
                <c:pt idx="0">
                  <c:v>FamilyFriendly</c:v>
                </c:pt>
                <c:pt idx="1">
                  <c:v>EatType</c:v>
                </c:pt>
                <c:pt idx="2">
                  <c:v>Food</c:v>
                </c:pt>
                <c:pt idx="3">
                  <c:v>PriceRange</c:v>
                </c:pt>
                <c:pt idx="4">
                  <c:v>Area</c:v>
                </c:pt>
              </c:strCache>
            </c:strRef>
          </c:cat>
          <c:val>
            <c:numRef>
              <c:f>Sheet1!$C$2:$C$6</c:f>
              <c:numCache>
                <c:formatCode>General</c:formatCode>
                <c:ptCount val="5"/>
                <c:pt idx="0">
                  <c:v>0.51385390428211497</c:v>
                </c:pt>
                <c:pt idx="1">
                  <c:v>1</c:v>
                </c:pt>
                <c:pt idx="2">
                  <c:v>1</c:v>
                </c:pt>
                <c:pt idx="3">
                  <c:v>0.97687861271676302</c:v>
                </c:pt>
                <c:pt idx="4">
                  <c:v>0.99047619047618995</c:v>
                </c:pt>
              </c:numCache>
            </c:numRef>
          </c:val>
          <c:extLst>
            <c:ext xmlns:c16="http://schemas.microsoft.com/office/drawing/2014/chart" uri="{C3380CC4-5D6E-409C-BE32-E72D297353CC}">
              <c16:uniqueId val="{00000001-46D1-B646-BAC9-CB5B83506BDB}"/>
            </c:ext>
          </c:extLst>
        </c:ser>
        <c:ser>
          <c:idx val="2"/>
          <c:order val="2"/>
          <c:tx>
            <c:strRef>
              <c:f>Sheet1!$D$1</c:f>
              <c:strCache>
                <c:ptCount val="1"/>
                <c:pt idx="0">
                  <c:v>S1^D</c:v>
                </c:pt>
              </c:strCache>
            </c:strRef>
          </c:tx>
          <c:spPr>
            <a:solidFill>
              <a:schemeClr val="accent3"/>
            </a:solidFill>
            <a:ln>
              <a:noFill/>
            </a:ln>
            <a:effectLst/>
          </c:spPr>
          <c:invertIfNegative val="0"/>
          <c:cat>
            <c:strRef>
              <c:f>Sheet1!$A$2:$A$6</c:f>
              <c:strCache>
                <c:ptCount val="5"/>
                <c:pt idx="0">
                  <c:v>FamilyFriendly</c:v>
                </c:pt>
                <c:pt idx="1">
                  <c:v>EatType</c:v>
                </c:pt>
                <c:pt idx="2">
                  <c:v>Food</c:v>
                </c:pt>
                <c:pt idx="3">
                  <c:v>PriceRange</c:v>
                </c:pt>
                <c:pt idx="4">
                  <c:v>Area</c:v>
                </c:pt>
              </c:strCache>
            </c:strRef>
          </c:cat>
          <c:val>
            <c:numRef>
              <c:f>Sheet1!$D$2:$D$6</c:f>
              <c:numCache>
                <c:formatCode>General</c:formatCode>
                <c:ptCount val="5"/>
                <c:pt idx="0">
                  <c:v>0.48110831234256901</c:v>
                </c:pt>
                <c:pt idx="1">
                  <c:v>1</c:v>
                </c:pt>
                <c:pt idx="2">
                  <c:v>0.92888888888888799</c:v>
                </c:pt>
                <c:pt idx="3">
                  <c:v>0.91618497109826502</c:v>
                </c:pt>
                <c:pt idx="4">
                  <c:v>0.94285714285714195</c:v>
                </c:pt>
              </c:numCache>
            </c:numRef>
          </c:val>
          <c:extLst>
            <c:ext xmlns:c16="http://schemas.microsoft.com/office/drawing/2014/chart" uri="{C3380CC4-5D6E-409C-BE32-E72D297353CC}">
              <c16:uniqueId val="{00000002-46D1-B646-BAC9-CB5B83506BDB}"/>
            </c:ext>
          </c:extLst>
        </c:ser>
        <c:dLbls>
          <c:showLegendKey val="0"/>
          <c:showVal val="0"/>
          <c:showCatName val="0"/>
          <c:showSerName val="0"/>
          <c:showPercent val="0"/>
          <c:showBubbleSize val="0"/>
        </c:dLbls>
        <c:gapWidth val="219"/>
        <c:overlap val="-27"/>
        <c:axId val="1603202143"/>
        <c:axId val="1603205055"/>
      </c:barChart>
      <c:catAx>
        <c:axId val="16032021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603205055"/>
        <c:crosses val="autoZero"/>
        <c:auto val="1"/>
        <c:lblAlgn val="ctr"/>
        <c:lblOffset val="100"/>
        <c:noMultiLvlLbl val="0"/>
      </c:catAx>
      <c:valAx>
        <c:axId val="1603205055"/>
        <c:scaling>
          <c:orientation val="minMax"/>
          <c:max val="1.1000000000000001"/>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legend>
      <c:legendPos val="b"/>
      <c:layout>
        <c:manualLayout>
          <c:xMode val="edge"/>
          <c:yMode val="edge"/>
          <c:x val="0.13408143965326119"/>
          <c:y val="3.7159975494352973E-2"/>
          <c:w val="0.70516154347383275"/>
          <c:h val="7.6930771547143964E-2"/>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r>
              <a:rPr lang="en-US"/>
              <a:t>ROUGE-2</a:t>
            </a:r>
          </a:p>
        </c:rich>
      </c:tx>
      <c:layout>
        <c:manualLayout>
          <c:xMode val="edge"/>
          <c:yMode val="edge"/>
          <c:x val="0.42489237166580224"/>
          <c:y val="2.2019235140772843E-2"/>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9.0284641547029129E-2"/>
          <c:y val="0.11985187200101098"/>
          <c:w val="0.88356184737526466"/>
          <c:h val="0.79475838175767055"/>
        </c:manualLayout>
      </c:layout>
      <c:barChart>
        <c:barDir val="col"/>
        <c:grouping val="clustered"/>
        <c:varyColors val="0"/>
        <c:ser>
          <c:idx val="1"/>
          <c:order val="0"/>
          <c:tx>
            <c:strRef>
              <c:f>Sheet1!$B$1</c:f>
              <c:strCache>
                <c:ptCount val="1"/>
                <c:pt idx="0">
                  <c:v>best prior work</c:v>
                </c:pt>
              </c:strCache>
            </c:strRef>
          </c:tx>
          <c:spPr>
            <a:solidFill>
              <a:schemeClr val="bg1">
                <a:lumMod val="85000"/>
              </a:schemeClr>
            </a:solidFill>
            <a:ln>
              <a:noFill/>
            </a:ln>
            <a:effectLst/>
          </c:spPr>
          <c:invertIfNegative val="0"/>
          <c:dPt>
            <c:idx val="0"/>
            <c:invertIfNegative val="0"/>
            <c:bubble3D val="0"/>
            <c:spPr>
              <a:solidFill>
                <a:schemeClr val="bg1">
                  <a:lumMod val="85000"/>
                </a:schemeClr>
              </a:solidFill>
              <a:ln>
                <a:noFill/>
              </a:ln>
              <a:effectLst/>
            </c:spPr>
            <c:extLst>
              <c:ext xmlns:c16="http://schemas.microsoft.com/office/drawing/2014/chart" uri="{C3380CC4-5D6E-409C-BE32-E72D297353CC}">
                <c16:uniqueId val="{00000000-1D39-DF4B-99A6-E4A304D60318}"/>
              </c:ext>
            </c:extLst>
          </c:dPt>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ROUGE-2</c:v>
                </c:pt>
              </c:strCache>
            </c:strRef>
          </c:cat>
          <c:val>
            <c:numRef>
              <c:f>Sheet1!$B$2</c:f>
              <c:numCache>
                <c:formatCode>General</c:formatCode>
                <c:ptCount val="1"/>
                <c:pt idx="0">
                  <c:v>19.47</c:v>
                </c:pt>
              </c:numCache>
            </c:numRef>
          </c:val>
          <c:extLst>
            <c:ext xmlns:c16="http://schemas.microsoft.com/office/drawing/2014/chart" uri="{C3380CC4-5D6E-409C-BE32-E72D297353CC}">
              <c16:uniqueId val="{00000001-3432-3B4A-93C8-6EC6333DC055}"/>
            </c:ext>
          </c:extLst>
        </c:ser>
        <c:ser>
          <c:idx val="2"/>
          <c:order val="1"/>
          <c:tx>
            <c:strRef>
              <c:f>Sheet1!$C$1</c:f>
              <c:strCache>
                <c:ptCount val="1"/>
                <c:pt idx="0">
                  <c:v>base</c:v>
                </c:pt>
              </c:strCache>
            </c:strRef>
          </c:tx>
          <c:spPr>
            <a:solidFill>
              <a:schemeClr val="tx2"/>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ROUGE-2</c:v>
                </c:pt>
              </c:strCache>
            </c:strRef>
          </c:cat>
          <c:val>
            <c:numRef>
              <c:f>Sheet1!$C$2</c:f>
              <c:numCache>
                <c:formatCode>General</c:formatCode>
                <c:ptCount val="1"/>
                <c:pt idx="0">
                  <c:v>17.8</c:v>
                </c:pt>
              </c:numCache>
            </c:numRef>
          </c:val>
          <c:extLst>
            <c:ext xmlns:c16="http://schemas.microsoft.com/office/drawing/2014/chart" uri="{C3380CC4-5D6E-409C-BE32-E72D297353CC}">
              <c16:uniqueId val="{00000002-3432-3B4A-93C8-6EC6333DC055}"/>
            </c:ext>
          </c:extLst>
        </c:ser>
        <c:ser>
          <c:idx val="3"/>
          <c:order val="2"/>
          <c:tx>
            <c:strRef>
              <c:f>Sheet1!$D$1</c:f>
              <c:strCache>
                <c:ptCount val="1"/>
                <c:pt idx="0">
                  <c:v>Reconstructor-</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ROUGE-2</c:v>
                </c:pt>
              </c:strCache>
            </c:strRef>
          </c:cat>
          <c:val>
            <c:numRef>
              <c:f>Sheet1!$D$2</c:f>
              <c:numCache>
                <c:formatCode>General</c:formatCode>
                <c:ptCount val="1"/>
                <c:pt idx="0">
                  <c:v>18.07</c:v>
                </c:pt>
              </c:numCache>
            </c:numRef>
          </c:val>
          <c:extLst>
            <c:ext xmlns:c16="http://schemas.microsoft.com/office/drawing/2014/chart" uri="{C3380CC4-5D6E-409C-BE32-E72D297353CC}">
              <c16:uniqueId val="{00000003-3432-3B4A-93C8-6EC6333DC055}"/>
            </c:ext>
          </c:extLst>
        </c:ser>
        <c:ser>
          <c:idx val="0"/>
          <c:order val="3"/>
          <c:tx>
            <c:strRef>
              <c:f>Sheet1!$E$1</c:f>
              <c:strCache>
                <c:ptCount val="1"/>
                <c:pt idx="0">
                  <c:v>Distractor-</c:v>
                </c:pt>
              </c:strCache>
            </c:strRef>
          </c:tx>
          <c:spPr>
            <a:solidFill>
              <a:schemeClr val="accent4"/>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ROUGE-2</c:v>
                </c:pt>
              </c:strCache>
            </c:strRef>
          </c:cat>
          <c:val>
            <c:numRef>
              <c:f>Sheet1!$E$2</c:f>
              <c:numCache>
                <c:formatCode>General</c:formatCode>
                <c:ptCount val="1"/>
                <c:pt idx="0">
                  <c:v>18.3</c:v>
                </c:pt>
              </c:numCache>
            </c:numRef>
          </c:val>
          <c:extLst>
            <c:ext xmlns:c16="http://schemas.microsoft.com/office/drawing/2014/chart" uri="{C3380CC4-5D6E-409C-BE32-E72D297353CC}">
              <c16:uniqueId val="{00000002-011B-4C46-80CF-3747ADD208C5}"/>
            </c:ext>
          </c:extLst>
        </c:ser>
        <c:dLbls>
          <c:showLegendKey val="0"/>
          <c:showVal val="0"/>
          <c:showCatName val="0"/>
          <c:showSerName val="0"/>
          <c:showPercent val="0"/>
          <c:showBubbleSize val="0"/>
        </c:dLbls>
        <c:gapWidth val="40"/>
        <c:overlap val="-19"/>
        <c:axId val="1603202143"/>
        <c:axId val="1603205055"/>
      </c:barChart>
      <c:catAx>
        <c:axId val="1603202143"/>
        <c:scaling>
          <c:orientation val="minMax"/>
        </c:scaling>
        <c:delete val="1"/>
        <c:axPos val="b"/>
        <c:numFmt formatCode="General" sourceLinked="1"/>
        <c:majorTickMark val="none"/>
        <c:minorTickMark val="none"/>
        <c:tickLblPos val="nextTo"/>
        <c:crossAx val="1603205055"/>
        <c:crosses val="autoZero"/>
        <c:auto val="1"/>
        <c:lblAlgn val="ctr"/>
        <c:lblOffset val="100"/>
        <c:noMultiLvlLbl val="0"/>
      </c:catAx>
      <c:valAx>
        <c:axId val="1603205055"/>
        <c:scaling>
          <c:orientation val="minMax"/>
          <c:max val="20"/>
          <c:min val="17"/>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603202143"/>
        <c:crosses val="autoZero"/>
        <c:crossBetween val="between"/>
        <c:majorUnit val="0.5"/>
      </c:valAx>
      <c:spPr>
        <a:noFill/>
        <a:ln>
          <a:noFill/>
        </a:ln>
        <a:effectLst/>
      </c:spPr>
    </c:plotArea>
    <c:plotVisOnly val="1"/>
    <c:dispBlanksAs val="gap"/>
    <c:showDLblsOverMax val="0"/>
  </c:chart>
  <c:spPr>
    <a:noFill/>
    <a:ln>
      <a:noFill/>
    </a:ln>
    <a:effectLst/>
  </c:spPr>
  <c:txPr>
    <a:bodyPr/>
    <a:lstStyle/>
    <a:p>
      <a:pPr>
        <a:defRPr sz="2000">
          <a:solidFill>
            <a:schemeClr val="tx1"/>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r>
              <a:rPr lang="en-US"/>
              <a:t>METEOR</a:t>
            </a:r>
          </a:p>
        </c:rich>
      </c:tx>
      <c:layout>
        <c:manualLayout>
          <c:xMode val="edge"/>
          <c:yMode val="edge"/>
          <c:x val="0.42479725229519544"/>
          <c:y val="1.2396109378584014E-2"/>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8.8982577416005293E-2"/>
          <c:y val="0.10054806420599015"/>
          <c:w val="0.88075999229266277"/>
          <c:h val="0.80984426777548402"/>
        </c:manualLayout>
      </c:layout>
      <c:barChart>
        <c:barDir val="col"/>
        <c:grouping val="clustered"/>
        <c:varyColors val="0"/>
        <c:ser>
          <c:idx val="1"/>
          <c:order val="0"/>
          <c:tx>
            <c:strRef>
              <c:f>Sheet1!$B$1</c:f>
              <c:strCache>
                <c:ptCount val="1"/>
                <c:pt idx="0">
                  <c:v>best prior work</c:v>
                </c:pt>
              </c:strCache>
            </c:strRef>
          </c:tx>
          <c:spPr>
            <a:solidFill>
              <a:schemeClr val="bg1">
                <a:lumMod val="85000"/>
              </a:schemeClr>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METEOR</c:v>
                </c:pt>
              </c:strCache>
            </c:strRef>
          </c:cat>
          <c:val>
            <c:numRef>
              <c:f>Sheet1!$B$2</c:f>
              <c:numCache>
                <c:formatCode>General</c:formatCode>
                <c:ptCount val="1"/>
                <c:pt idx="0">
                  <c:v>21</c:v>
                </c:pt>
              </c:numCache>
            </c:numRef>
          </c:val>
          <c:extLst>
            <c:ext xmlns:c16="http://schemas.microsoft.com/office/drawing/2014/chart" uri="{C3380CC4-5D6E-409C-BE32-E72D297353CC}">
              <c16:uniqueId val="{00000001-6266-334E-936D-844272040171}"/>
            </c:ext>
          </c:extLst>
        </c:ser>
        <c:ser>
          <c:idx val="2"/>
          <c:order val="1"/>
          <c:tx>
            <c:strRef>
              <c:f>Sheet1!$C$1</c:f>
              <c:strCache>
                <c:ptCount val="1"/>
                <c:pt idx="0">
                  <c:v>base</c:v>
                </c:pt>
              </c:strCache>
            </c:strRef>
          </c:tx>
          <c:spPr>
            <a:solidFill>
              <a:schemeClr val="tx2"/>
            </a:solidFill>
            <a:ln>
              <a:noFill/>
            </a:ln>
            <a:effectLst/>
          </c:spPr>
          <c:invertIfNegative val="0"/>
          <c:dLbls>
            <c:dLbl>
              <c:idx val="0"/>
              <c:layout>
                <c:manualLayout>
                  <c:x val="0"/>
                  <c:y val="7.2926409081370117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932-4D33-B1CE-5C02B79735CA}"/>
                </c:ext>
              </c:extLst>
            </c:dLbl>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METEOR</c:v>
                </c:pt>
              </c:strCache>
            </c:strRef>
          </c:cat>
          <c:val>
            <c:numRef>
              <c:f>Sheet1!$C$2</c:f>
              <c:numCache>
                <c:formatCode>General</c:formatCode>
                <c:ptCount val="1"/>
                <c:pt idx="0">
                  <c:v>20.38</c:v>
                </c:pt>
              </c:numCache>
            </c:numRef>
          </c:val>
          <c:extLst>
            <c:ext xmlns:c16="http://schemas.microsoft.com/office/drawing/2014/chart" uri="{C3380CC4-5D6E-409C-BE32-E72D297353CC}">
              <c16:uniqueId val="{00000002-6266-334E-936D-844272040171}"/>
            </c:ext>
          </c:extLst>
        </c:ser>
        <c:ser>
          <c:idx val="3"/>
          <c:order val="2"/>
          <c:tx>
            <c:strRef>
              <c:f>Sheet1!$D$1</c:f>
              <c:strCache>
                <c:ptCount val="1"/>
                <c:pt idx="0">
                  <c:v>Reconstructor-</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METEOR</c:v>
                </c:pt>
              </c:strCache>
            </c:strRef>
          </c:cat>
          <c:val>
            <c:numRef>
              <c:f>Sheet1!$D$2</c:f>
              <c:numCache>
                <c:formatCode>General</c:formatCode>
                <c:ptCount val="1"/>
                <c:pt idx="0">
                  <c:v>20.57</c:v>
                </c:pt>
              </c:numCache>
            </c:numRef>
          </c:val>
          <c:extLst>
            <c:ext xmlns:c16="http://schemas.microsoft.com/office/drawing/2014/chart" uri="{C3380CC4-5D6E-409C-BE32-E72D297353CC}">
              <c16:uniqueId val="{00000003-6266-334E-936D-844272040171}"/>
            </c:ext>
          </c:extLst>
        </c:ser>
        <c:ser>
          <c:idx val="0"/>
          <c:order val="3"/>
          <c:tx>
            <c:strRef>
              <c:f>Sheet1!$E$1</c:f>
              <c:strCache>
                <c:ptCount val="1"/>
                <c:pt idx="0">
                  <c:v>Distractor-</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METEOR</c:v>
                </c:pt>
              </c:strCache>
            </c:strRef>
          </c:cat>
          <c:val>
            <c:numRef>
              <c:f>Sheet1!$E$2</c:f>
              <c:numCache>
                <c:formatCode>General</c:formatCode>
                <c:ptCount val="1"/>
                <c:pt idx="0">
                  <c:v>21.7</c:v>
                </c:pt>
              </c:numCache>
            </c:numRef>
          </c:val>
          <c:extLst>
            <c:ext xmlns:c16="http://schemas.microsoft.com/office/drawing/2014/chart" uri="{C3380CC4-5D6E-409C-BE32-E72D297353CC}">
              <c16:uniqueId val="{00000000-8B7D-4999-A2D5-03768D1D1AE0}"/>
            </c:ext>
          </c:extLst>
        </c:ser>
        <c:dLbls>
          <c:dLblPos val="inEnd"/>
          <c:showLegendKey val="0"/>
          <c:showVal val="1"/>
          <c:showCatName val="0"/>
          <c:showSerName val="0"/>
          <c:showPercent val="0"/>
          <c:showBubbleSize val="0"/>
        </c:dLbls>
        <c:gapWidth val="40"/>
        <c:overlap val="-19"/>
        <c:axId val="1603202143"/>
        <c:axId val="1603205055"/>
      </c:barChart>
      <c:catAx>
        <c:axId val="1603202143"/>
        <c:scaling>
          <c:orientation val="minMax"/>
        </c:scaling>
        <c:delete val="1"/>
        <c:axPos val="b"/>
        <c:numFmt formatCode="General" sourceLinked="1"/>
        <c:majorTickMark val="none"/>
        <c:minorTickMark val="none"/>
        <c:tickLblPos val="nextTo"/>
        <c:crossAx val="1603205055"/>
        <c:crosses val="autoZero"/>
        <c:auto val="1"/>
        <c:lblAlgn val="ctr"/>
        <c:lblOffset val="100"/>
        <c:noMultiLvlLbl val="0"/>
      </c:catAx>
      <c:valAx>
        <c:axId val="1603205055"/>
        <c:scaling>
          <c:orientation val="minMax"/>
          <c:max val="22"/>
          <c:min val="2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603202143"/>
        <c:crosses val="autoZero"/>
        <c:crossBetween val="between"/>
        <c:majorUnit val="0.5"/>
      </c:valAx>
      <c:spPr>
        <a:noFill/>
        <a:ln>
          <a:noFill/>
        </a:ln>
        <a:effectLst/>
      </c:spPr>
    </c:plotArea>
    <c:plotVisOnly val="1"/>
    <c:dispBlanksAs val="gap"/>
    <c:showDLblsOverMax val="0"/>
  </c:chart>
  <c:spPr>
    <a:noFill/>
    <a:ln>
      <a:noFill/>
    </a:ln>
    <a:effectLst/>
  </c:spPr>
  <c:txPr>
    <a:bodyPr/>
    <a:lstStyle/>
    <a:p>
      <a:pPr>
        <a:defRPr sz="2000">
          <a:solidFill>
            <a:schemeClr val="tx1"/>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640" b="0" i="0" u="none" strike="noStrike" kern="1200" spc="0" baseline="0">
                <a:solidFill>
                  <a:schemeClr val="tx1"/>
                </a:solidFill>
                <a:latin typeface="+mn-lt"/>
                <a:ea typeface="+mn-ea"/>
                <a:cs typeface="+mn-cs"/>
              </a:defRPr>
            </a:pPr>
            <a:r>
              <a:rPr lang="en-US"/>
              <a:t>BLEU</a:t>
            </a:r>
          </a:p>
        </c:rich>
      </c:tx>
      <c:layout>
        <c:manualLayout>
          <c:xMode val="edge"/>
          <c:yMode val="edge"/>
          <c:x val="0.48131907847355965"/>
          <c:y val="0"/>
        </c:manualLayout>
      </c:layout>
      <c:overlay val="0"/>
      <c:spPr>
        <a:noFill/>
        <a:ln>
          <a:noFill/>
        </a:ln>
        <a:effectLst/>
      </c:spPr>
      <c:txPr>
        <a:bodyPr rot="0" spcFirstLastPara="1" vertOverflow="ellipsis" vert="horz" wrap="square" anchor="ctr" anchorCtr="1"/>
        <a:lstStyle/>
        <a:p>
          <a:pPr>
            <a:defRPr sz="264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5.1417663555373534E-2"/>
          <c:y val="0.10140937983406817"/>
          <c:w val="0.93223244026095298"/>
          <c:h val="0.81010383820970966"/>
        </c:manualLayout>
      </c:layout>
      <c:barChart>
        <c:barDir val="col"/>
        <c:grouping val="clustered"/>
        <c:varyColors val="0"/>
        <c:ser>
          <c:idx val="1"/>
          <c:order val="0"/>
          <c:tx>
            <c:strRef>
              <c:f>Sheet1!$C$1</c:f>
              <c:strCache>
                <c:ptCount val="1"/>
                <c:pt idx="0">
                  <c:v>Base</c:v>
                </c:pt>
              </c:strCache>
            </c:strRef>
          </c:tx>
          <c:spPr>
            <a:solidFill>
              <a:schemeClr val="tx2">
                <a:lumMod val="90000"/>
              </a:schemeClr>
            </a:solidFill>
            <a:ln>
              <a:noFill/>
            </a:ln>
            <a:effectLst/>
          </c:spPr>
          <c:invertIfNegative val="0"/>
          <c:dPt>
            <c:idx val="0"/>
            <c:invertIfNegative val="0"/>
            <c:bubble3D val="0"/>
            <c:spPr>
              <a:solidFill>
                <a:schemeClr val="tx1">
                  <a:lumMod val="20000"/>
                  <a:lumOff val="80000"/>
                </a:schemeClr>
              </a:solidFill>
              <a:ln>
                <a:noFill/>
              </a:ln>
              <a:effectLst/>
            </c:spPr>
            <c:extLst>
              <c:ext xmlns:c16="http://schemas.microsoft.com/office/drawing/2014/chart" uri="{C3380CC4-5D6E-409C-BE32-E72D297353CC}">
                <c16:uniqueId val="{00000000-7063-D847-8002-E0A24D12540F}"/>
              </c:ext>
            </c:extLst>
          </c:dPt>
          <c:dLbls>
            <c:numFmt formatCode="#,##0.0" sourceLinked="0"/>
            <c:spPr>
              <a:noFill/>
              <a:ln>
                <a:noFill/>
              </a:ln>
              <a:effectLst/>
            </c:spPr>
            <c:txPr>
              <a:bodyPr rot="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BLEU</c:v>
                </c:pt>
              </c:strCache>
            </c:strRef>
          </c:cat>
          <c:val>
            <c:numRef>
              <c:f>Sheet1!$C$2</c:f>
              <c:numCache>
                <c:formatCode>General</c:formatCode>
                <c:ptCount val="1"/>
                <c:pt idx="0">
                  <c:v>66.52</c:v>
                </c:pt>
              </c:numCache>
            </c:numRef>
          </c:val>
          <c:extLst>
            <c:ext xmlns:c16="http://schemas.microsoft.com/office/drawing/2014/chart" uri="{C3380CC4-5D6E-409C-BE32-E72D297353CC}">
              <c16:uniqueId val="{00000001-BBF1-C94A-8920-ABD935C4B435}"/>
            </c:ext>
          </c:extLst>
        </c:ser>
        <c:dLbls>
          <c:showLegendKey val="0"/>
          <c:showVal val="0"/>
          <c:showCatName val="0"/>
          <c:showSerName val="0"/>
          <c:showPercent val="0"/>
          <c:showBubbleSize val="0"/>
        </c:dLbls>
        <c:gapWidth val="379"/>
        <c:overlap val="-27"/>
        <c:axId val="1603202143"/>
        <c:axId val="1603205055"/>
      </c:barChart>
      <c:catAx>
        <c:axId val="1603202143"/>
        <c:scaling>
          <c:orientation val="minMax"/>
        </c:scaling>
        <c:delete val="1"/>
        <c:axPos val="b"/>
        <c:numFmt formatCode="General" sourceLinked="1"/>
        <c:majorTickMark val="none"/>
        <c:minorTickMark val="none"/>
        <c:tickLblPos val="nextTo"/>
        <c:crossAx val="1603205055"/>
        <c:crosses val="autoZero"/>
        <c:auto val="1"/>
        <c:lblAlgn val="ctr"/>
        <c:lblOffset val="100"/>
        <c:noMultiLvlLbl val="0"/>
      </c:catAx>
      <c:valAx>
        <c:axId val="1603205055"/>
        <c:scaling>
          <c:orientation val="minMax"/>
          <c:max val="70"/>
          <c:min val="6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sz="2200">
          <a:solidFill>
            <a:schemeClr val="tx1"/>
          </a:solidFill>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640" b="0" i="0" u="none" strike="noStrike" kern="1200" spc="0" baseline="0">
                <a:solidFill>
                  <a:schemeClr val="tx1"/>
                </a:solidFill>
                <a:latin typeface="+mn-lt"/>
                <a:ea typeface="+mn-ea"/>
                <a:cs typeface="+mn-cs"/>
              </a:defRPr>
            </a:pPr>
            <a:r>
              <a:rPr lang="en-US"/>
              <a:t>BLEU</a:t>
            </a:r>
          </a:p>
        </c:rich>
      </c:tx>
      <c:layout>
        <c:manualLayout>
          <c:xMode val="edge"/>
          <c:yMode val="edge"/>
          <c:x val="0.47415479294462665"/>
          <c:y val="2.2400972707854273E-2"/>
        </c:manualLayout>
      </c:layout>
      <c:overlay val="0"/>
      <c:spPr>
        <a:noFill/>
        <a:ln>
          <a:noFill/>
        </a:ln>
        <a:effectLst/>
      </c:spPr>
      <c:txPr>
        <a:bodyPr rot="0" spcFirstLastPara="1" vertOverflow="ellipsis" vert="horz" wrap="square" anchor="ctr" anchorCtr="1"/>
        <a:lstStyle/>
        <a:p>
          <a:pPr>
            <a:defRPr sz="264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5.1417663555373534E-2"/>
          <c:y val="0.13376634041207991"/>
          <c:w val="0.93103839267279753"/>
          <c:h val="0.7777468776316977"/>
        </c:manualLayout>
      </c:layout>
      <c:barChart>
        <c:barDir val="col"/>
        <c:grouping val="clustered"/>
        <c:varyColors val="0"/>
        <c:ser>
          <c:idx val="1"/>
          <c:order val="0"/>
          <c:tx>
            <c:strRef>
              <c:f>Sheet1!$C$1</c:f>
              <c:strCache>
                <c:ptCount val="1"/>
                <c:pt idx="0">
                  <c:v>Base</c:v>
                </c:pt>
              </c:strCache>
            </c:strRef>
          </c:tx>
          <c:spPr>
            <a:solidFill>
              <a:schemeClr val="tx1">
                <a:lumMod val="20000"/>
                <a:lumOff val="80000"/>
              </a:schemeClr>
            </a:solidFill>
            <a:ln>
              <a:noFill/>
            </a:ln>
            <a:effectLst/>
          </c:spPr>
          <c:invertIfNegative val="0"/>
          <c:dPt>
            <c:idx val="0"/>
            <c:invertIfNegative val="0"/>
            <c:bubble3D val="0"/>
            <c:spPr>
              <a:solidFill>
                <a:schemeClr val="tx1">
                  <a:lumMod val="20000"/>
                  <a:lumOff val="80000"/>
                </a:schemeClr>
              </a:solidFill>
              <a:ln>
                <a:noFill/>
              </a:ln>
              <a:effectLst/>
            </c:spPr>
            <c:extLst>
              <c:ext xmlns:c16="http://schemas.microsoft.com/office/drawing/2014/chart" uri="{C3380CC4-5D6E-409C-BE32-E72D297353CC}">
                <c16:uniqueId val="{00000000-7063-D847-8002-E0A24D12540F}"/>
              </c:ext>
            </c:extLst>
          </c:dPt>
          <c:dLbls>
            <c:numFmt formatCode="#,##0.0" sourceLinked="0"/>
            <c:spPr>
              <a:noFill/>
              <a:ln>
                <a:noFill/>
              </a:ln>
              <a:effectLst/>
            </c:spPr>
            <c:txPr>
              <a:bodyPr rot="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BLEU</c:v>
                </c:pt>
              </c:strCache>
            </c:strRef>
          </c:cat>
          <c:val>
            <c:numRef>
              <c:f>Sheet1!$C$2</c:f>
              <c:numCache>
                <c:formatCode>General</c:formatCode>
                <c:ptCount val="1"/>
                <c:pt idx="0">
                  <c:v>66.52</c:v>
                </c:pt>
              </c:numCache>
            </c:numRef>
          </c:val>
          <c:extLst>
            <c:ext xmlns:c16="http://schemas.microsoft.com/office/drawing/2014/chart" uri="{C3380CC4-5D6E-409C-BE32-E72D297353CC}">
              <c16:uniqueId val="{00000001-BBF1-C94A-8920-ABD935C4B435}"/>
            </c:ext>
          </c:extLst>
        </c:ser>
        <c:ser>
          <c:idx val="2"/>
          <c:order val="1"/>
          <c:tx>
            <c:strRef>
              <c:f>Sheet1!$D$1</c:f>
              <c:strCache>
                <c:ptCount val="1"/>
                <c:pt idx="0">
                  <c:v>Pragmatic, reconstructor</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BLEU</c:v>
                </c:pt>
              </c:strCache>
            </c:strRef>
          </c:cat>
          <c:val>
            <c:numRef>
              <c:f>Sheet1!$D$2</c:f>
              <c:numCache>
                <c:formatCode>General</c:formatCode>
                <c:ptCount val="1"/>
                <c:pt idx="0">
                  <c:v>68.599999999999994</c:v>
                </c:pt>
              </c:numCache>
            </c:numRef>
          </c:val>
          <c:extLst>
            <c:ext xmlns:c16="http://schemas.microsoft.com/office/drawing/2014/chart" uri="{C3380CC4-5D6E-409C-BE32-E72D297353CC}">
              <c16:uniqueId val="{00000002-BBF1-C94A-8920-ABD935C4B435}"/>
            </c:ext>
          </c:extLst>
        </c:ser>
        <c:dLbls>
          <c:showLegendKey val="0"/>
          <c:showVal val="0"/>
          <c:showCatName val="0"/>
          <c:showSerName val="0"/>
          <c:showPercent val="0"/>
          <c:showBubbleSize val="0"/>
        </c:dLbls>
        <c:gapWidth val="267"/>
        <c:overlap val="-27"/>
        <c:axId val="1603202143"/>
        <c:axId val="1603205055"/>
      </c:barChart>
      <c:catAx>
        <c:axId val="1603202143"/>
        <c:scaling>
          <c:orientation val="minMax"/>
        </c:scaling>
        <c:delete val="1"/>
        <c:axPos val="b"/>
        <c:numFmt formatCode="General" sourceLinked="1"/>
        <c:majorTickMark val="none"/>
        <c:minorTickMark val="none"/>
        <c:tickLblPos val="nextTo"/>
        <c:crossAx val="1603205055"/>
        <c:crosses val="autoZero"/>
        <c:auto val="1"/>
        <c:lblAlgn val="ctr"/>
        <c:lblOffset val="100"/>
        <c:noMultiLvlLbl val="0"/>
      </c:catAx>
      <c:valAx>
        <c:axId val="1603205055"/>
        <c:scaling>
          <c:orientation val="minMax"/>
          <c:max val="70"/>
          <c:min val="6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sz="2200">
          <a:solidFill>
            <a:schemeClr val="tx1"/>
          </a:solidFill>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r>
              <a:rPr lang="en-US"/>
              <a:t>ROUGE-2</a:t>
            </a:r>
          </a:p>
        </c:rich>
      </c:tx>
      <c:layout>
        <c:manualLayout>
          <c:xMode val="edge"/>
          <c:yMode val="edge"/>
          <c:x val="0.42489237166580224"/>
          <c:y val="2.2019235140772843E-2"/>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9.0284641547029129E-2"/>
          <c:y val="3.9114676484843909E-2"/>
          <c:w val="0.88575612311102347"/>
          <c:h val="0.87549557727383764"/>
        </c:manualLayout>
      </c:layout>
      <c:barChart>
        <c:barDir val="col"/>
        <c:grouping val="clustered"/>
        <c:varyColors val="0"/>
        <c:ser>
          <c:idx val="1"/>
          <c:order val="0"/>
          <c:tx>
            <c:strRef>
              <c:f>Sheet1!$B$1</c:f>
              <c:strCache>
                <c:ptCount val="1"/>
                <c:pt idx="0">
                  <c:v>best prior work</c:v>
                </c:pt>
              </c:strCache>
            </c:strRef>
          </c:tx>
          <c:spPr>
            <a:solidFill>
              <a:schemeClr val="bg1">
                <a:lumMod val="85000"/>
              </a:schemeClr>
            </a:solidFill>
            <a:ln>
              <a:noFill/>
            </a:ln>
            <a:effectLst/>
          </c:spPr>
          <c:invertIfNegative val="0"/>
          <c:dPt>
            <c:idx val="0"/>
            <c:invertIfNegative val="0"/>
            <c:bubble3D val="0"/>
            <c:spPr>
              <a:solidFill>
                <a:schemeClr val="bg1">
                  <a:lumMod val="85000"/>
                </a:schemeClr>
              </a:solidFill>
              <a:ln>
                <a:noFill/>
              </a:ln>
              <a:effectLst/>
            </c:spPr>
            <c:extLst>
              <c:ext xmlns:c16="http://schemas.microsoft.com/office/drawing/2014/chart" uri="{C3380CC4-5D6E-409C-BE32-E72D297353CC}">
                <c16:uniqueId val="{00000000-1D39-DF4B-99A6-E4A304D60318}"/>
              </c:ext>
            </c:extLst>
          </c:dPt>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ROUGE-2</c:v>
                </c:pt>
              </c:strCache>
            </c:strRef>
          </c:cat>
          <c:val>
            <c:numRef>
              <c:f>Sheet1!$B$2</c:f>
              <c:numCache>
                <c:formatCode>General</c:formatCode>
                <c:ptCount val="1"/>
                <c:pt idx="0">
                  <c:v>19.47</c:v>
                </c:pt>
              </c:numCache>
            </c:numRef>
          </c:val>
          <c:extLst>
            <c:ext xmlns:c16="http://schemas.microsoft.com/office/drawing/2014/chart" uri="{C3380CC4-5D6E-409C-BE32-E72D297353CC}">
              <c16:uniqueId val="{00000001-3432-3B4A-93C8-6EC6333DC055}"/>
            </c:ext>
          </c:extLst>
        </c:ser>
        <c:ser>
          <c:idx val="2"/>
          <c:order val="1"/>
          <c:tx>
            <c:strRef>
              <c:f>Sheet1!$C$1</c:f>
              <c:strCache>
                <c:ptCount val="1"/>
                <c:pt idx="0">
                  <c:v>base</c:v>
                </c:pt>
              </c:strCache>
            </c:strRef>
          </c:tx>
          <c:spPr>
            <a:solidFill>
              <a:schemeClr val="tx2"/>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ROUGE-2</c:v>
                </c:pt>
              </c:strCache>
            </c:strRef>
          </c:cat>
          <c:val>
            <c:numRef>
              <c:f>Sheet1!$C$2</c:f>
              <c:numCache>
                <c:formatCode>General</c:formatCode>
                <c:ptCount val="1"/>
                <c:pt idx="0">
                  <c:v>17.8</c:v>
                </c:pt>
              </c:numCache>
            </c:numRef>
          </c:val>
          <c:extLst>
            <c:ext xmlns:c16="http://schemas.microsoft.com/office/drawing/2014/chart" uri="{C3380CC4-5D6E-409C-BE32-E72D297353CC}">
              <c16:uniqueId val="{00000002-3432-3B4A-93C8-6EC6333DC055}"/>
            </c:ext>
          </c:extLst>
        </c:ser>
        <c:dLbls>
          <c:showLegendKey val="0"/>
          <c:showVal val="0"/>
          <c:showCatName val="0"/>
          <c:showSerName val="0"/>
          <c:showPercent val="0"/>
          <c:showBubbleSize val="0"/>
        </c:dLbls>
        <c:gapWidth val="70"/>
        <c:overlap val="-45"/>
        <c:axId val="1603202143"/>
        <c:axId val="1603205055"/>
      </c:barChart>
      <c:catAx>
        <c:axId val="1603202143"/>
        <c:scaling>
          <c:orientation val="minMax"/>
        </c:scaling>
        <c:delete val="1"/>
        <c:axPos val="b"/>
        <c:numFmt formatCode="General" sourceLinked="1"/>
        <c:majorTickMark val="none"/>
        <c:minorTickMark val="none"/>
        <c:tickLblPos val="nextTo"/>
        <c:crossAx val="1603205055"/>
        <c:crosses val="autoZero"/>
        <c:auto val="1"/>
        <c:lblAlgn val="ctr"/>
        <c:lblOffset val="100"/>
        <c:noMultiLvlLbl val="0"/>
      </c:catAx>
      <c:valAx>
        <c:axId val="1603205055"/>
        <c:scaling>
          <c:orientation val="minMax"/>
          <c:max val="20"/>
          <c:min val="17"/>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sz="2000">
          <a:solidFill>
            <a:schemeClr val="tx1"/>
          </a:solidFill>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r>
              <a:rPr lang="en-US"/>
              <a:t>METEOR</a:t>
            </a:r>
          </a:p>
        </c:rich>
      </c:tx>
      <c:layout>
        <c:manualLayout>
          <c:xMode val="edge"/>
          <c:yMode val="edge"/>
          <c:x val="0.42479725229519544"/>
          <c:y val="1.2396109378584014E-2"/>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8.8982577416005293E-2"/>
          <c:y val="4.1046801492669774E-2"/>
          <c:w val="0.88740372176941495"/>
          <c:h val="0.86934550445328518"/>
        </c:manualLayout>
      </c:layout>
      <c:barChart>
        <c:barDir val="col"/>
        <c:grouping val="clustered"/>
        <c:varyColors val="0"/>
        <c:ser>
          <c:idx val="1"/>
          <c:order val="0"/>
          <c:tx>
            <c:strRef>
              <c:f>Sheet1!$B$1</c:f>
              <c:strCache>
                <c:ptCount val="1"/>
                <c:pt idx="0">
                  <c:v>best prior work</c:v>
                </c:pt>
              </c:strCache>
            </c:strRef>
          </c:tx>
          <c:spPr>
            <a:solidFill>
              <a:schemeClr val="bg1">
                <a:lumMod val="85000"/>
              </a:schemeClr>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METEOR</c:v>
                </c:pt>
              </c:strCache>
            </c:strRef>
          </c:cat>
          <c:val>
            <c:numRef>
              <c:f>Sheet1!$B$2</c:f>
              <c:numCache>
                <c:formatCode>General</c:formatCode>
                <c:ptCount val="1"/>
                <c:pt idx="0">
                  <c:v>21</c:v>
                </c:pt>
              </c:numCache>
            </c:numRef>
          </c:val>
          <c:extLst>
            <c:ext xmlns:c16="http://schemas.microsoft.com/office/drawing/2014/chart" uri="{C3380CC4-5D6E-409C-BE32-E72D297353CC}">
              <c16:uniqueId val="{00000001-6266-334E-936D-844272040171}"/>
            </c:ext>
          </c:extLst>
        </c:ser>
        <c:ser>
          <c:idx val="2"/>
          <c:order val="1"/>
          <c:tx>
            <c:strRef>
              <c:f>Sheet1!$C$1</c:f>
              <c:strCache>
                <c:ptCount val="1"/>
                <c:pt idx="0">
                  <c:v>base</c:v>
                </c:pt>
              </c:strCache>
            </c:strRef>
          </c:tx>
          <c:spPr>
            <a:solidFill>
              <a:schemeClr val="tx2"/>
            </a:solidFill>
            <a:ln>
              <a:noFill/>
            </a:ln>
            <a:effectLst/>
          </c:spPr>
          <c:invertIfNegative val="0"/>
          <c:dLbls>
            <c:dLbl>
              <c:idx val="0"/>
              <c:layout>
                <c:manualLayout>
                  <c:x val="0"/>
                  <c:y val="7.04471872056534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932-4D33-B1CE-5C02B79735CA}"/>
                </c:ext>
              </c:extLst>
            </c:dLbl>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METEOR</c:v>
                </c:pt>
              </c:strCache>
            </c:strRef>
          </c:cat>
          <c:val>
            <c:numRef>
              <c:f>Sheet1!$C$2</c:f>
              <c:numCache>
                <c:formatCode>General</c:formatCode>
                <c:ptCount val="1"/>
                <c:pt idx="0">
                  <c:v>20.38</c:v>
                </c:pt>
              </c:numCache>
            </c:numRef>
          </c:val>
          <c:extLst>
            <c:ext xmlns:c16="http://schemas.microsoft.com/office/drawing/2014/chart" uri="{C3380CC4-5D6E-409C-BE32-E72D297353CC}">
              <c16:uniqueId val="{00000002-6266-334E-936D-844272040171}"/>
            </c:ext>
          </c:extLst>
        </c:ser>
        <c:dLbls>
          <c:dLblPos val="inEnd"/>
          <c:showLegendKey val="0"/>
          <c:showVal val="1"/>
          <c:showCatName val="0"/>
          <c:showSerName val="0"/>
          <c:showPercent val="0"/>
          <c:showBubbleSize val="0"/>
        </c:dLbls>
        <c:gapWidth val="70"/>
        <c:overlap val="-45"/>
        <c:axId val="1603202143"/>
        <c:axId val="1603205055"/>
      </c:barChart>
      <c:catAx>
        <c:axId val="1603202143"/>
        <c:scaling>
          <c:orientation val="minMax"/>
        </c:scaling>
        <c:delete val="1"/>
        <c:axPos val="b"/>
        <c:numFmt formatCode="General" sourceLinked="1"/>
        <c:majorTickMark val="none"/>
        <c:minorTickMark val="none"/>
        <c:tickLblPos val="nextTo"/>
        <c:crossAx val="1603205055"/>
        <c:crosses val="autoZero"/>
        <c:auto val="1"/>
        <c:lblAlgn val="ctr"/>
        <c:lblOffset val="100"/>
        <c:noMultiLvlLbl val="0"/>
      </c:catAx>
      <c:valAx>
        <c:axId val="1603205055"/>
        <c:scaling>
          <c:orientation val="minMax"/>
          <c:max val="22"/>
          <c:min val="2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sz="2000">
          <a:solidFill>
            <a:schemeClr val="tx1"/>
          </a:solidFill>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r>
              <a:rPr lang="en-US"/>
              <a:t>ROUGE-2</a:t>
            </a:r>
          </a:p>
        </c:rich>
      </c:tx>
      <c:layout>
        <c:manualLayout>
          <c:xMode val="edge"/>
          <c:yMode val="edge"/>
          <c:x val="0.42489237166580224"/>
          <c:y val="2.2019235140772843E-2"/>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9.0284641547029129E-2"/>
          <c:y val="0.11985187200101098"/>
          <c:w val="0.86381400469317937"/>
          <c:h val="0.79475838175767055"/>
        </c:manualLayout>
      </c:layout>
      <c:barChart>
        <c:barDir val="col"/>
        <c:grouping val="clustered"/>
        <c:varyColors val="0"/>
        <c:ser>
          <c:idx val="1"/>
          <c:order val="0"/>
          <c:tx>
            <c:strRef>
              <c:f>Sheet1!$B$1</c:f>
              <c:strCache>
                <c:ptCount val="1"/>
                <c:pt idx="0">
                  <c:v>best prior work</c:v>
                </c:pt>
              </c:strCache>
            </c:strRef>
          </c:tx>
          <c:spPr>
            <a:solidFill>
              <a:schemeClr val="bg1">
                <a:lumMod val="85000"/>
              </a:schemeClr>
            </a:solidFill>
            <a:ln>
              <a:noFill/>
            </a:ln>
            <a:effectLst/>
          </c:spPr>
          <c:invertIfNegative val="0"/>
          <c:dPt>
            <c:idx val="0"/>
            <c:invertIfNegative val="0"/>
            <c:bubble3D val="0"/>
            <c:spPr>
              <a:solidFill>
                <a:schemeClr val="bg1">
                  <a:lumMod val="85000"/>
                </a:schemeClr>
              </a:solidFill>
              <a:ln>
                <a:noFill/>
              </a:ln>
              <a:effectLst/>
            </c:spPr>
            <c:extLst>
              <c:ext xmlns:c16="http://schemas.microsoft.com/office/drawing/2014/chart" uri="{C3380CC4-5D6E-409C-BE32-E72D297353CC}">
                <c16:uniqueId val="{00000000-1D39-DF4B-99A6-E4A304D60318}"/>
              </c:ext>
            </c:extLst>
          </c:dPt>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ROUGE-2</c:v>
                </c:pt>
              </c:strCache>
            </c:strRef>
          </c:cat>
          <c:val>
            <c:numRef>
              <c:f>Sheet1!$B$2</c:f>
              <c:numCache>
                <c:formatCode>General</c:formatCode>
                <c:ptCount val="1"/>
                <c:pt idx="0">
                  <c:v>19.47</c:v>
                </c:pt>
              </c:numCache>
            </c:numRef>
          </c:val>
          <c:extLst>
            <c:ext xmlns:c16="http://schemas.microsoft.com/office/drawing/2014/chart" uri="{C3380CC4-5D6E-409C-BE32-E72D297353CC}">
              <c16:uniqueId val="{00000001-3432-3B4A-93C8-6EC6333DC055}"/>
            </c:ext>
          </c:extLst>
        </c:ser>
        <c:ser>
          <c:idx val="2"/>
          <c:order val="1"/>
          <c:tx>
            <c:strRef>
              <c:f>Sheet1!$C$1</c:f>
              <c:strCache>
                <c:ptCount val="1"/>
                <c:pt idx="0">
                  <c:v>base</c:v>
                </c:pt>
              </c:strCache>
            </c:strRef>
          </c:tx>
          <c:spPr>
            <a:solidFill>
              <a:schemeClr val="tx2"/>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ROUGE-2</c:v>
                </c:pt>
              </c:strCache>
            </c:strRef>
          </c:cat>
          <c:val>
            <c:numRef>
              <c:f>Sheet1!$C$2</c:f>
              <c:numCache>
                <c:formatCode>General</c:formatCode>
                <c:ptCount val="1"/>
                <c:pt idx="0">
                  <c:v>17.8</c:v>
                </c:pt>
              </c:numCache>
            </c:numRef>
          </c:val>
          <c:extLst>
            <c:ext xmlns:c16="http://schemas.microsoft.com/office/drawing/2014/chart" uri="{C3380CC4-5D6E-409C-BE32-E72D297353CC}">
              <c16:uniqueId val="{00000002-3432-3B4A-93C8-6EC6333DC055}"/>
            </c:ext>
          </c:extLst>
        </c:ser>
        <c:ser>
          <c:idx val="3"/>
          <c:order val="2"/>
          <c:tx>
            <c:strRef>
              <c:f>Sheet1!$D$1</c:f>
              <c:strCache>
                <c:ptCount val="1"/>
                <c:pt idx="0">
                  <c:v>Reconstructor-</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ROUGE-2</c:v>
                </c:pt>
              </c:strCache>
            </c:strRef>
          </c:cat>
          <c:val>
            <c:numRef>
              <c:f>Sheet1!$D$2</c:f>
              <c:numCache>
                <c:formatCode>General</c:formatCode>
                <c:ptCount val="1"/>
                <c:pt idx="0">
                  <c:v>18.07</c:v>
                </c:pt>
              </c:numCache>
            </c:numRef>
          </c:val>
          <c:extLst>
            <c:ext xmlns:c16="http://schemas.microsoft.com/office/drawing/2014/chart" uri="{C3380CC4-5D6E-409C-BE32-E72D297353CC}">
              <c16:uniqueId val="{00000003-3432-3B4A-93C8-6EC6333DC055}"/>
            </c:ext>
          </c:extLst>
        </c:ser>
        <c:dLbls>
          <c:showLegendKey val="0"/>
          <c:showVal val="0"/>
          <c:showCatName val="0"/>
          <c:showSerName val="0"/>
          <c:showPercent val="0"/>
          <c:showBubbleSize val="0"/>
        </c:dLbls>
        <c:gapWidth val="40"/>
        <c:overlap val="-19"/>
        <c:axId val="1603202143"/>
        <c:axId val="1603205055"/>
      </c:barChart>
      <c:catAx>
        <c:axId val="1603202143"/>
        <c:scaling>
          <c:orientation val="minMax"/>
        </c:scaling>
        <c:delete val="1"/>
        <c:axPos val="b"/>
        <c:numFmt formatCode="General" sourceLinked="1"/>
        <c:majorTickMark val="none"/>
        <c:minorTickMark val="none"/>
        <c:tickLblPos val="nextTo"/>
        <c:crossAx val="1603205055"/>
        <c:crosses val="autoZero"/>
        <c:auto val="1"/>
        <c:lblAlgn val="ctr"/>
        <c:lblOffset val="100"/>
        <c:noMultiLvlLbl val="0"/>
      </c:catAx>
      <c:valAx>
        <c:axId val="1603205055"/>
        <c:scaling>
          <c:orientation val="minMax"/>
          <c:max val="20"/>
          <c:min val="17"/>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sz="2000">
          <a:solidFill>
            <a:schemeClr val="tx1"/>
          </a:solidFill>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r>
              <a:rPr lang="en-US"/>
              <a:t>METEOR</a:t>
            </a:r>
          </a:p>
        </c:rich>
      </c:tx>
      <c:layout>
        <c:manualLayout>
          <c:xMode val="edge"/>
          <c:yMode val="edge"/>
          <c:x val="0.42479725229519544"/>
          <c:y val="1.2396109378584014E-2"/>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8.8982577416005293E-2"/>
          <c:y val="0.11046495170885737"/>
          <c:w val="0.8741163372012426"/>
          <c:h val="0.79992738027261689"/>
        </c:manualLayout>
      </c:layout>
      <c:barChart>
        <c:barDir val="col"/>
        <c:grouping val="clustered"/>
        <c:varyColors val="0"/>
        <c:ser>
          <c:idx val="1"/>
          <c:order val="0"/>
          <c:tx>
            <c:strRef>
              <c:f>Sheet1!$B$1</c:f>
              <c:strCache>
                <c:ptCount val="1"/>
                <c:pt idx="0">
                  <c:v>best prior work</c:v>
                </c:pt>
              </c:strCache>
            </c:strRef>
          </c:tx>
          <c:spPr>
            <a:solidFill>
              <a:schemeClr val="bg1">
                <a:lumMod val="85000"/>
              </a:schemeClr>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METEOR</c:v>
                </c:pt>
              </c:strCache>
            </c:strRef>
          </c:cat>
          <c:val>
            <c:numRef>
              <c:f>Sheet1!$B$2</c:f>
              <c:numCache>
                <c:formatCode>General</c:formatCode>
                <c:ptCount val="1"/>
                <c:pt idx="0">
                  <c:v>21</c:v>
                </c:pt>
              </c:numCache>
            </c:numRef>
          </c:val>
          <c:extLst>
            <c:ext xmlns:c16="http://schemas.microsoft.com/office/drawing/2014/chart" uri="{C3380CC4-5D6E-409C-BE32-E72D297353CC}">
              <c16:uniqueId val="{00000001-6266-334E-936D-844272040171}"/>
            </c:ext>
          </c:extLst>
        </c:ser>
        <c:ser>
          <c:idx val="2"/>
          <c:order val="1"/>
          <c:tx>
            <c:strRef>
              <c:f>Sheet1!$C$1</c:f>
              <c:strCache>
                <c:ptCount val="1"/>
                <c:pt idx="0">
                  <c:v>base</c:v>
                </c:pt>
              </c:strCache>
            </c:strRef>
          </c:tx>
          <c:spPr>
            <a:solidFill>
              <a:schemeClr val="tx2"/>
            </a:solidFill>
            <a:ln>
              <a:noFill/>
            </a:ln>
            <a:effectLst/>
          </c:spPr>
          <c:invertIfNegative val="0"/>
          <c:dLbls>
            <c:dLbl>
              <c:idx val="0"/>
              <c:layout>
                <c:manualLayout>
                  <c:x val="0"/>
                  <c:y val="7.04471872056534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932-4D33-B1CE-5C02B79735CA}"/>
                </c:ext>
              </c:extLst>
            </c:dLbl>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METEOR</c:v>
                </c:pt>
              </c:strCache>
            </c:strRef>
          </c:cat>
          <c:val>
            <c:numRef>
              <c:f>Sheet1!$C$2</c:f>
              <c:numCache>
                <c:formatCode>General</c:formatCode>
                <c:ptCount val="1"/>
                <c:pt idx="0">
                  <c:v>20.38</c:v>
                </c:pt>
              </c:numCache>
            </c:numRef>
          </c:val>
          <c:extLst>
            <c:ext xmlns:c16="http://schemas.microsoft.com/office/drawing/2014/chart" uri="{C3380CC4-5D6E-409C-BE32-E72D297353CC}">
              <c16:uniqueId val="{00000002-6266-334E-936D-844272040171}"/>
            </c:ext>
          </c:extLst>
        </c:ser>
        <c:ser>
          <c:idx val="3"/>
          <c:order val="2"/>
          <c:tx>
            <c:strRef>
              <c:f>Sheet1!$D$1</c:f>
              <c:strCache>
                <c:ptCount val="1"/>
                <c:pt idx="0">
                  <c:v>Reconstructor-</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METEOR</c:v>
                </c:pt>
              </c:strCache>
            </c:strRef>
          </c:cat>
          <c:val>
            <c:numRef>
              <c:f>Sheet1!$D$2</c:f>
              <c:numCache>
                <c:formatCode>General</c:formatCode>
                <c:ptCount val="1"/>
                <c:pt idx="0">
                  <c:v>20.57</c:v>
                </c:pt>
              </c:numCache>
            </c:numRef>
          </c:val>
          <c:extLst>
            <c:ext xmlns:c16="http://schemas.microsoft.com/office/drawing/2014/chart" uri="{C3380CC4-5D6E-409C-BE32-E72D297353CC}">
              <c16:uniqueId val="{00000003-6266-334E-936D-844272040171}"/>
            </c:ext>
          </c:extLst>
        </c:ser>
        <c:dLbls>
          <c:dLblPos val="inEnd"/>
          <c:showLegendKey val="0"/>
          <c:showVal val="1"/>
          <c:showCatName val="0"/>
          <c:showSerName val="0"/>
          <c:showPercent val="0"/>
          <c:showBubbleSize val="0"/>
        </c:dLbls>
        <c:gapWidth val="40"/>
        <c:overlap val="-19"/>
        <c:axId val="1603202143"/>
        <c:axId val="1603205055"/>
      </c:barChart>
      <c:catAx>
        <c:axId val="1603202143"/>
        <c:scaling>
          <c:orientation val="minMax"/>
        </c:scaling>
        <c:delete val="1"/>
        <c:axPos val="b"/>
        <c:numFmt formatCode="General" sourceLinked="1"/>
        <c:majorTickMark val="none"/>
        <c:minorTickMark val="none"/>
        <c:tickLblPos val="nextTo"/>
        <c:crossAx val="1603205055"/>
        <c:crosses val="autoZero"/>
        <c:auto val="1"/>
        <c:lblAlgn val="ctr"/>
        <c:lblOffset val="100"/>
        <c:noMultiLvlLbl val="0"/>
      </c:catAx>
      <c:valAx>
        <c:axId val="1603205055"/>
        <c:scaling>
          <c:orientation val="minMax"/>
          <c:max val="22"/>
          <c:min val="2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603202143"/>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sz="2000">
          <a:solidFill>
            <a:schemeClr val="tx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0.png>
</file>

<file path=ppt/media/image12.png>
</file>

<file path=ppt/media/image3.tiff>
</file>

<file path=ppt/media/image4.tiff>
</file>

<file path=ppt/media/image5.jpeg>
</file>

<file path=ppt/media/image5.png>
</file>

<file path=ppt/media/image50.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BC2706E-4E5F-4C4D-B4FB-427C21C6D91A}" type="datetimeFigureOut">
              <a:rPr lang="en-US" smtClean="0"/>
              <a:t>6/5/19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64B35D3-EBAD-9D4F-91D4-4C6CF5CC7CAA}" type="slidenum">
              <a:rPr lang="en-US" smtClean="0"/>
              <a:t>‹#›</a:t>
            </a:fld>
            <a:endParaRPr lang="en-US"/>
          </a:p>
        </p:txBody>
      </p:sp>
    </p:spTree>
    <p:extLst>
      <p:ext uri="{BB962C8B-B14F-4D97-AF65-F5344CB8AC3E}">
        <p14:creationId xmlns:p14="http://schemas.microsoft.com/office/powerpoint/2010/main" val="322098488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u="none" kern="1200" baseline="0" dirty="0">
                <a:solidFill>
                  <a:schemeClr val="tx1"/>
                </a:solidFill>
                <a:latin typeface="+mn-lt"/>
                <a:ea typeface="+mn-ea"/>
                <a:cs typeface="+mn-cs"/>
              </a:rPr>
              <a:t>1. I'm Sheng Shen. Today I am going to present our recent work on how we'll model generation as a communicative game between speakers and listeners, and use that to make generation more contextual.</a:t>
            </a:r>
          </a:p>
        </p:txBody>
      </p:sp>
      <p:sp>
        <p:nvSpPr>
          <p:cNvPr id="4" name="Slide Number Placeholder 3"/>
          <p:cNvSpPr>
            <a:spLocks noGrp="1"/>
          </p:cNvSpPr>
          <p:nvPr>
            <p:ph type="sldNum" sz="quarter" idx="10"/>
          </p:nvPr>
        </p:nvSpPr>
        <p:spPr/>
        <p:txBody>
          <a:bodyPr/>
          <a:lstStyle/>
          <a:p>
            <a:fld id="{064B35D3-EBAD-9D4F-91D4-4C6CF5CC7CAA}" type="slidenum">
              <a:rPr lang="en-US" smtClean="0"/>
              <a:t>1</a:t>
            </a:fld>
            <a:endParaRPr lang="en-US" dirty="0"/>
          </a:p>
        </p:txBody>
      </p:sp>
    </p:spTree>
    <p:extLst>
      <p:ext uri="{BB962C8B-B14F-4D97-AF65-F5344CB8AC3E}">
        <p14:creationId xmlns:p14="http://schemas.microsoft.com/office/powerpoint/2010/main" val="28734527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So, </a:t>
            </a:r>
            <a:r>
              <a:rPr lang="en-US" b="1" baseline="0" dirty="0"/>
              <a:t>to avoid the nasty content dropping problem</a:t>
            </a:r>
            <a:r>
              <a:rPr lang="en-US" baseline="0" dirty="0"/>
              <a:t>, we could c</a:t>
            </a:r>
            <a:r>
              <a:rPr lang="en-US" sz="1200" dirty="0"/>
              <a:t>hoose an output with maximum listener probability to interpret the origin input.</a:t>
            </a:r>
          </a:p>
          <a:p>
            <a:endParaRPr lang="en-US" baseline="0" dirty="0"/>
          </a:p>
          <a:p>
            <a:r>
              <a:rPr lang="en-US" baseline="0" dirty="0"/>
              <a:t>Also in practice, we know the </a:t>
            </a:r>
            <a:r>
              <a:rPr lang="en-US" baseline="0" dirty="0" err="1"/>
              <a:t>ensembling</a:t>
            </a:r>
            <a:r>
              <a:rPr lang="en-US" baseline="0" dirty="0"/>
              <a:t> is powerful, so we can actually ensemble speaker output </a:t>
            </a:r>
            <a:r>
              <a:rPr lang="en-US" sz="1200" dirty="0"/>
              <a:t>probability and listener interpretation probability together for scoring stage.</a:t>
            </a:r>
            <a:endParaRPr lang="en-US" baseline="0" dirty="0"/>
          </a:p>
          <a:p>
            <a:endParaRPr lang="en-US" baseline="0" dirty="0"/>
          </a:p>
          <a:p>
            <a:r>
              <a:rPr lang="en-US" baseline="0" dirty="0"/>
              <a:t>Okay, at this stage we can tell the scoring is important. But how can we do that? This questions will lead to different ways to model our listener.</a:t>
            </a:r>
          </a:p>
        </p:txBody>
      </p:sp>
      <p:sp>
        <p:nvSpPr>
          <p:cNvPr id="4" name="Slide Number Placeholder 3"/>
          <p:cNvSpPr>
            <a:spLocks noGrp="1"/>
          </p:cNvSpPr>
          <p:nvPr>
            <p:ph type="sldNum" sz="quarter" idx="10"/>
          </p:nvPr>
        </p:nvSpPr>
        <p:spPr/>
        <p:txBody>
          <a:bodyPr/>
          <a:lstStyle/>
          <a:p>
            <a:fld id="{064B35D3-EBAD-9D4F-91D4-4C6CF5CC7CAA}" type="slidenum">
              <a:rPr lang="en-US" smtClean="0"/>
              <a:t>10</a:t>
            </a:fld>
            <a:endParaRPr lang="en-US"/>
          </a:p>
        </p:txBody>
      </p:sp>
    </p:spTree>
    <p:extLst>
      <p:ext uri="{BB962C8B-B14F-4D97-AF65-F5344CB8AC3E}">
        <p14:creationId xmlns:p14="http://schemas.microsoft.com/office/powerpoint/2010/main" val="28303681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We propose two different approaches to model the listener. Remember, the listener’s job is to map output to inputs.</a:t>
            </a:r>
          </a:p>
          <a:p>
            <a:endParaRPr lang="en-US" baseline="0" dirty="0"/>
          </a:p>
          <a:p>
            <a:r>
              <a:rPr lang="en-US" baseline="0" dirty="0"/>
              <a:t>How should we define the listener's response space will lead to these two different methods.</a:t>
            </a:r>
          </a:p>
          <a:p>
            <a:endParaRPr lang="en-US" baseline="0" dirty="0"/>
          </a:p>
          <a:p>
            <a:r>
              <a:rPr lang="en-US" baseline="0" dirty="0"/>
              <a:t>if we say all inputs are relevant, we'll get a </a:t>
            </a:r>
            <a:r>
              <a:rPr lang="en-US" baseline="0" dirty="0" err="1"/>
              <a:t>reconstructor</a:t>
            </a:r>
            <a:r>
              <a:rPr lang="en-US" baseline="0" dirty="0"/>
              <a:t>-based model: it means we have to reconstruct the exact input among all </a:t>
            </a:r>
            <a:r>
              <a:rPr lang="en-US" sz="1200" dirty="0"/>
              <a:t>possible inputs. So in practice, we need a separately-trained model. </a:t>
            </a: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if we say we only need to differentiate the origin input from one or multiple context-appropriate distractor input, it is much easier for us to directly compute that conditional probability for scoring.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[and use Bayesian inference over the true and distractor inputs with the </a:t>
            </a:r>
            <a:r>
              <a:rPr lang="en-US" sz="1200" dirty="0">
                <a:solidFill>
                  <a:schemeClr val="accent1">
                    <a:lumMod val="75000"/>
                  </a:schemeClr>
                </a:solidFill>
              </a:rPr>
              <a:t>Speaker</a:t>
            </a:r>
            <a:r>
              <a:rPr lang="en-US" sz="1200" dirty="0"/>
              <a:t> model.]</a:t>
            </a:r>
            <a:endParaRPr lang="en-US" sz="1200" baseline="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Here, the key distinction is whether you're distinguishing among everything, or just something contextually relevant.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 [So in practice, we train a separate </a:t>
            </a:r>
            <a:r>
              <a:rPr lang="en-US" sz="1200" dirty="0">
                <a:solidFill>
                  <a:schemeClr val="accent6"/>
                </a:solidFill>
              </a:rPr>
              <a:t>Listener</a:t>
            </a:r>
            <a:r>
              <a:rPr lang="en-US" sz="1200" dirty="0"/>
              <a:t> model to give a distribution over any possible inputs, And use this for scoring outputs produced by the </a:t>
            </a:r>
            <a:r>
              <a:rPr lang="en-US" sz="1200" dirty="0">
                <a:solidFill>
                  <a:schemeClr val="accent1">
                    <a:lumMod val="75000"/>
                  </a:schemeClr>
                </a:solidFill>
              </a:rPr>
              <a:t>Speaker</a:t>
            </a:r>
            <a:r>
              <a:rPr lang="en-US" sz="1200" dirty="0"/>
              <a:t> model]</a:t>
            </a: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##with a reused speaker and Bayesian rules.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For the distractor-based model, we will construct a context-appropriate </a:t>
            </a:r>
            <a:r>
              <a:rPr lang="en-US" sz="1200" i="1" dirty="0"/>
              <a:t>distractor </a:t>
            </a:r>
            <a:r>
              <a:rPr lang="en-US" sz="1200" dirty="0"/>
              <a:t>input, and use Bayesian inference over the true and distractor inputs with the </a:t>
            </a:r>
            <a:r>
              <a:rPr lang="en-US" sz="1200" dirty="0">
                <a:solidFill>
                  <a:schemeClr val="accent1">
                    <a:lumMod val="75000"/>
                  </a:schemeClr>
                </a:solidFill>
              </a:rPr>
              <a:t>Speaker</a:t>
            </a:r>
            <a:r>
              <a:rPr lang="en-US" sz="1200" dirty="0"/>
              <a:t> model.</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endParaRPr lang="en-US"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11</a:t>
            </a:fld>
            <a:endParaRPr lang="en-US"/>
          </a:p>
        </p:txBody>
      </p:sp>
    </p:spTree>
    <p:extLst>
      <p:ext uri="{BB962C8B-B14F-4D97-AF65-F5344CB8AC3E}">
        <p14:creationId xmlns:p14="http://schemas.microsoft.com/office/powerpoint/2010/main" val="2228834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two listeners are motivated by two lines of past work on pragmatics.</a:t>
            </a:r>
          </a:p>
          <a:p>
            <a:endParaRPr lang="en-US" baseline="0" dirty="0"/>
          </a:p>
          <a:p>
            <a:r>
              <a:rPr lang="en-US" baseline="0" dirty="0"/>
              <a:t>First is the pragmatic maxim of quantity: when people communicate, they aim to convey all relevant information well. This motivates our </a:t>
            </a:r>
            <a:r>
              <a:rPr lang="en-US" baseline="0" dirty="0" err="1"/>
              <a:t>reconstructor</a:t>
            </a:r>
            <a:r>
              <a:rPr lang="en-US" baseline="0" dirty="0"/>
              <a:t>-based technique.</a:t>
            </a:r>
          </a:p>
          <a:p>
            <a:endParaRPr lang="en-US" baseline="0" dirty="0"/>
          </a:p>
          <a:p>
            <a:r>
              <a:rPr lang="en-US" baseline="0" dirty="0"/>
              <a:t>Another focuses on producing language that is informative in context: picking out a particular reference from alternatives. This motivates the distractor-based technique: </a:t>
            </a:r>
          </a:p>
          <a:p>
            <a:endParaRPr lang="en-US" baseline="0" dirty="0"/>
          </a:p>
          <a:p>
            <a:r>
              <a:rPr lang="en-US" baseline="0" dirty="0"/>
              <a:t>[when describing a given input, we construct a contextually-relevant alternative, and say something that distinguishes the input from the alternative.]</a:t>
            </a:r>
          </a:p>
        </p:txBody>
      </p:sp>
      <p:sp>
        <p:nvSpPr>
          <p:cNvPr id="4" name="Slide Number Placeholder 3"/>
          <p:cNvSpPr>
            <a:spLocks noGrp="1"/>
          </p:cNvSpPr>
          <p:nvPr>
            <p:ph type="sldNum" sz="quarter" idx="10"/>
          </p:nvPr>
        </p:nvSpPr>
        <p:spPr/>
        <p:txBody>
          <a:bodyPr/>
          <a:lstStyle/>
          <a:p>
            <a:fld id="{064B35D3-EBAD-9D4F-91D4-4C6CF5CC7CAA}" type="slidenum">
              <a:rPr lang="en-US" smtClean="0"/>
              <a:t>12</a:t>
            </a:fld>
            <a:endParaRPr lang="en-US"/>
          </a:p>
        </p:txBody>
      </p:sp>
    </p:spTree>
    <p:extLst>
      <p:ext uri="{BB962C8B-B14F-4D97-AF65-F5344CB8AC3E}">
        <p14:creationId xmlns:p14="http://schemas.microsoft.com/office/powerpoint/2010/main" val="12167802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In the detail, for the </a:t>
            </a:r>
            <a:r>
              <a:rPr lang="en-US" baseline="0" dirty="0" err="1"/>
              <a:t>reconstructor</a:t>
            </a:r>
            <a:r>
              <a:rPr lang="en-US" baseline="0" dirty="0"/>
              <a:t>-based pragmatics, the listener will directly give the probability for each alternative input.</a:t>
            </a:r>
          </a:p>
        </p:txBody>
      </p:sp>
      <p:sp>
        <p:nvSpPr>
          <p:cNvPr id="4" name="Slide Number Placeholder 3"/>
          <p:cNvSpPr>
            <a:spLocks noGrp="1"/>
          </p:cNvSpPr>
          <p:nvPr>
            <p:ph type="sldNum" sz="quarter" idx="10"/>
          </p:nvPr>
        </p:nvSpPr>
        <p:spPr/>
        <p:txBody>
          <a:bodyPr/>
          <a:lstStyle/>
          <a:p>
            <a:fld id="{064B35D3-EBAD-9D4F-91D4-4C6CF5CC7CAA}" type="slidenum">
              <a:rPr lang="en-US" smtClean="0"/>
              <a:t>13</a:t>
            </a:fld>
            <a:endParaRPr lang="en-US"/>
          </a:p>
        </p:txBody>
      </p:sp>
    </p:spTree>
    <p:extLst>
      <p:ext uri="{BB962C8B-B14F-4D97-AF65-F5344CB8AC3E}">
        <p14:creationId xmlns:p14="http://schemas.microsoft.com/office/powerpoint/2010/main" val="28463457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In this way, we will start by obtaining candidate outputs. We'll do this by beam search in the speaker model, using the scores P(o | </a:t>
            </a:r>
            <a:r>
              <a:rPr lang="en-US" baseline="0" dirty="0" err="1"/>
              <a:t>i</a:t>
            </a:r>
            <a:r>
              <a:rPr lang="en-US" baseline="0" dirty="0"/>
              <a:t>) that it defines.</a:t>
            </a:r>
          </a:p>
        </p:txBody>
      </p:sp>
      <p:sp>
        <p:nvSpPr>
          <p:cNvPr id="4" name="Slide Number Placeholder 3"/>
          <p:cNvSpPr>
            <a:spLocks noGrp="1"/>
          </p:cNvSpPr>
          <p:nvPr>
            <p:ph type="sldNum" sz="quarter" idx="10"/>
          </p:nvPr>
        </p:nvSpPr>
        <p:spPr/>
        <p:txBody>
          <a:bodyPr/>
          <a:lstStyle/>
          <a:p>
            <a:fld id="{064B35D3-EBAD-9D4F-91D4-4C6CF5CC7CAA}" type="slidenum">
              <a:rPr lang="en-US" smtClean="0"/>
              <a:t>14</a:t>
            </a:fld>
            <a:endParaRPr lang="en-US"/>
          </a:p>
        </p:txBody>
      </p:sp>
    </p:spTree>
    <p:extLst>
      <p:ext uri="{BB962C8B-B14F-4D97-AF65-F5344CB8AC3E}">
        <p14:creationId xmlns:p14="http://schemas.microsoft.com/office/powerpoint/2010/main" val="28285255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Then Based on the listener, we could get the conditional probability for each alternative input given candidate output.</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Note that </a:t>
            </a:r>
            <a:r>
              <a:rPr lang="en-US" sz="1200" b="1" dirty="0">
                <a:solidFill>
                  <a:schemeClr val="accent6"/>
                </a:solidFill>
              </a:rPr>
              <a:t>0.3 corresponds to</a:t>
            </a:r>
            <a:r>
              <a:rPr lang="en-US" baseline="0" dirty="0"/>
              <a:t> the probability for true input given output o1. [pause!]</a:t>
            </a:r>
          </a:p>
          <a:p>
            <a:endParaRPr lang="en-US" baseline="0" dirty="0"/>
          </a:p>
          <a:p>
            <a:r>
              <a:rPr lang="en-US" baseline="0" dirty="0"/>
              <a:t>To maximize this probability , we will select the argmax outputs o2 at the scoring stage.</a:t>
            </a:r>
          </a:p>
        </p:txBody>
      </p:sp>
      <p:sp>
        <p:nvSpPr>
          <p:cNvPr id="4" name="Slide Number Placeholder 3"/>
          <p:cNvSpPr>
            <a:spLocks noGrp="1"/>
          </p:cNvSpPr>
          <p:nvPr>
            <p:ph type="sldNum" sz="quarter" idx="10"/>
          </p:nvPr>
        </p:nvSpPr>
        <p:spPr/>
        <p:txBody>
          <a:bodyPr/>
          <a:lstStyle/>
          <a:p>
            <a:fld id="{064B35D3-EBAD-9D4F-91D4-4C6CF5CC7CAA}" type="slidenum">
              <a:rPr lang="en-US" smtClean="0"/>
              <a:t>15</a:t>
            </a:fld>
            <a:endParaRPr lang="en-US"/>
          </a:p>
        </p:txBody>
      </p:sp>
    </p:spTree>
    <p:extLst>
      <p:ext uri="{BB962C8B-B14F-4D97-AF65-F5344CB8AC3E}">
        <p14:creationId xmlns:p14="http://schemas.microsoft.com/office/powerpoint/2010/main" val="4106508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for our distractor-based listener, it only needs to distinguish between the true input and a distractor, so we don't need a separate listener model for this simpler listener response space. Instead, we can reuse the speaker, and Bayes rule.</a:t>
            </a:r>
          </a:p>
          <a:p>
            <a:endParaRPr lang="en-US" baseline="0" dirty="0"/>
          </a:p>
          <a:p>
            <a:r>
              <a:rPr lang="en-US" baseline="0" dirty="0"/>
              <a:t>In the search stage, we first obtain candidate outputs by beam search, we then plug in the prior distribution for all alternative inputs. Let’s assume they are uniform for simplicity.</a:t>
            </a:r>
          </a:p>
          <a:p>
            <a:endParaRPr lang="en-US" baseline="0" dirty="0"/>
          </a:p>
          <a:p>
            <a:r>
              <a:rPr lang="en-US" baseline="0" dirty="0"/>
              <a:t>In the scoring stage, we choose the output by the argmax of P(I* | o). [In practice, we could also employ more than one distractor to encourage information more discriminative.]</a:t>
            </a:r>
          </a:p>
          <a:p>
            <a:endParaRPr lang="en-US" baseline="0" dirty="0"/>
          </a:p>
          <a:p>
            <a:r>
              <a:rPr lang="en-US" baseline="0" dirty="0"/>
              <a:t>[pause!] =&gt; [</a:t>
            </a:r>
            <a:r>
              <a:rPr lang="en-US" baseline="0" dirty="0" err="1"/>
              <a:t>reconstructor</a:t>
            </a:r>
            <a:r>
              <a:rPr lang="en-US" baseline="0" dirty="0"/>
              <a:t> stuff] =&gt; whether we have a separate listener model or just a reused speaker for scoring stage.</a:t>
            </a:r>
          </a:p>
          <a:p>
            <a:endParaRPr lang="en-US" baseline="0" dirty="0"/>
          </a:p>
          <a:p>
            <a:r>
              <a:rPr lang="en-US" sz="1200" dirty="0"/>
              <a:t>===================</a:t>
            </a:r>
          </a:p>
          <a:p>
            <a:r>
              <a:rPr lang="en-US" baseline="0" dirty="0"/>
              <a:t>On the other side for distractor-based pragmatics. the listener only needs to distinguish between the true input and a distractor.</a:t>
            </a:r>
          </a:p>
          <a:p>
            <a:endParaRPr lang="en-US" baseline="0" dirty="0"/>
          </a:p>
          <a:p>
            <a:r>
              <a:rPr lang="en-US" baseline="0" dirty="0"/>
              <a:t>Remember what we need to model here is the probability given each output for two alternative inputs, so we do not need a separately-trained model. In this case, since the listener's response space is simpler, we can just reuse the speaker model, and Bayes' rule.</a:t>
            </a:r>
          </a:p>
          <a:p>
            <a:endParaRPr lang="en-US" sz="1200" dirty="0"/>
          </a:p>
          <a:p>
            <a:r>
              <a:rPr lang="en-US" sz="1200" dirty="0"/>
              <a:t> the Bayesian inference over the true and distractor inputs will be a combination of forward probability from speaker and the prior distribution, which signifies how likely the output comes from each alternative input.</a:t>
            </a:r>
          </a:p>
        </p:txBody>
      </p:sp>
      <p:sp>
        <p:nvSpPr>
          <p:cNvPr id="4" name="Slide Number Placeholder 3"/>
          <p:cNvSpPr>
            <a:spLocks noGrp="1"/>
          </p:cNvSpPr>
          <p:nvPr>
            <p:ph type="sldNum" sz="quarter" idx="10"/>
          </p:nvPr>
        </p:nvSpPr>
        <p:spPr/>
        <p:txBody>
          <a:bodyPr/>
          <a:lstStyle/>
          <a:p>
            <a:fld id="{064B35D3-EBAD-9D4F-91D4-4C6CF5CC7CAA}" type="slidenum">
              <a:rPr lang="en-US" smtClean="0"/>
              <a:t>16</a:t>
            </a:fld>
            <a:endParaRPr lang="en-US"/>
          </a:p>
        </p:txBody>
      </p:sp>
    </p:spTree>
    <p:extLst>
      <p:ext uri="{BB962C8B-B14F-4D97-AF65-F5344CB8AC3E}">
        <p14:creationId xmlns:p14="http://schemas.microsoft.com/office/powerpoint/2010/main" val="30930905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Then I will run through an example to show how should our distractor-based pragmatic method work.</a:t>
            </a:r>
          </a:p>
          <a:p>
            <a:endParaRPr lang="en-US" baseline="0" dirty="0"/>
          </a:p>
          <a:p>
            <a:r>
              <a:rPr lang="en-US" baseline="0" dirty="0"/>
              <a:t>First stage, we only have true input. The generation step is as usual. The speaker generate possible outputs and search over these based on probability P(o | </a:t>
            </a:r>
            <a:r>
              <a:rPr lang="en-US" baseline="0" dirty="0" err="1"/>
              <a:t>i</a:t>
            </a:r>
            <a:r>
              <a:rPr lang="en-US" baseline="0" dirty="0"/>
              <a:t>*) . These blue scores from speaker. [sadly, if we only used the speaker scores, we'd choose o1 at this stage][ since neural model may prefer short output in our preliminary test=?]</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The 0.4 looks good but Is that enough? We can see that xxx may not be discriminative enough when we plug in xxx. Or we should ask, is “</a:t>
            </a:r>
            <a:r>
              <a:rPr kumimoji="1" lang="en-US" altLang="zh-CN" i="1" u="none" strike="noStrike" kern="0" cap="none" spc="0" normalizeH="0" baseline="0" noProof="0" dirty="0" err="1">
                <a:ln>
                  <a:noFill/>
                </a:ln>
                <a:effectLst/>
                <a:uLnTx/>
                <a:uFillTx/>
                <a:latin typeface="Calibri" panose="020F0502020204030204" pitchFamily="34" charset="0"/>
                <a:ea typeface="等线" panose="02010600030101010101" pitchFamily="2" charset="-122"/>
                <a:cs typeface="Calibri" panose="020F0502020204030204" pitchFamily="34" charset="0"/>
              </a:rPr>
              <a:t>Fitzbillies</a:t>
            </a:r>
            <a:r>
              <a:rPr kumimoji="1" lang="en-US" altLang="zh-CN" i="1" u="none" strike="noStrike" kern="0" cap="none" spc="0" normalizeH="0" noProof="0" dirty="0">
                <a:ln>
                  <a:noFill/>
                </a:ln>
                <a:effectLst/>
                <a:uLnTx/>
                <a:uFillTx/>
                <a:latin typeface="Calibri" panose="020F0502020204030204" pitchFamily="34" charset="0"/>
                <a:ea typeface="等线" panose="02010600030101010101" pitchFamily="2" charset="-122"/>
                <a:cs typeface="Calibri" panose="020F0502020204030204" pitchFamily="34" charset="0"/>
              </a:rPr>
              <a:t> is a cheap coffee shop.</a:t>
            </a:r>
            <a:r>
              <a:rPr lang="en-US" baseline="0" dirty="0"/>
              <a:t>” discriminative enough?</a:t>
            </a:r>
          </a:p>
          <a:p>
            <a:endParaRPr lang="en-US" baseline="0" dirty="0"/>
          </a:p>
          <a:p>
            <a:r>
              <a:rPr lang="en-US" baseline="0" dirty="0"/>
              <a:t>Probably no, so we plug in one context-appropriate distractor input (without English food in this case). </a:t>
            </a:r>
          </a:p>
          <a:p>
            <a:endParaRPr lang="en-US" baseline="0" dirty="0"/>
          </a:p>
          <a:p>
            <a:r>
              <a:rPr lang="en-US" baseline="0" dirty="0"/>
              <a:t>Well, we could see the o1 is also good for this distractor. So it may not be the least ambiguous one. How to choose that one out  is something we care?</a:t>
            </a:r>
          </a:p>
          <a:p>
            <a:r>
              <a:rPr lang="en-US" baseline="0" dirty="0"/>
              <a:t>----------------------------</a:t>
            </a:r>
          </a:p>
          <a:p>
            <a:r>
              <a:rPr lang="en-US" baseline="0" dirty="0"/>
              <a:t>the speaker generates the probability for each candidate output from both true input and distractor input. You can see the scores. They stand for the probability the speaker assigns them.</a:t>
            </a:r>
          </a:p>
        </p:txBody>
      </p:sp>
      <p:sp>
        <p:nvSpPr>
          <p:cNvPr id="4" name="Slide Number Placeholder 3"/>
          <p:cNvSpPr>
            <a:spLocks noGrp="1"/>
          </p:cNvSpPr>
          <p:nvPr>
            <p:ph type="sldNum" sz="quarter" idx="10"/>
          </p:nvPr>
        </p:nvSpPr>
        <p:spPr/>
        <p:txBody>
          <a:bodyPr/>
          <a:lstStyle/>
          <a:p>
            <a:fld id="{064B35D3-EBAD-9D4F-91D4-4C6CF5CC7CAA}" type="slidenum">
              <a:rPr lang="en-US" smtClean="0"/>
              <a:t>17</a:t>
            </a:fld>
            <a:endParaRPr lang="en-US"/>
          </a:p>
        </p:txBody>
      </p:sp>
    </p:spTree>
    <p:extLst>
      <p:ext uri="{BB962C8B-B14F-4D97-AF65-F5344CB8AC3E}">
        <p14:creationId xmlns:p14="http://schemas.microsoft.com/office/powerpoint/2010/main" val="30221511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So we bring in </a:t>
            </a:r>
            <a:r>
              <a:rPr lang="en-US" sz="1200" dirty="0"/>
              <a:t>Bayesian inference</a:t>
            </a:r>
            <a:r>
              <a:rPr lang="en-US" baseline="0" dirty="0"/>
              <a:t>  with normalization for each output across alternative inputs. </a:t>
            </a:r>
          </a:p>
          <a:p>
            <a:endParaRPr lang="en-US" baseline="0" dirty="0"/>
          </a:p>
          <a:p>
            <a:r>
              <a:rPr lang="en-US" baseline="0" dirty="0"/>
              <a:t>[In this case, The o2 with English food is an obvious choice.]</a:t>
            </a:r>
          </a:p>
          <a:p>
            <a:endParaRPr lang="en-US" baseline="0" dirty="0"/>
          </a:p>
          <a:p>
            <a:r>
              <a:rPr lang="en-US" baseline="0" dirty="0"/>
              <a:t>Because we can see that this output  o2 helps the listener to differentiate the true input from the alternative input the most.</a:t>
            </a:r>
          </a:p>
          <a:p>
            <a:endParaRPr lang="en-US" baseline="0" dirty="0"/>
          </a:p>
          <a:p>
            <a:r>
              <a:rPr lang="en-US" baseline="0" dirty="0"/>
              <a:t>That’s also the reason why the distractor-based pragmatics helps.</a:t>
            </a:r>
          </a:p>
        </p:txBody>
      </p:sp>
      <p:sp>
        <p:nvSpPr>
          <p:cNvPr id="4" name="Slide Number Placeholder 3"/>
          <p:cNvSpPr>
            <a:spLocks noGrp="1"/>
          </p:cNvSpPr>
          <p:nvPr>
            <p:ph type="sldNum" sz="quarter" idx="10"/>
          </p:nvPr>
        </p:nvSpPr>
        <p:spPr/>
        <p:txBody>
          <a:bodyPr/>
          <a:lstStyle/>
          <a:p>
            <a:fld id="{064B35D3-EBAD-9D4F-91D4-4C6CF5CC7CAA}" type="slidenum">
              <a:rPr lang="en-US" smtClean="0"/>
              <a:t>18</a:t>
            </a:fld>
            <a:endParaRPr lang="en-US"/>
          </a:p>
        </p:txBody>
      </p:sp>
    </p:spTree>
    <p:extLst>
      <p:ext uri="{BB962C8B-B14F-4D97-AF65-F5344CB8AC3E}">
        <p14:creationId xmlns:p14="http://schemas.microsoft.com/office/powerpoint/2010/main" val="36576154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it will finally lead us to do the argmax and choose the most informative output.</a:t>
            </a:r>
          </a:p>
          <a:p>
            <a:endParaRPr lang="en-US" baseline="0" dirty="0"/>
          </a:p>
          <a:p>
            <a:r>
              <a:rPr lang="en-US" baseline="0" dirty="0"/>
              <a:t>[pause!] In practice, we do the search and normalization incrementally, word-by-word.</a:t>
            </a:r>
          </a:p>
        </p:txBody>
      </p:sp>
      <p:sp>
        <p:nvSpPr>
          <p:cNvPr id="4" name="Slide Number Placeholder 3"/>
          <p:cNvSpPr>
            <a:spLocks noGrp="1"/>
          </p:cNvSpPr>
          <p:nvPr>
            <p:ph type="sldNum" sz="quarter" idx="10"/>
          </p:nvPr>
        </p:nvSpPr>
        <p:spPr/>
        <p:txBody>
          <a:bodyPr/>
          <a:lstStyle/>
          <a:p>
            <a:fld id="{064B35D3-EBAD-9D4F-91D4-4C6CF5CC7CAA}" type="slidenum">
              <a:rPr lang="en-US" smtClean="0"/>
              <a:t>19</a:t>
            </a:fld>
            <a:endParaRPr lang="en-US"/>
          </a:p>
        </p:txBody>
      </p:sp>
    </p:spTree>
    <p:extLst>
      <p:ext uri="{BB962C8B-B14F-4D97-AF65-F5344CB8AC3E}">
        <p14:creationId xmlns:p14="http://schemas.microsoft.com/office/powerpoint/2010/main" val="3460793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First question, why might generation become a pragmatic problem?</a:t>
            </a:r>
          </a:p>
          <a:p>
            <a:endParaRPr lang="en-US" baseline="0" dirty="0"/>
          </a:p>
          <a:p>
            <a:r>
              <a:rPr lang="en-US" baseline="0" dirty="0"/>
              <a:t>Let us imagine a generation situation. We have a speaker, who wants to describe a restaurant with all the information from the input. Based on a current state-of-the-art seq2seq model. It indeed generate a fluent output, although it's missing English Food.]</a:t>
            </a:r>
          </a:p>
          <a:p>
            <a:endParaRPr lang="en-US" baseline="0" dirty="0"/>
          </a:p>
          <a:p>
            <a:r>
              <a:rPr lang="en-US" baseline="0" dirty="0"/>
              <a:t>This is actually a common issue for sequence to sequence models.. But we can fix this content dropping issue by using pragmatics, and modeling this as a communication game.</a:t>
            </a:r>
          </a:p>
          <a:p>
            <a:endParaRPr lang="en-US" baseline="0" dirty="0"/>
          </a:p>
          <a:p>
            <a:r>
              <a:rPr lang="en-US" baseline="0" dirty="0"/>
              <a:t>Just like in the real situation, we should have a listener to infer the conveyed information from the generated output.</a:t>
            </a:r>
          </a:p>
          <a:p>
            <a:endParaRPr lang="en-US" baseline="0" dirty="0"/>
          </a:p>
          <a:p>
            <a:r>
              <a:rPr lang="en-US" baseline="0" dirty="0"/>
              <a:t>In this case, we could see that for this output. Obviously, the listener can not infer the English food attribute back.</a:t>
            </a:r>
          </a:p>
          <a:p>
            <a:endParaRPr lang="en-US" baseline="0" dirty="0"/>
          </a:p>
          <a:p>
            <a:r>
              <a:rPr lang="en-US" baseline="0" dirty="0"/>
              <a:t>That’s the failure of this communicative game.</a:t>
            </a:r>
          </a:p>
          <a:p>
            <a:r>
              <a:rPr lang="en-US" baseline="0" dirty="0"/>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 But should we call this end of a communicative game from pragmatics perspective? The answer is no. </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["how can we fix this?"- One solution, from pragmatics, is to model this as a communication game.]</a:t>
            </a:r>
          </a:p>
          <a:p>
            <a:endParaRPr lang="en-US" baseline="0" dirty="0"/>
          </a:p>
          <a:p>
            <a:r>
              <a:rPr lang="en-US" baseline="0" dirty="0"/>
              <a:t>[example task as running example, from structured MR. reading the example]</a:t>
            </a:r>
          </a:p>
          <a:p>
            <a:endParaRPr lang="en-US" baseline="0" dirty="0"/>
          </a:p>
          <a:p>
            <a:r>
              <a:rPr lang="en-US" baseline="0" dirty="0"/>
              <a:t>We'll focus on conditional generation tasks where we have some input, and want to convey all of the information that's in the input.</a:t>
            </a:r>
          </a:p>
          <a:p>
            <a:endParaRPr lang="en-US" baseline="0" dirty="0"/>
          </a:p>
          <a:p>
            <a:r>
              <a:rPr lang="en-US" baseline="0" dirty="0"/>
              <a:t>Let’s denote the model that takes these inputs and produces these outputs the "speaker”.</a:t>
            </a:r>
          </a:p>
          <a:p>
            <a:endParaRPr lang="en-US" baseline="0" dirty="0"/>
          </a:p>
          <a:p>
            <a:r>
              <a:rPr lang="en-US" baseline="0" dirty="0"/>
              <a:t>The examples we‘ll present for the first part of this talk will be from the End-to-end task, which has inputs that like attribute-key value pairs</a:t>
            </a:r>
            <a:r>
              <a:rPr lang="zh-CN" altLang="en-US" baseline="0" dirty="0"/>
              <a:t> </a:t>
            </a:r>
            <a:r>
              <a:rPr lang="en-US" baseline="0" dirty="0"/>
              <a:t>and outputs as the description of one restaurant.</a:t>
            </a:r>
          </a:p>
          <a:p>
            <a:endParaRPr lang="en-US" baseline="0" dirty="0"/>
          </a:p>
          <a:p>
            <a:r>
              <a:rPr lang="en-US" baseline="0" dirty="0"/>
              <a:t>However, A common issue of recent neural conditional generation systems is that, while their outputs are fluent, they're often </a:t>
            </a:r>
            <a:r>
              <a:rPr lang="en-US" baseline="0" dirty="0" err="1"/>
              <a:t>underinformative</a:t>
            </a:r>
            <a:r>
              <a:rPr lang="en-US" baseline="0" dirty="0"/>
              <a:t>: they fail to mention content in the input that they should.</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We can see that issue even from the output of the </a:t>
            </a:r>
            <a:r>
              <a:rPr lang="en-US" baseline="0" dirty="0" err="1"/>
              <a:t>sota</a:t>
            </a:r>
            <a:r>
              <a:rPr lang="en-US" baseline="0" dirty="0"/>
              <a:t> seq2seq model. </a:t>
            </a:r>
            <a:r>
              <a:rPr lang="en-US" sz="1200" i="1" dirty="0" err="1">
                <a:latin typeface="Calibri" panose="020F0502020204030204" pitchFamily="34" charset="0"/>
                <a:cs typeface="Calibri" panose="020F0502020204030204" pitchFamily="34" charset="0"/>
              </a:rPr>
              <a:t>Fitzbillies</a:t>
            </a:r>
            <a:r>
              <a:rPr lang="en-US" sz="1200" i="1" dirty="0">
                <a:latin typeface="Calibri" panose="020F0502020204030204" pitchFamily="34" charset="0"/>
                <a:cs typeface="Calibri" panose="020F0502020204030204" pitchFamily="34" charset="0"/>
              </a:rPr>
              <a:t> is a cheap coffee shop</a:t>
            </a:r>
            <a:r>
              <a:rPr lang="en-US" baseline="0" dirty="0"/>
              <a:t>. Yes, it is fluent and accurate. [The </a:t>
            </a:r>
            <a:r>
              <a:rPr lang="en-US" baseline="0" dirty="0" err="1"/>
              <a:t>english</a:t>
            </a:r>
            <a:r>
              <a:rPr lang="en-US" baseline="0" dirty="0"/>
              <a:t> food area turns out to be dropped in the output.]</a:t>
            </a:r>
          </a:p>
          <a:p>
            <a:endParaRPr lang="en-US" baseline="0" dirty="0"/>
          </a:p>
          <a:p>
            <a:r>
              <a:rPr lang="en-US" baseline="0" dirty="0"/>
              <a:t>But why pragmatics? Pragmatics is about modeling how speakers choose what to say in order to produce an effect in a listener. In our case, we'll create a listener whose task is to try to interpret the output of the speaker generation system, mapping it back to the space of meaning representations.</a:t>
            </a:r>
          </a:p>
          <a:p>
            <a:endParaRPr lang="en-US" baseline="0" dirty="0"/>
          </a:p>
          <a:p>
            <a:r>
              <a:rPr lang="en-US" baseline="0" dirty="0"/>
              <a:t>Here, for example, we could use a listener to tell that this is a bad output generated by the speaker, since it would be likely to produce a different interpretation than the input the speaker was shown.</a:t>
            </a:r>
          </a:p>
          <a:p>
            <a:r>
              <a:rPr lang="en-US" baseline="0" dirty="0"/>
              <a:t>------------</a:t>
            </a:r>
          </a:p>
          <a:p>
            <a:endParaRPr lang="en-US" baseline="0" dirty="0"/>
          </a:p>
          <a:p>
            <a:endParaRPr lang="en-US" baseline="0" dirty="0"/>
          </a:p>
          <a:p>
            <a:r>
              <a:rPr lang="en-US" baseline="0" dirty="0"/>
              <a:t>So in this case, "</a:t>
            </a:r>
            <a:r>
              <a:rPr lang="en-US" baseline="0" dirty="0" err="1"/>
              <a:t>Fitzbillies</a:t>
            </a:r>
            <a:r>
              <a:rPr lang="en-US" baseline="0" dirty="0"/>
              <a:t> is a cheap coffee shop." (with dropped English food) could not help us identify the original input.</a:t>
            </a:r>
          </a:p>
        </p:txBody>
      </p:sp>
      <p:sp>
        <p:nvSpPr>
          <p:cNvPr id="4" name="Slide Number Placeholder 3"/>
          <p:cNvSpPr>
            <a:spLocks noGrp="1"/>
          </p:cNvSpPr>
          <p:nvPr>
            <p:ph type="sldNum" sz="quarter" idx="10"/>
          </p:nvPr>
        </p:nvSpPr>
        <p:spPr/>
        <p:txBody>
          <a:bodyPr/>
          <a:lstStyle/>
          <a:p>
            <a:fld id="{064B35D3-EBAD-9D4F-91D4-4C6CF5CC7CAA}" type="slidenum">
              <a:rPr lang="en-US" smtClean="0"/>
              <a:t>2</a:t>
            </a:fld>
            <a:endParaRPr lang="en-US"/>
          </a:p>
        </p:txBody>
      </p:sp>
    </p:spTree>
    <p:extLst>
      <p:ext uri="{BB962C8B-B14F-4D97-AF65-F5344CB8AC3E}">
        <p14:creationId xmlns:p14="http://schemas.microsoft.com/office/powerpoint/2010/main" val="1312957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It is more broader in our tasks. </a:t>
            </a:r>
          </a:p>
          <a:p>
            <a:r>
              <a:rPr lang="en-US" baseline="0" dirty="0"/>
              <a:t>[Tasks look like before pragmatics.]</a:t>
            </a:r>
          </a:p>
          <a:p>
            <a:endParaRPr lang="en-US" baseline="0" dirty="0"/>
          </a:p>
          <a:p>
            <a:r>
              <a:rPr lang="en-US" baseline="0" dirty="0"/>
              <a:t>The E2E generation task is just like the examples we've seen so far, but with a bit more complex inputs and outputs.</a:t>
            </a:r>
          </a:p>
          <a:p>
            <a:endParaRPr lang="en-US" baseline="0" dirty="0"/>
          </a:p>
          <a:p>
            <a:r>
              <a:rPr lang="en-US" baseline="0" dirty="0"/>
              <a:t>The current state-of-the-art speaker model is based on one seq2seq model with lexicalization.</a:t>
            </a:r>
          </a:p>
          <a:p>
            <a:endParaRPr lang="en-US" baseline="0" dirty="0"/>
          </a:p>
          <a:p>
            <a:r>
              <a:rPr lang="en-US" baseline="0" dirty="0"/>
              <a:t>Then how should we construct our listener model?</a:t>
            </a:r>
          </a:p>
        </p:txBody>
      </p:sp>
      <p:sp>
        <p:nvSpPr>
          <p:cNvPr id="4" name="Slide Number Placeholder 3"/>
          <p:cNvSpPr>
            <a:spLocks noGrp="1"/>
          </p:cNvSpPr>
          <p:nvPr>
            <p:ph type="sldNum" sz="quarter" idx="10"/>
          </p:nvPr>
        </p:nvSpPr>
        <p:spPr/>
        <p:txBody>
          <a:bodyPr/>
          <a:lstStyle/>
          <a:p>
            <a:fld id="{064B35D3-EBAD-9D4F-91D4-4C6CF5CC7CAA}" type="slidenum">
              <a:rPr lang="en-US" smtClean="0"/>
              <a:t>20</a:t>
            </a:fld>
            <a:endParaRPr lang="en-US"/>
          </a:p>
        </p:txBody>
      </p:sp>
    </p:spTree>
    <p:extLst>
      <p:ext uri="{BB962C8B-B14F-4D97-AF65-F5344CB8AC3E}">
        <p14:creationId xmlns:p14="http://schemas.microsoft.com/office/powerpoint/2010/main" val="1141802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How we construct the </a:t>
            </a:r>
            <a:r>
              <a:rPr lang="en-US" baseline="0" dirty="0" err="1"/>
              <a:t>reconstructor</a:t>
            </a:r>
            <a:r>
              <a:rPr lang="en-US" baseline="0" dirty="0"/>
              <a:t>-based pragmatics.</a:t>
            </a:r>
          </a:p>
          <a:p>
            <a:endParaRPr lang="en-US" baseline="0" dirty="0"/>
          </a:p>
          <a:p>
            <a:r>
              <a:rPr lang="en-US" baseline="0" dirty="0"/>
              <a:t>The </a:t>
            </a:r>
            <a:r>
              <a:rPr lang="en-US" baseline="0" dirty="0" err="1"/>
              <a:t>reconstructor</a:t>
            </a:r>
            <a:r>
              <a:rPr lang="en-US" baseline="0" dirty="0"/>
              <a:t>-based listener models the probability given o for each input. </a:t>
            </a:r>
          </a:p>
          <a:p>
            <a:endParaRPr lang="en-US" baseline="0" dirty="0"/>
          </a:p>
          <a:p>
            <a:r>
              <a:rPr lang="en-US" baseline="0" dirty="0"/>
              <a:t>Here the input is just multiple attribute-key pairs. Then for each pair from origin input (like </a:t>
            </a:r>
            <a:r>
              <a:rPr lang="en-US" baseline="0" dirty="0" err="1"/>
              <a:t>Fizniliies</a:t>
            </a:r>
            <a:r>
              <a:rPr lang="en-US" baseline="0" dirty="0"/>
              <a:t> as name, coffee shop as type or cheap price), we do a classification to see whether we can infer that pair from the output and combines the score together for the scoring stage. [pause]</a:t>
            </a:r>
          </a:p>
          <a:p>
            <a:endParaRPr lang="en-US" baseline="0" dirty="0"/>
          </a:p>
          <a:p>
            <a:r>
              <a:rPr lang="en-US" baseline="0" dirty="0"/>
              <a:t>[pause!]</a:t>
            </a:r>
          </a:p>
        </p:txBody>
      </p:sp>
      <p:sp>
        <p:nvSpPr>
          <p:cNvPr id="4" name="Slide Number Placeholder 3"/>
          <p:cNvSpPr>
            <a:spLocks noGrp="1"/>
          </p:cNvSpPr>
          <p:nvPr>
            <p:ph type="sldNum" sz="quarter" idx="10"/>
          </p:nvPr>
        </p:nvSpPr>
        <p:spPr/>
        <p:txBody>
          <a:bodyPr/>
          <a:lstStyle/>
          <a:p>
            <a:fld id="{064B35D3-EBAD-9D4F-91D4-4C6CF5CC7CAA}" type="slidenum">
              <a:rPr lang="en-US" smtClean="0"/>
              <a:t>21</a:t>
            </a:fld>
            <a:endParaRPr lang="en-US"/>
          </a:p>
        </p:txBody>
      </p:sp>
    </p:spTree>
    <p:extLst>
      <p:ext uri="{BB962C8B-B14F-4D97-AF65-F5344CB8AC3E}">
        <p14:creationId xmlns:p14="http://schemas.microsoft.com/office/powerpoint/2010/main" val="4088869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 distractor-based listener models only need the constructed context-appropriate distractor and speaker. </a:t>
            </a:r>
          </a:p>
          <a:p>
            <a:endParaRPr lang="en-US" baseline="0" dirty="0"/>
          </a:p>
          <a:p>
            <a:r>
              <a:rPr lang="en-US" baseline="0" dirty="0"/>
              <a:t>So to encourage the model to convey all the information from input, we construct the distractor MR with masking out all the other attributes.</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This </a:t>
            </a:r>
            <a:r>
              <a:rPr lang="en-US" dirty="0">
                <a:solidFill>
                  <a:srgbClr val="333333"/>
                </a:solidFill>
                <a:latin typeface="Consolas" panose="020B0609020204030204" pitchFamily="49" charset="0"/>
                <a:cs typeface="Consolas" panose="020B0609020204030204" pitchFamily="49" charset="0"/>
              </a:rPr>
              <a:t>Near[Burger King] is not present in the origin input, makes it </a:t>
            </a:r>
            <a:r>
              <a:rPr lang="en-US" baseline="0" dirty="0"/>
              <a:t>context-appropriate if we truly want to preserve all the attributes from true input.</a:t>
            </a:r>
            <a:endParaRPr lang="en-US" b="1" dirty="0">
              <a:latin typeface="Consolas" panose="020B0609020204030204" pitchFamily="49" charset="0"/>
              <a:cs typeface="Consolas" panose="020B0609020204030204" pitchFamily="49" charset="0"/>
            </a:endParaRPr>
          </a:p>
          <a:p>
            <a:endParaRPr lang="en-US"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22</a:t>
            </a:fld>
            <a:endParaRPr lang="en-US"/>
          </a:p>
        </p:txBody>
      </p:sp>
    </p:spTree>
    <p:extLst>
      <p:ext uri="{BB962C8B-B14F-4D97-AF65-F5344CB8AC3E}">
        <p14:creationId xmlns:p14="http://schemas.microsoft.com/office/powerpoint/2010/main" val="15373156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our base speaker obtains state-of-the-art on a range of metrics; we'll focus on BLEU as a representative.</a:t>
            </a:r>
            <a:endParaRPr lang="pt" baseline="0" dirty="0"/>
          </a:p>
          <a:p>
            <a:pPr marL="0" indent="0">
              <a:buFontTx/>
              <a:buNone/>
            </a:pPr>
            <a:endParaRPr lang="en-US" baseline="0" dirty="0"/>
          </a:p>
          <a:p>
            <a:pPr marL="0" indent="0">
              <a:buFontTx/>
              <a:buNone/>
            </a:pPr>
            <a:r>
              <a:rPr lang="pt" baseline="0" dirty="0"/>
              <a:t>It </a:t>
            </a:r>
            <a:r>
              <a:rPr lang="pt" baseline="0" dirty="0" err="1"/>
              <a:t>is</a:t>
            </a:r>
            <a:r>
              <a:rPr lang="pt" baseline="0" dirty="0"/>
              <a:t> </a:t>
            </a:r>
            <a:r>
              <a:rPr lang="pt" baseline="0" dirty="0" err="1"/>
              <a:t>straightforwad</a:t>
            </a:r>
            <a:r>
              <a:rPr lang="pt" baseline="0" dirty="0"/>
              <a:t> </a:t>
            </a:r>
            <a:r>
              <a:rPr lang="pt" baseline="0" dirty="0" err="1"/>
              <a:t>that</a:t>
            </a:r>
            <a:r>
              <a:rPr lang="pt" baseline="0" dirty="0"/>
              <a:t> </a:t>
            </a:r>
            <a:r>
              <a:rPr lang="pt" baseline="0" dirty="0" err="1"/>
              <a:t>recon-based</a:t>
            </a:r>
            <a:r>
              <a:rPr lang="pt" baseline="0" dirty="0"/>
              <a:t> </a:t>
            </a:r>
            <a:r>
              <a:rPr lang="pt" baseline="0" dirty="0" err="1"/>
              <a:t>pragmatics</a:t>
            </a:r>
            <a:r>
              <a:rPr lang="pt" baseline="0" dirty="0"/>
              <a:t> </a:t>
            </a:r>
            <a:r>
              <a:rPr lang="pt" baseline="0" dirty="0" err="1"/>
              <a:t>directly</a:t>
            </a:r>
            <a:r>
              <a:rPr lang="pt" baseline="0" dirty="0"/>
              <a:t> helps </a:t>
            </a:r>
            <a:r>
              <a:rPr lang="pt" baseline="0" dirty="0" err="1"/>
              <a:t>the</a:t>
            </a:r>
            <a:r>
              <a:rPr lang="pt" baseline="0" dirty="0"/>
              <a:t> </a:t>
            </a:r>
            <a:r>
              <a:rPr lang="pt" baseline="0" dirty="0" err="1"/>
              <a:t>information</a:t>
            </a:r>
            <a:r>
              <a:rPr lang="pt" baseline="0" dirty="0"/>
              <a:t> </a:t>
            </a:r>
            <a:r>
              <a:rPr lang="pt" baseline="0" dirty="0" err="1"/>
              <a:t>perservation</a:t>
            </a:r>
            <a:r>
              <a:rPr lang="pt" baseline="0" dirty="0"/>
              <a:t> </a:t>
            </a:r>
            <a:r>
              <a:rPr lang="pt" baseline="0" dirty="0" err="1"/>
              <a:t>and</a:t>
            </a:r>
            <a:r>
              <a:rPr lang="pt" baseline="0" dirty="0"/>
              <a:t> helps </a:t>
            </a:r>
            <a:r>
              <a:rPr lang="pt" baseline="0" dirty="0" err="1"/>
              <a:t>the</a:t>
            </a:r>
            <a:r>
              <a:rPr lang="pt" baseline="0" dirty="0"/>
              <a:t> base </a:t>
            </a:r>
            <a:r>
              <a:rPr lang="pt" baseline="0" dirty="0" err="1"/>
              <a:t>model</a:t>
            </a:r>
            <a:r>
              <a:rPr lang="pt" baseline="0" dirty="0"/>
              <a:t> </a:t>
            </a:r>
            <a:r>
              <a:rPr lang="pt" baseline="0" dirty="0" err="1"/>
              <a:t>with</a:t>
            </a:r>
            <a:r>
              <a:rPr lang="pt" baseline="0" dirty="0"/>
              <a:t> </a:t>
            </a:r>
            <a:r>
              <a:rPr lang="pt" baseline="0" dirty="0" err="1"/>
              <a:t>the</a:t>
            </a:r>
            <a:r>
              <a:rPr lang="pt" baseline="0" dirty="0"/>
              <a:t> </a:t>
            </a:r>
            <a:r>
              <a:rPr lang="pt" baseline="0" dirty="0" err="1"/>
              <a:t>inprovement</a:t>
            </a:r>
            <a:r>
              <a:rPr lang="pt" baseline="0" dirty="0"/>
              <a:t> </a:t>
            </a:r>
            <a:r>
              <a:rPr lang="pt" baseline="0" dirty="0" err="1"/>
              <a:t>of</a:t>
            </a:r>
            <a:r>
              <a:rPr lang="pt" baseline="0" dirty="0"/>
              <a:t> 2 points in BLEU. </a:t>
            </a:r>
          </a:p>
          <a:p>
            <a:pPr marL="0" indent="0">
              <a:buFontTx/>
              <a:buNone/>
            </a:pPr>
            <a:endParaRPr lang="en-US" baseline="0" dirty="0"/>
          </a:p>
          <a:p>
            <a:pPr marL="0" indent="0">
              <a:buFontTx/>
              <a:buNone/>
            </a:pPr>
            <a:r>
              <a:rPr lang="en-US" baseline="0" dirty="0"/>
              <a:t>Compared to the </a:t>
            </a:r>
            <a:r>
              <a:rPr lang="en-US" baseline="0" dirty="0" err="1"/>
              <a:t>reconstructor</a:t>
            </a:r>
            <a:r>
              <a:rPr lang="en-US" baseline="0" dirty="0"/>
              <a:t>-based method, the distractor-based method also helps, but not quite as much. </a:t>
            </a:r>
          </a:p>
          <a:p>
            <a:pPr marL="0" indent="0">
              <a:buFontTx/>
              <a:buNone/>
            </a:pPr>
            <a:endParaRPr lang="en-US" baseline="0" dirty="0"/>
          </a:p>
          <a:p>
            <a:pPr marL="0" indent="0">
              <a:buFontTx/>
              <a:buNone/>
            </a:pPr>
            <a:r>
              <a:rPr lang="en-US" baseline="0" dirty="0"/>
              <a:t>we assume the reason is the masking-out strategy for distractor may cause </a:t>
            </a:r>
            <a:r>
              <a:rPr lang="en-US" sz="1200" kern="1200" dirty="0">
                <a:solidFill>
                  <a:schemeClr val="tx1"/>
                </a:solidFill>
                <a:effectLst/>
                <a:latin typeface="+mn-lt"/>
                <a:ea typeface="+mn-ea"/>
                <a:cs typeface="+mn-cs"/>
              </a:rPr>
              <a:t>underlying correlations </a:t>
            </a:r>
            <a:r>
              <a:rPr lang="pt" sz="1200" kern="1200" baseline="0" dirty="0" err="1">
                <a:solidFill>
                  <a:schemeClr val="tx1"/>
                </a:solidFill>
                <a:effectLst/>
                <a:latin typeface="+mn-lt"/>
                <a:ea typeface="+mn-ea"/>
                <a:cs typeface="+mn-cs"/>
              </a:rPr>
              <a:t>between</a:t>
            </a:r>
            <a:r>
              <a:rPr lang="pt" sz="1200" kern="1200" baseline="0" dirty="0">
                <a:solidFill>
                  <a:schemeClr val="tx1"/>
                </a:solidFill>
                <a:effectLst/>
                <a:latin typeface="+mn-lt"/>
                <a:ea typeface="+mn-ea"/>
                <a:cs typeface="+mn-cs"/>
              </a:rPr>
              <a:t> atributes, </a:t>
            </a:r>
            <a:r>
              <a:rPr lang="pt" sz="1200" kern="1200" baseline="0" dirty="0" err="1">
                <a:solidFill>
                  <a:schemeClr val="tx1"/>
                </a:solidFill>
                <a:effectLst/>
                <a:latin typeface="+mn-lt"/>
                <a:ea typeface="+mn-ea"/>
                <a:cs typeface="+mn-cs"/>
              </a:rPr>
              <a:t>which</a:t>
            </a:r>
            <a:r>
              <a:rPr lang="pt" sz="1200" kern="1200" baseline="0" dirty="0">
                <a:solidFill>
                  <a:schemeClr val="tx1"/>
                </a:solidFill>
                <a:effectLst/>
                <a:latin typeface="+mn-lt"/>
                <a:ea typeface="+mn-ea"/>
                <a:cs typeface="+mn-cs"/>
              </a:rPr>
              <a:t> </a:t>
            </a:r>
            <a:r>
              <a:rPr lang="pt" sz="1200" kern="1200" baseline="0" dirty="0" err="1">
                <a:solidFill>
                  <a:schemeClr val="tx1"/>
                </a:solidFill>
                <a:effectLst/>
                <a:latin typeface="+mn-lt"/>
                <a:ea typeface="+mn-ea"/>
                <a:cs typeface="+mn-cs"/>
              </a:rPr>
              <a:t>may</a:t>
            </a:r>
            <a:r>
              <a:rPr lang="pt" sz="1200" kern="1200" baseline="0" dirty="0">
                <a:solidFill>
                  <a:schemeClr val="tx1"/>
                </a:solidFill>
                <a:effectLst/>
                <a:latin typeface="+mn-lt"/>
                <a:ea typeface="+mn-ea"/>
                <a:cs typeface="+mn-cs"/>
              </a:rPr>
              <a:t> </a:t>
            </a:r>
            <a:r>
              <a:rPr lang="pt" sz="1200" kern="1200" baseline="0" dirty="0" err="1">
                <a:solidFill>
                  <a:schemeClr val="tx1"/>
                </a:solidFill>
                <a:effectLst/>
                <a:latin typeface="+mn-lt"/>
                <a:ea typeface="+mn-ea"/>
                <a:cs typeface="+mn-cs"/>
              </a:rPr>
              <a:t>hurt</a:t>
            </a:r>
            <a:r>
              <a:rPr lang="pt" sz="1200" kern="1200" baseline="0" dirty="0">
                <a:solidFill>
                  <a:schemeClr val="tx1"/>
                </a:solidFill>
                <a:effectLst/>
                <a:latin typeface="+mn-lt"/>
                <a:ea typeface="+mn-ea"/>
                <a:cs typeface="+mn-cs"/>
              </a:rPr>
              <a:t> </a:t>
            </a:r>
            <a:r>
              <a:rPr lang="pt" sz="1200" kern="1200" baseline="0" dirty="0" err="1">
                <a:solidFill>
                  <a:schemeClr val="tx1"/>
                </a:solidFill>
                <a:effectLst/>
                <a:latin typeface="+mn-lt"/>
                <a:ea typeface="+mn-ea"/>
                <a:cs typeface="+mn-cs"/>
              </a:rPr>
              <a:t>the</a:t>
            </a:r>
            <a:r>
              <a:rPr lang="pt" sz="1200" kern="1200" baseline="0" dirty="0">
                <a:solidFill>
                  <a:schemeClr val="tx1"/>
                </a:solidFill>
                <a:effectLst/>
                <a:latin typeface="+mn-lt"/>
                <a:ea typeface="+mn-ea"/>
                <a:cs typeface="+mn-cs"/>
              </a:rPr>
              <a:t> </a:t>
            </a:r>
            <a:r>
              <a:rPr lang="pt" sz="1200" kern="1200" baseline="0" dirty="0" err="1">
                <a:solidFill>
                  <a:schemeClr val="tx1"/>
                </a:solidFill>
                <a:effectLst/>
                <a:latin typeface="+mn-lt"/>
                <a:ea typeface="+mn-ea"/>
                <a:cs typeface="+mn-cs"/>
              </a:rPr>
              <a:t>performa</a:t>
            </a:r>
            <a:r>
              <a:rPr lang="en-US" sz="1200" kern="1200" baseline="0" dirty="0">
                <a:solidFill>
                  <a:schemeClr val="tx1"/>
                </a:solidFill>
                <a:effectLst/>
                <a:latin typeface="+mn-lt"/>
                <a:ea typeface="+mn-ea"/>
                <a:cs typeface="+mn-cs"/>
              </a:rPr>
              <a:t>n</a:t>
            </a:r>
            <a:r>
              <a:rPr lang="pt" sz="1200" kern="1200" baseline="0" dirty="0" err="1">
                <a:solidFill>
                  <a:schemeClr val="tx1"/>
                </a:solidFill>
                <a:effectLst/>
                <a:latin typeface="+mn-lt"/>
                <a:ea typeface="+mn-ea"/>
                <a:cs typeface="+mn-cs"/>
              </a:rPr>
              <a:t>ce</a:t>
            </a:r>
            <a:r>
              <a:rPr lang="pt" sz="1200" kern="1200" baseline="0" dirty="0">
                <a:solidFill>
                  <a:schemeClr val="tx1"/>
                </a:solidFill>
                <a:effectLst/>
                <a:latin typeface="+mn-lt"/>
                <a:ea typeface="+mn-ea"/>
                <a:cs typeface="+mn-cs"/>
              </a:rPr>
              <a:t> a </a:t>
            </a:r>
            <a:r>
              <a:rPr lang="pt" sz="1200" kern="1200" baseline="0" dirty="0" err="1">
                <a:solidFill>
                  <a:schemeClr val="tx1"/>
                </a:solidFill>
                <a:effectLst/>
                <a:latin typeface="+mn-lt"/>
                <a:ea typeface="+mn-ea"/>
                <a:cs typeface="+mn-cs"/>
              </a:rPr>
              <a:t>little</a:t>
            </a:r>
            <a:r>
              <a:rPr lang="pt" sz="1200" kern="1200" baseline="0" dirty="0">
                <a:solidFill>
                  <a:schemeClr val="tx1"/>
                </a:solidFill>
                <a:effectLst/>
                <a:latin typeface="+mn-lt"/>
                <a:ea typeface="+mn-ea"/>
                <a:cs typeface="+mn-cs"/>
              </a:rPr>
              <a:t> bit.</a:t>
            </a:r>
          </a:p>
          <a:p>
            <a:pPr marL="0" indent="0">
              <a:buFontTx/>
              <a:buNone/>
            </a:pPr>
            <a:r>
              <a:rPr lang="pt" sz="1200" kern="1200" baseline="0" dirty="0">
                <a:solidFill>
                  <a:schemeClr val="tx1"/>
                </a:solidFill>
                <a:effectLst/>
                <a:latin typeface="+mn-lt"/>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lang="pt" baseline="0" dirty="0" err="1"/>
              <a:t>Other</a:t>
            </a:r>
            <a:r>
              <a:rPr lang="pt" baseline="0" dirty="0"/>
              <a:t> </a:t>
            </a:r>
            <a:r>
              <a:rPr lang="pt" baseline="0" dirty="0" err="1"/>
              <a:t>metics</a:t>
            </a:r>
            <a:r>
              <a:rPr lang="pt" baseline="0" dirty="0"/>
              <a:t> </a:t>
            </a:r>
            <a:r>
              <a:rPr lang="pt" baseline="0" dirty="0" err="1"/>
              <a:t>indicate</a:t>
            </a:r>
            <a:r>
              <a:rPr lang="pt" baseline="0" dirty="0"/>
              <a:t> </a:t>
            </a:r>
            <a:r>
              <a:rPr lang="pt" baseline="0" dirty="0" err="1"/>
              <a:t>the</a:t>
            </a:r>
            <a:r>
              <a:rPr lang="pt" baseline="0" dirty="0"/>
              <a:t> </a:t>
            </a:r>
            <a:r>
              <a:rPr lang="pt" baseline="0" dirty="0" err="1"/>
              <a:t>consistent</a:t>
            </a:r>
            <a:r>
              <a:rPr lang="en-US" baseline="0" dirty="0"/>
              <a:t>e</a:t>
            </a:r>
            <a:r>
              <a:rPr lang="pt" baseline="0" dirty="0"/>
              <a:t> </a:t>
            </a:r>
            <a:r>
              <a:rPr lang="pt" baseline="0" dirty="0" err="1"/>
              <a:t>finding</a:t>
            </a:r>
            <a:r>
              <a:rPr lang="pt" baseline="0" dirty="0"/>
              <a:t> </a:t>
            </a:r>
            <a:r>
              <a:rPr lang="pt" baseline="0" dirty="0" err="1"/>
              <a:t>we</a:t>
            </a:r>
            <a:r>
              <a:rPr lang="pt" baseline="0" dirty="0"/>
              <a:t> </a:t>
            </a:r>
            <a:r>
              <a:rPr lang="pt" baseline="0" dirty="0" err="1"/>
              <a:t>have</a:t>
            </a:r>
            <a:r>
              <a:rPr lang="pt" baseline="0" dirty="0"/>
              <a:t> in </a:t>
            </a:r>
            <a:r>
              <a:rPr lang="pt" baseline="0" dirty="0" err="1"/>
              <a:t>our</a:t>
            </a:r>
            <a:r>
              <a:rPr lang="pt" baseline="0" dirty="0"/>
              <a:t> </a:t>
            </a:r>
            <a:r>
              <a:rPr lang="pt" baseline="0" dirty="0" err="1"/>
              <a:t>paper</a:t>
            </a:r>
            <a:r>
              <a:rPr lang="pt" baseline="0" dirty="0"/>
              <a:t>.</a:t>
            </a:r>
          </a:p>
          <a:p>
            <a:pPr marL="0" marR="0" lvl="0" indent="0" algn="l" defTabSz="457200" rtl="0" eaLnBrk="1" fontAlgn="auto" latinLnBrk="0" hangingPunct="1">
              <a:lnSpc>
                <a:spcPct val="100000"/>
              </a:lnSpc>
              <a:spcBef>
                <a:spcPts val="0"/>
              </a:spcBef>
              <a:spcAft>
                <a:spcPts val="0"/>
              </a:spcAft>
              <a:buClrTx/>
              <a:buSzTx/>
              <a:buFontTx/>
              <a:buNone/>
              <a:tabLst/>
              <a:defRPr/>
            </a:pPr>
            <a:endParaRPr lang="pt"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that </a:t>
            </a:r>
            <a:r>
              <a:rPr lang="en-US" baseline="0" dirty="0" err="1"/>
              <a:t>reconstructor</a:t>
            </a:r>
            <a:r>
              <a:rPr lang="en-US" baseline="0" dirty="0"/>
              <a:t>-based is more straightforward for information </a:t>
            </a:r>
            <a:r>
              <a:rPr lang="en-US" baseline="0" dirty="0" err="1"/>
              <a:t>perservation</a:t>
            </a:r>
            <a:r>
              <a:rPr lang="en-US" baseline="0" dirty="0"/>
              <a:t>.</a:t>
            </a:r>
            <a:endParaRPr lang="pt" baseline="0" dirty="0"/>
          </a:p>
          <a:p>
            <a:pPr marL="0" indent="0">
              <a:buFontTx/>
              <a:buNone/>
            </a:pPr>
            <a:endParaRPr lang="en-US" dirty="0"/>
          </a:p>
        </p:txBody>
      </p:sp>
      <p:sp>
        <p:nvSpPr>
          <p:cNvPr id="4" name="Slide Number Placeholder 3"/>
          <p:cNvSpPr>
            <a:spLocks noGrp="1"/>
          </p:cNvSpPr>
          <p:nvPr>
            <p:ph type="sldNum" sz="quarter" idx="10"/>
          </p:nvPr>
        </p:nvSpPr>
        <p:spPr/>
        <p:txBody>
          <a:bodyPr/>
          <a:lstStyle/>
          <a:p>
            <a:fld id="{064B35D3-EBAD-9D4F-91D4-4C6CF5CC7CAA}" type="slidenum">
              <a:rPr lang="en-US" smtClean="0"/>
              <a:t>23</a:t>
            </a:fld>
            <a:endParaRPr lang="en-US"/>
          </a:p>
        </p:txBody>
      </p:sp>
    </p:spTree>
    <p:extLst>
      <p:ext uri="{BB962C8B-B14F-4D97-AF65-F5344CB8AC3E}">
        <p14:creationId xmlns:p14="http://schemas.microsoft.com/office/powerpoint/2010/main" val="22780988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 </a:t>
            </a:r>
            <a:r>
              <a:rPr lang="en-US" dirty="0"/>
              <a:t>Abstractive Summarization </a:t>
            </a:r>
            <a:r>
              <a:rPr lang="en-US" baseline="0" dirty="0"/>
              <a:t>task is a little complex as we need to generate summarization for one long document.</a:t>
            </a:r>
          </a:p>
          <a:p>
            <a:endParaRPr lang="en-US" baseline="0" dirty="0"/>
          </a:p>
          <a:p>
            <a:r>
              <a:rPr lang="en-US" baseline="0" dirty="0"/>
              <a:t>The state-of-the-art model from [Chen &amp; Bansal] involves two stages. One extractor to extract candidate sentences from the documents and one seq2seq model to abstractive the extracted sentences.</a:t>
            </a:r>
          </a:p>
          <a:p>
            <a:endParaRPr lang="en-US" baseline="0" dirty="0"/>
          </a:p>
          <a:p>
            <a:r>
              <a:rPr lang="en-US" baseline="0" dirty="0"/>
              <a:t>We only introduce pragmatics method for the abstractive stage.</a:t>
            </a:r>
          </a:p>
          <a:p>
            <a:endParaRPr lang="en-US" baseline="0" dirty="0"/>
          </a:p>
          <a:p>
            <a:r>
              <a:rPr lang="en-US" baseline="0" dirty="0"/>
              <a:t>The same question, how should we construct our listener model?</a:t>
            </a:r>
          </a:p>
          <a:p>
            <a:endParaRPr lang="en-US"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24</a:t>
            </a:fld>
            <a:endParaRPr lang="en-US"/>
          </a:p>
        </p:txBody>
      </p:sp>
    </p:spTree>
    <p:extLst>
      <p:ext uri="{BB962C8B-B14F-4D97-AF65-F5344CB8AC3E}">
        <p14:creationId xmlns:p14="http://schemas.microsoft.com/office/powerpoint/2010/main" val="12236690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 </a:t>
            </a:r>
            <a:r>
              <a:rPr lang="en-US" baseline="0" dirty="0" err="1"/>
              <a:t>reconstructor</a:t>
            </a:r>
            <a:r>
              <a:rPr lang="en-US" baseline="0" dirty="0"/>
              <a:t>-based listener models the probability given o for each input. </a:t>
            </a:r>
          </a:p>
          <a:p>
            <a:endParaRPr lang="en-US" baseline="0" dirty="0"/>
          </a:p>
          <a:p>
            <a:r>
              <a:rPr lang="en-US" baseline="0" dirty="0"/>
              <a:t>It is straightforward that we uses a separate </a:t>
            </a:r>
            <a:r>
              <a:rPr lang="en-US" baseline="0" dirty="0" err="1"/>
              <a:t>reconstuctor</a:t>
            </a:r>
            <a:r>
              <a:rPr lang="en-US" baseline="0" dirty="0"/>
              <a:t> that maps each </a:t>
            </a:r>
            <a:r>
              <a:rPr lang="en-US" sz="1200" dirty="0">
                <a:solidFill>
                  <a:srgbClr val="333333"/>
                </a:solidFill>
                <a:latin typeface="Avenir-Book" panose="02000503020000020003" pitchFamily="2" charset="0"/>
              </a:rPr>
              <a:t>abstractive outputs to extractive inputs. </a:t>
            </a:r>
            <a:endParaRPr lang="en-US" baseline="0" dirty="0"/>
          </a:p>
          <a:p>
            <a:endParaRPr lang="en-US"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25</a:t>
            </a:fld>
            <a:endParaRPr lang="en-US"/>
          </a:p>
        </p:txBody>
      </p:sp>
    </p:spTree>
    <p:extLst>
      <p:ext uri="{BB962C8B-B14F-4D97-AF65-F5344CB8AC3E}">
        <p14:creationId xmlns:p14="http://schemas.microsoft.com/office/powerpoint/2010/main" val="39241555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 distractor-based listener model only needs the </a:t>
            </a:r>
            <a:r>
              <a:rPr lang="en-US" baseline="0" dirty="0" err="1"/>
              <a:t>construted</a:t>
            </a:r>
            <a:r>
              <a:rPr lang="en-US" baseline="0" dirty="0"/>
              <a:t> context-appropriate distractor and speaker. </a:t>
            </a:r>
          </a:p>
          <a:p>
            <a:endParaRPr lang="en-US" baseline="0" dirty="0"/>
          </a:p>
          <a:p>
            <a:r>
              <a:rPr lang="en-US" baseline="0" dirty="0"/>
              <a:t>So what the context-appropriate distractor here should be?</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The repetitiveness is always a problem in summarization. Thus </a:t>
            </a:r>
            <a:r>
              <a:rPr lang="en-US" sz="1200" baseline="0" dirty="0">
                <a:solidFill>
                  <a:srgbClr val="333333"/>
                </a:solidFill>
                <a:latin typeface="Avenir-Book" panose="02000503020000020003" pitchFamily="2" charset="0"/>
              </a:rPr>
              <a:t>f</a:t>
            </a:r>
            <a:r>
              <a:rPr lang="en-US" sz="1200" dirty="0">
                <a:solidFill>
                  <a:srgbClr val="333333"/>
                </a:solidFill>
                <a:latin typeface="Avenir-Book" panose="02000503020000020003" pitchFamily="2" charset="0"/>
              </a:rPr>
              <a:t>or a given extracted sentence, we use the next extracted sentence as the distractor.</a:t>
            </a:r>
          </a:p>
          <a:p>
            <a:endParaRPr lang="en-US" baseline="0" dirty="0"/>
          </a:p>
          <a:p>
            <a:r>
              <a:rPr lang="en-US" baseline="0" dirty="0"/>
              <a:t>Because we do not want the information from the previous extracted sentence to show up in the following summarization.</a:t>
            </a:r>
          </a:p>
        </p:txBody>
      </p:sp>
      <p:sp>
        <p:nvSpPr>
          <p:cNvPr id="4" name="Slide Number Placeholder 3"/>
          <p:cNvSpPr>
            <a:spLocks noGrp="1"/>
          </p:cNvSpPr>
          <p:nvPr>
            <p:ph type="sldNum" sz="quarter" idx="10"/>
          </p:nvPr>
        </p:nvSpPr>
        <p:spPr/>
        <p:txBody>
          <a:bodyPr/>
          <a:lstStyle/>
          <a:p>
            <a:fld id="{064B35D3-EBAD-9D4F-91D4-4C6CF5CC7CAA}" type="slidenum">
              <a:rPr lang="en-US" smtClean="0"/>
              <a:t>26</a:t>
            </a:fld>
            <a:endParaRPr lang="en-US"/>
          </a:p>
        </p:txBody>
      </p:sp>
    </p:spTree>
    <p:extLst>
      <p:ext uri="{BB962C8B-B14F-4D97-AF65-F5344CB8AC3E}">
        <p14:creationId xmlns:p14="http://schemas.microsoft.com/office/powerpoint/2010/main" val="40952401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r>
              <a:rPr lang="en-US" baseline="0" dirty="0"/>
              <a:t>More numbers in the y-axis</a:t>
            </a:r>
          </a:p>
          <a:p>
            <a:pPr marL="0" indent="0">
              <a:buFontTx/>
              <a:buNone/>
            </a:pPr>
            <a:endParaRPr lang="en-US" baseline="0" dirty="0"/>
          </a:p>
          <a:p>
            <a:pPr marL="0" indent="0">
              <a:buFontTx/>
              <a:buNone/>
            </a:pPr>
            <a:r>
              <a:rPr lang="en-US" baseline="0" dirty="0"/>
              <a:t>[Chen &amp; Bansal] is strong enough across metrics, although more recent system has improved the performance on each metric separately.</a:t>
            </a:r>
          </a:p>
          <a:p>
            <a:pPr marL="0" indent="0">
              <a:buFontTx/>
              <a:buNone/>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You can see that our </a:t>
            </a:r>
            <a:r>
              <a:rPr lang="en-US" baseline="0" dirty="0" err="1"/>
              <a:t>reconstructor</a:t>
            </a:r>
            <a:r>
              <a:rPr lang="en-US" baseline="0" dirty="0"/>
              <a:t>-based model turns out to have fair improvement over the base model.</a:t>
            </a:r>
            <a:endParaRPr lang="en-US" dirty="0"/>
          </a:p>
          <a:p>
            <a:pPr marL="0" indent="0">
              <a:buFontTx/>
              <a:buNone/>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Not like E2E tasks, the distractor-based method achieves better performance.</a:t>
            </a:r>
            <a:r>
              <a:rPr lang="en-US" dirty="0"/>
              <a:t> </a:t>
            </a:r>
          </a:p>
          <a:p>
            <a:pPr marL="0" indent="0">
              <a:buFontTx/>
              <a:buNone/>
            </a:pPr>
            <a:r>
              <a:rPr lang="en-US" baseline="0" dirty="0"/>
              <a:t> </a:t>
            </a:r>
          </a:p>
          <a:p>
            <a:pPr marL="0" indent="0">
              <a:buFontTx/>
              <a:buNone/>
            </a:pPr>
            <a:r>
              <a:rPr lang="en-US" baseline="0" dirty="0"/>
              <a:t>The phenomenon is also reasonable since it helps to mitigate the repetitiveness issues in summarization. </a:t>
            </a:r>
          </a:p>
          <a:p>
            <a:pPr marL="0" indent="0">
              <a:buFontTx/>
              <a:buNone/>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[We are presenting these two representative metrics, other metrics indicate consistent  findings in our paper.]</a:t>
            </a:r>
          </a:p>
        </p:txBody>
      </p:sp>
      <p:sp>
        <p:nvSpPr>
          <p:cNvPr id="4" name="Slide Number Placeholder 3"/>
          <p:cNvSpPr>
            <a:spLocks noGrp="1"/>
          </p:cNvSpPr>
          <p:nvPr>
            <p:ph type="sldNum" sz="quarter" idx="10"/>
          </p:nvPr>
        </p:nvSpPr>
        <p:spPr/>
        <p:txBody>
          <a:bodyPr/>
          <a:lstStyle/>
          <a:p>
            <a:fld id="{064B35D3-EBAD-9D4F-91D4-4C6CF5CC7CAA}" type="slidenum">
              <a:rPr lang="en-US" smtClean="0"/>
              <a:t>27</a:t>
            </a:fld>
            <a:endParaRPr lang="en-US"/>
          </a:p>
        </p:txBody>
      </p:sp>
    </p:spTree>
    <p:extLst>
      <p:ext uri="{BB962C8B-B14F-4D97-AF65-F5344CB8AC3E}">
        <p14:creationId xmlns:p14="http://schemas.microsoft.com/office/powerpoint/2010/main" val="3448926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Briefly summarize our finding as following.</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Modeling generation as a pragmatic game leads to more adequate and informative outputs.</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Computational pragmatics can benefit general text generation tasks.</a:t>
            </a:r>
          </a:p>
          <a:p>
            <a:endParaRPr lang="en-US"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28</a:t>
            </a:fld>
            <a:endParaRPr lang="en-US"/>
          </a:p>
        </p:txBody>
      </p:sp>
    </p:spTree>
    <p:extLst>
      <p:ext uri="{BB962C8B-B14F-4D97-AF65-F5344CB8AC3E}">
        <p14:creationId xmlns:p14="http://schemas.microsoft.com/office/powerpoint/2010/main" val="40295726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pt"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30</a:t>
            </a:fld>
            <a:endParaRPr lang="en-US"/>
          </a:p>
        </p:txBody>
      </p:sp>
    </p:spTree>
    <p:extLst>
      <p:ext uri="{BB962C8B-B14F-4D97-AF65-F5344CB8AC3E}">
        <p14:creationId xmlns:p14="http://schemas.microsoft.com/office/powerpoint/2010/main" val="3172248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But when we change the output by a more informative one.</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a:t>
            </a:r>
            <a:r>
              <a:rPr lang="en-US" sz="1200" i="1" dirty="0" err="1">
                <a:latin typeface="Calibri" panose="020F0502020204030204" pitchFamily="34" charset="0"/>
                <a:cs typeface="Calibri" panose="020F0502020204030204" pitchFamily="34" charset="0"/>
              </a:rPr>
              <a:t>Fitzbillies</a:t>
            </a:r>
            <a:r>
              <a:rPr lang="en-US" sz="1200" i="1" dirty="0">
                <a:latin typeface="Calibri" panose="020F0502020204030204" pitchFamily="34" charset="0"/>
                <a:cs typeface="Calibri" panose="020F0502020204030204" pitchFamily="34" charset="0"/>
              </a:rPr>
              <a:t> is a cheap</a:t>
            </a:r>
            <a:r>
              <a:rPr lang="en-US" sz="1200" b="1" i="1" dirty="0">
                <a:latin typeface="Calibri" panose="020F0502020204030204" pitchFamily="34" charset="0"/>
                <a:cs typeface="Calibri" panose="020F0502020204030204" pitchFamily="34" charset="0"/>
              </a:rPr>
              <a:t> English </a:t>
            </a:r>
            <a:r>
              <a:rPr lang="en-US" sz="1200" i="1" dirty="0">
                <a:latin typeface="Calibri" panose="020F0502020204030204" pitchFamily="34" charset="0"/>
                <a:cs typeface="Calibri" panose="020F0502020204030204" pitchFamily="34" charset="0"/>
              </a:rPr>
              <a:t>coffee shop.</a:t>
            </a:r>
            <a:r>
              <a:rPr lang="en-US" baseline="0" dirty="0"/>
              <a:t>”</a:t>
            </a:r>
          </a:p>
          <a:p>
            <a:endParaRPr lang="en-US" baseline="0" dirty="0"/>
          </a:p>
          <a:p>
            <a:r>
              <a:rPr lang="en-US" baseline="0" dirty="0"/>
              <a:t> this is a good output, since it's the one that will allow the listener to correctly identify the input the speaker saw.</a:t>
            </a:r>
          </a:p>
          <a:p>
            <a:endParaRPr lang="en-US" baseline="0" dirty="0"/>
          </a:p>
          <a:p>
            <a:r>
              <a:rPr lang="en-US" baseline="0" dirty="0"/>
              <a:t>Okay, everything goes well and we call this a success of a communicative game.</a:t>
            </a:r>
          </a:p>
          <a:p>
            <a:endParaRPr lang="en-US" baseline="0" dirty="0"/>
          </a:p>
          <a:p>
            <a:r>
              <a:rPr lang="en-US" baseline="0" dirty="0"/>
              <a:t>So, how can we apply this: to model generation into a more general communicative game setting and make the speaker preserve the information. #make the information flow round-tripped.</a:t>
            </a:r>
          </a:p>
          <a:p>
            <a:r>
              <a:rPr lang="en-US" baseline="0" dirty="0"/>
              <a:t>--------------------------</a:t>
            </a:r>
          </a:p>
          <a:p>
            <a:r>
              <a:rPr lang="en-US" baseline="0" dirty="0"/>
              <a:t>First question, why might generation become a pragmatic problem?</a:t>
            </a:r>
          </a:p>
          <a:p>
            <a:endParaRPr lang="en-US" baseline="0" dirty="0"/>
          </a:p>
          <a:p>
            <a:r>
              <a:rPr lang="en-US" baseline="0" dirty="0"/>
              <a:t>We'll focus on conditional generation tasks where we have some input, and want to convey all of the information that's in the input.</a:t>
            </a:r>
          </a:p>
          <a:p>
            <a:endParaRPr lang="en-US" baseline="0" dirty="0"/>
          </a:p>
          <a:p>
            <a:r>
              <a:rPr lang="en-US" baseline="0" dirty="0"/>
              <a:t>Let’s denote the model that takes these inputs and produces these outputs the "speaker”.</a:t>
            </a:r>
          </a:p>
          <a:p>
            <a:endParaRPr lang="en-US" baseline="0" dirty="0"/>
          </a:p>
          <a:p>
            <a:r>
              <a:rPr lang="en-US" baseline="0" dirty="0"/>
              <a:t>The examples we‘ll present for the first part of this talk will be from the End-to-end task, which has inputs that like attribute-key value pairs</a:t>
            </a:r>
            <a:r>
              <a:rPr lang="zh-CN" altLang="en-US" baseline="0" dirty="0"/>
              <a:t> </a:t>
            </a:r>
            <a:r>
              <a:rPr lang="en-US" baseline="0" dirty="0"/>
              <a:t>and outputs as the description of one restaurant.</a:t>
            </a:r>
          </a:p>
          <a:p>
            <a:endParaRPr lang="en-US" baseline="0" dirty="0"/>
          </a:p>
          <a:p>
            <a:r>
              <a:rPr lang="en-US" baseline="0" dirty="0"/>
              <a:t>However, A common issue of recent neural conditional generation systems is that, while their outputs are fluent, they're often </a:t>
            </a:r>
            <a:r>
              <a:rPr lang="en-US" baseline="0" dirty="0" err="1"/>
              <a:t>underinformative</a:t>
            </a:r>
            <a:r>
              <a:rPr lang="en-US" baseline="0" dirty="0"/>
              <a:t>: they fail to mention content in the input that they should.</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We can see that issue even from the output of the </a:t>
            </a:r>
            <a:r>
              <a:rPr lang="en-US" baseline="0" dirty="0" err="1"/>
              <a:t>sota</a:t>
            </a:r>
            <a:r>
              <a:rPr lang="en-US" baseline="0" dirty="0"/>
              <a:t> seq2seq model. </a:t>
            </a:r>
            <a:r>
              <a:rPr lang="en-US" sz="1200" i="1" dirty="0" err="1">
                <a:latin typeface="Calibri" panose="020F0502020204030204" pitchFamily="34" charset="0"/>
                <a:cs typeface="Calibri" panose="020F0502020204030204" pitchFamily="34" charset="0"/>
              </a:rPr>
              <a:t>Fitzbillies</a:t>
            </a:r>
            <a:r>
              <a:rPr lang="en-US" sz="1200" i="1" dirty="0">
                <a:latin typeface="Calibri" panose="020F0502020204030204" pitchFamily="34" charset="0"/>
                <a:cs typeface="Calibri" panose="020F0502020204030204" pitchFamily="34" charset="0"/>
              </a:rPr>
              <a:t> is a cheap coffee shop</a:t>
            </a:r>
            <a:r>
              <a:rPr lang="en-US" baseline="0" dirty="0"/>
              <a:t>. Yes, it is fluent and accurate. [The </a:t>
            </a:r>
            <a:r>
              <a:rPr lang="en-US" baseline="0" dirty="0" err="1"/>
              <a:t>english</a:t>
            </a:r>
            <a:r>
              <a:rPr lang="en-US" baseline="0" dirty="0"/>
              <a:t> food area turns out to be dropped in the output.]</a:t>
            </a:r>
          </a:p>
          <a:p>
            <a:endParaRPr lang="en-US" baseline="0" dirty="0"/>
          </a:p>
          <a:p>
            <a:r>
              <a:rPr lang="en-US" baseline="0" dirty="0"/>
              <a:t>But why pragmatics? Pragmatics is about modeling how speakers choose what to say in order to produce an effect in a listener. In our case, we'll create a listener whose task is to try to interpret the output of the speaker generation system, mapping it back to the space of meaning representations.</a:t>
            </a:r>
          </a:p>
          <a:p>
            <a:endParaRPr lang="en-US" baseline="0" dirty="0"/>
          </a:p>
          <a:p>
            <a:r>
              <a:rPr lang="en-US" baseline="0" dirty="0"/>
              <a:t>Here, for example, we could use a listener to tell that this is a bad output generated by the speaker, since it would be likely to produce a different interpretation than the input the speaker was shown.</a:t>
            </a:r>
          </a:p>
          <a:p>
            <a:r>
              <a:rPr lang="en-US" baseline="0" dirty="0"/>
              <a:t>------------</a:t>
            </a:r>
          </a:p>
          <a:p>
            <a:endParaRPr lang="en-US" baseline="0" dirty="0"/>
          </a:p>
          <a:p>
            <a:endParaRPr lang="en-US" baseline="0" dirty="0"/>
          </a:p>
          <a:p>
            <a:r>
              <a:rPr lang="en-US" baseline="0" dirty="0"/>
              <a:t>So in this case, "</a:t>
            </a:r>
            <a:r>
              <a:rPr lang="en-US" baseline="0" dirty="0" err="1"/>
              <a:t>Fitzbillies</a:t>
            </a:r>
            <a:r>
              <a:rPr lang="en-US" baseline="0" dirty="0"/>
              <a:t> is a cheap coffee shop." (with dropped English food) could not help us identify the original input.</a:t>
            </a:r>
          </a:p>
        </p:txBody>
      </p:sp>
      <p:sp>
        <p:nvSpPr>
          <p:cNvPr id="4" name="Slide Number Placeholder 3"/>
          <p:cNvSpPr>
            <a:spLocks noGrp="1"/>
          </p:cNvSpPr>
          <p:nvPr>
            <p:ph type="sldNum" sz="quarter" idx="10"/>
          </p:nvPr>
        </p:nvSpPr>
        <p:spPr/>
        <p:txBody>
          <a:bodyPr/>
          <a:lstStyle/>
          <a:p>
            <a:fld id="{064B35D3-EBAD-9D4F-91D4-4C6CF5CC7CAA}" type="slidenum">
              <a:rPr lang="en-US" smtClean="0"/>
              <a:t>3</a:t>
            </a:fld>
            <a:endParaRPr lang="en-US"/>
          </a:p>
        </p:txBody>
      </p:sp>
    </p:spTree>
    <p:extLst>
      <p:ext uri="{BB962C8B-B14F-4D97-AF65-F5344CB8AC3E}">
        <p14:creationId xmlns:p14="http://schemas.microsoft.com/office/powerpoint/2010/main" val="7947377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endParaRPr lang="pt"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31</a:t>
            </a:fld>
            <a:endParaRPr lang="en-US"/>
          </a:p>
        </p:txBody>
      </p:sp>
    </p:spTree>
    <p:extLst>
      <p:ext uri="{BB962C8B-B14F-4D97-AF65-F5344CB8AC3E}">
        <p14:creationId xmlns:p14="http://schemas.microsoft.com/office/powerpoint/2010/main" val="32314236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r>
              <a:rPr lang="en-US" baseline="0" dirty="0"/>
              <a:t>[Chen &amp; Bansal] is strong enough across metrics, although more recent system has improved the performance on each metric separately.</a:t>
            </a:r>
          </a:p>
          <a:p>
            <a:pPr marL="0" indent="0">
              <a:buFontTx/>
              <a:buNone/>
            </a:pPr>
            <a:endParaRPr lang="en-US" baseline="0" dirty="0"/>
          </a:p>
          <a:p>
            <a:pPr marL="0" indent="0">
              <a:buFontTx/>
              <a:buNone/>
            </a:pPr>
            <a:r>
              <a:rPr lang="en-US" baseline="0" dirty="0"/>
              <a:t>We are presenting these two representative metrics, other metrics indicate consistent  findings in our paper.</a:t>
            </a:r>
          </a:p>
          <a:p>
            <a:pPr marL="0" indent="0">
              <a:buFontTx/>
              <a:buNone/>
            </a:pPr>
            <a:endParaRPr lang="en-US"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32</a:t>
            </a:fld>
            <a:endParaRPr lang="en-US"/>
          </a:p>
        </p:txBody>
      </p:sp>
    </p:spTree>
    <p:extLst>
      <p:ext uri="{BB962C8B-B14F-4D97-AF65-F5344CB8AC3E}">
        <p14:creationId xmlns:p14="http://schemas.microsoft.com/office/powerpoint/2010/main" val="24755334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r>
              <a:rPr lang="en-US" baseline="0" dirty="0"/>
              <a:t>You can see that our </a:t>
            </a:r>
            <a:r>
              <a:rPr lang="en-US" baseline="0" dirty="0" err="1"/>
              <a:t>recontructor</a:t>
            </a:r>
            <a:r>
              <a:rPr lang="en-US" baseline="0" dirty="0"/>
              <a:t>-based model turns out to have fair improvement over the base model.</a:t>
            </a:r>
            <a:endParaRPr lang="en-US" dirty="0"/>
          </a:p>
          <a:p>
            <a:pPr marL="0" indent="0">
              <a:buFontTx/>
              <a:buNone/>
            </a:pPr>
            <a:endParaRPr lang="en-US"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33</a:t>
            </a:fld>
            <a:endParaRPr lang="en-US"/>
          </a:p>
        </p:txBody>
      </p:sp>
    </p:spTree>
    <p:extLst>
      <p:ext uri="{BB962C8B-B14F-4D97-AF65-F5344CB8AC3E}">
        <p14:creationId xmlns:p14="http://schemas.microsoft.com/office/powerpoint/2010/main" val="5095768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First question, why might generation become a pragmatic problem?</a:t>
            </a:r>
          </a:p>
          <a:p>
            <a:endParaRPr lang="en-US" baseline="0"/>
          </a:p>
          <a:p>
            <a:r>
              <a:rPr lang="en-US" baseline="0"/>
              <a:t>Let us imagine a generation situation. We have a speaker, who wants to describe a restaurant with all the information from the input. Based on a current state-of-the-art seq2seq model. It indeed generate a fluent output, although it's missing English Food.]</a:t>
            </a:r>
          </a:p>
          <a:p>
            <a:endParaRPr lang="en-US" baseline="0"/>
          </a:p>
          <a:p>
            <a:r>
              <a:rPr lang="en-US" baseline="0"/>
              <a:t>But should we call this end of a communicative game from pragmatics perspective?</a:t>
            </a:r>
          </a:p>
          <a:p>
            <a:endParaRPr lang="en-US" baseline="0"/>
          </a:p>
          <a:p>
            <a:r>
              <a:rPr lang="en-US" baseline="0"/>
              <a:t>The answer is no. Just like in the real situation, we should have a listener to infer the conveyed information from the generated output.</a:t>
            </a:r>
          </a:p>
          <a:p>
            <a:endParaRPr lang="en-US" baseline="0"/>
          </a:p>
          <a:p>
            <a:r>
              <a:rPr lang="en-US" baseline="0"/>
              <a:t>In this case, we could see that for this output. Obviously, the listener can not infer the English food attribute back.</a:t>
            </a:r>
          </a:p>
          <a:p>
            <a:endParaRPr lang="en-US" baseline="0"/>
          </a:p>
          <a:p>
            <a:r>
              <a:rPr lang="en-US" baseline="0"/>
              <a:t>That’s the failure of this communicative game.</a:t>
            </a:r>
          </a:p>
          <a:p>
            <a:r>
              <a:rPr lang="en-US" baseline="0"/>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a:t>["how can we fix this?"- One solution, from pragmatics, is to model this as a communication game.]</a:t>
            </a:r>
          </a:p>
          <a:p>
            <a:endParaRPr lang="en-US" baseline="0"/>
          </a:p>
          <a:p>
            <a:r>
              <a:rPr lang="en-US" baseline="0"/>
              <a:t>[example task as running example, from structured MR. reading the example]</a:t>
            </a:r>
          </a:p>
          <a:p>
            <a:endParaRPr lang="en-US" baseline="0"/>
          </a:p>
          <a:p>
            <a:r>
              <a:rPr lang="en-US" baseline="0"/>
              <a:t>We'll focus on conditional generation tasks where we have some input, and want to convey all of the information that's in the input.</a:t>
            </a:r>
          </a:p>
          <a:p>
            <a:endParaRPr lang="en-US" baseline="0"/>
          </a:p>
          <a:p>
            <a:r>
              <a:rPr lang="en-US" baseline="0"/>
              <a:t>Let’s denote the model that takes these inputs and produces these outputs the "speaker”.</a:t>
            </a:r>
          </a:p>
          <a:p>
            <a:endParaRPr lang="en-US" baseline="0"/>
          </a:p>
          <a:p>
            <a:r>
              <a:rPr lang="en-US" baseline="0"/>
              <a:t>The examples we‘ll present for the first part of this talk will be from the End-to-end task, which has inputs that like attribute-key value pairs</a:t>
            </a:r>
            <a:r>
              <a:rPr lang="zh-CN" altLang="en-US" baseline="0"/>
              <a:t> </a:t>
            </a:r>
            <a:r>
              <a:rPr lang="en-US" baseline="0"/>
              <a:t>and outputs as the description of one restaurant.</a:t>
            </a:r>
          </a:p>
          <a:p>
            <a:endParaRPr lang="en-US" baseline="0"/>
          </a:p>
          <a:p>
            <a:r>
              <a:rPr lang="en-US" baseline="0"/>
              <a:t>However, A common issue of recent neural conditional generation systems is that, while their outputs are fluent, they're often </a:t>
            </a:r>
            <a:r>
              <a:rPr lang="en-US" baseline="0" err="1"/>
              <a:t>underinformative</a:t>
            </a:r>
            <a:r>
              <a:rPr lang="en-US" baseline="0"/>
              <a:t>: they fail to mention content in the input that they should.</a:t>
            </a:r>
          </a:p>
          <a:p>
            <a:endParaRPr lang="en-US" baseline="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a:t>We can see that issue even from the output of the </a:t>
            </a:r>
            <a:r>
              <a:rPr lang="en-US" baseline="0" err="1"/>
              <a:t>sota</a:t>
            </a:r>
            <a:r>
              <a:rPr lang="en-US" baseline="0"/>
              <a:t> seq2seq model. </a:t>
            </a:r>
            <a:r>
              <a:rPr lang="en-US" sz="1200" i="1" err="1">
                <a:latin typeface="Calibri" panose="020F0502020204030204" pitchFamily="34" charset="0"/>
                <a:cs typeface="Calibri" panose="020F0502020204030204" pitchFamily="34" charset="0"/>
              </a:rPr>
              <a:t>Fitzbillies</a:t>
            </a:r>
            <a:r>
              <a:rPr lang="en-US" sz="1200" i="1">
                <a:latin typeface="Calibri" panose="020F0502020204030204" pitchFamily="34" charset="0"/>
                <a:cs typeface="Calibri" panose="020F0502020204030204" pitchFamily="34" charset="0"/>
              </a:rPr>
              <a:t> is a cheap coffee shop</a:t>
            </a:r>
            <a:r>
              <a:rPr lang="en-US" baseline="0"/>
              <a:t>. Yes, it is fluent and accurate. [The </a:t>
            </a:r>
            <a:r>
              <a:rPr lang="en-US" baseline="0" err="1"/>
              <a:t>english</a:t>
            </a:r>
            <a:r>
              <a:rPr lang="en-US" baseline="0"/>
              <a:t> food area turns out to be dropped in the output.]</a:t>
            </a:r>
          </a:p>
          <a:p>
            <a:endParaRPr lang="en-US" baseline="0"/>
          </a:p>
          <a:p>
            <a:r>
              <a:rPr lang="en-US" baseline="0"/>
              <a:t>But why pragmatics? Pragmatics is about modeling how speakers choose what to say in order to produce an effect in a listener. In our case, we'll create a listener whose task is to try to interpret the output of the speaker generation system, mapping it back to the space of meaning representations.</a:t>
            </a:r>
          </a:p>
          <a:p>
            <a:endParaRPr lang="en-US" baseline="0"/>
          </a:p>
          <a:p>
            <a:r>
              <a:rPr lang="en-US" baseline="0"/>
              <a:t>Here, for example, we could use a listener to tell that this is a bad output generated by the speaker, since it would be likely to produce a different interpretation than the input the speaker was shown.</a:t>
            </a:r>
          </a:p>
          <a:p>
            <a:r>
              <a:rPr lang="en-US" baseline="0"/>
              <a:t>------------</a:t>
            </a:r>
          </a:p>
          <a:p>
            <a:endParaRPr lang="en-US" baseline="0"/>
          </a:p>
          <a:p>
            <a:endParaRPr lang="en-US" baseline="0"/>
          </a:p>
          <a:p>
            <a:r>
              <a:rPr lang="en-US" baseline="0"/>
              <a:t>So in this case, "</a:t>
            </a:r>
            <a:r>
              <a:rPr lang="en-US" baseline="0" err="1"/>
              <a:t>Fitzbillies</a:t>
            </a:r>
            <a:r>
              <a:rPr lang="en-US" baseline="0"/>
              <a:t> is a cheap coffee shop." (with dropped English food) could not help us identify the original input.</a:t>
            </a:r>
          </a:p>
        </p:txBody>
      </p:sp>
      <p:sp>
        <p:nvSpPr>
          <p:cNvPr id="4" name="Slide Number Placeholder 3"/>
          <p:cNvSpPr>
            <a:spLocks noGrp="1"/>
          </p:cNvSpPr>
          <p:nvPr>
            <p:ph type="sldNum" sz="quarter" idx="10"/>
          </p:nvPr>
        </p:nvSpPr>
        <p:spPr/>
        <p:txBody>
          <a:bodyPr/>
          <a:lstStyle/>
          <a:p>
            <a:fld id="{064B35D3-EBAD-9D4F-91D4-4C6CF5CC7CAA}" type="slidenum">
              <a:rPr lang="en-US" smtClean="0"/>
              <a:t>34</a:t>
            </a:fld>
            <a:endParaRPr lang="en-US"/>
          </a:p>
        </p:txBody>
      </p:sp>
    </p:spTree>
    <p:extLst>
      <p:ext uri="{BB962C8B-B14F-4D97-AF65-F5344CB8AC3E}">
        <p14:creationId xmlns:p14="http://schemas.microsoft.com/office/powerpoint/2010/main" val="32841681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Past work on pragmatics has characterized the language produced by people, observing </a:t>
            </a:r>
            <a:r>
              <a:rPr lang="en-US" baseline="0" err="1"/>
              <a:t>wthether</a:t>
            </a:r>
            <a:r>
              <a:rPr lang="en-US" baseline="0"/>
              <a:t> it’s informative-enough in context. </a:t>
            </a:r>
          </a:p>
          <a:p>
            <a:endParaRPr lang="en-US" baseline="0"/>
          </a:p>
          <a:p>
            <a:r>
              <a:rPr lang="en-US" baseline="0"/>
              <a:t>A long line of work models speakers as agents that reason about the listeners they interact with, so that the generated sentences should be specific enough that the listener can get the right interpretation. </a:t>
            </a:r>
          </a:p>
          <a:p>
            <a:endParaRPr lang="en-US" baseline="0"/>
          </a:p>
          <a:p>
            <a:r>
              <a:rPr lang="en-US" baseline="0"/>
              <a:t>For example like application in  discriminative captioning, where a model has an input image that it needs to describe, and a distractor image that it needs to differentiate from. </a:t>
            </a:r>
          </a:p>
          <a:p>
            <a:endParaRPr lang="en-US" baseline="0"/>
          </a:p>
          <a:p>
            <a:r>
              <a:rPr lang="en-US" baseline="0"/>
              <a:t>So in this case, rather than producing the output of “</a:t>
            </a:r>
            <a:r>
              <a:rPr lang="en-US" sz="1200" i="1">
                <a:solidFill>
                  <a:srgbClr val="333333"/>
                </a:solidFill>
              </a:rPr>
              <a:t>Two children</a:t>
            </a:r>
            <a:r>
              <a:rPr lang="en-US" baseline="0"/>
              <a:t>”, which is right for both images, but less descriptive. It should refer to “The sun is in the sky” that is only in the true input image</a:t>
            </a:r>
          </a:p>
          <a:p>
            <a:endParaRPr lang="en-US" baseline="0"/>
          </a:p>
          <a:p>
            <a:r>
              <a:rPr lang="en-US" baseline="0"/>
              <a:t>like choosing to refer to the “sun” rather than ”two children” which is only in the true input image (and not the distractor).</a:t>
            </a:r>
          </a:p>
          <a:p>
            <a:endParaRPr lang="en-US" baseline="0"/>
          </a:p>
          <a:p>
            <a:r>
              <a:rPr lang="en-US" baseline="0"/>
              <a:t>Our work is to show that (same approach can still help in a more general setting such as generation from meaning representations, and summarization.)</a:t>
            </a:r>
          </a:p>
        </p:txBody>
      </p:sp>
      <p:sp>
        <p:nvSpPr>
          <p:cNvPr id="4" name="Slide Number Placeholder 3"/>
          <p:cNvSpPr>
            <a:spLocks noGrp="1"/>
          </p:cNvSpPr>
          <p:nvPr>
            <p:ph type="sldNum" sz="quarter" idx="10"/>
          </p:nvPr>
        </p:nvSpPr>
        <p:spPr/>
        <p:txBody>
          <a:bodyPr/>
          <a:lstStyle/>
          <a:p>
            <a:fld id="{064B35D3-EBAD-9D4F-91D4-4C6CF5CC7CAA}" type="slidenum">
              <a:rPr lang="en-US" smtClean="0"/>
              <a:t>35</a:t>
            </a:fld>
            <a:endParaRPr lang="en-US"/>
          </a:p>
        </p:txBody>
      </p:sp>
    </p:spTree>
    <p:extLst>
      <p:ext uri="{BB962C8B-B14F-4D97-AF65-F5344CB8AC3E}">
        <p14:creationId xmlns:p14="http://schemas.microsoft.com/office/powerpoint/2010/main" val="8325620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we've introduced two pragmatic methods, </a:t>
            </a:r>
            <a:r>
              <a:rPr lang="en-US" err="1"/>
              <a:t>reconstructor</a:t>
            </a:r>
            <a:r>
              <a:rPr lang="en-US"/>
              <a:t>-based and distractor-based, which use a listener to make the </a:t>
            </a:r>
            <a:r>
              <a:rPr lang="en-US" err="1"/>
              <a:t>commucaitve</a:t>
            </a:r>
            <a:r>
              <a:rPr lang="en-US"/>
              <a:t> game complete).</a:t>
            </a:r>
          </a:p>
          <a:p>
            <a:endParaRPr lang="en-US"/>
          </a:p>
          <a:p>
            <a:r>
              <a:rPr lang="en-US"/>
              <a:t>We'll next evaluate this on two tasks... to see if it can improve strong state-of-the-art models" (or something)</a:t>
            </a:r>
          </a:p>
        </p:txBody>
      </p:sp>
      <p:sp>
        <p:nvSpPr>
          <p:cNvPr id="4" name="Slide Number Placeholder 3"/>
          <p:cNvSpPr>
            <a:spLocks noGrp="1"/>
          </p:cNvSpPr>
          <p:nvPr>
            <p:ph type="sldNum" sz="quarter" idx="5"/>
          </p:nvPr>
        </p:nvSpPr>
        <p:spPr/>
        <p:txBody>
          <a:bodyPr/>
          <a:lstStyle/>
          <a:p>
            <a:fld id="{064B35D3-EBAD-9D4F-91D4-4C6CF5CC7CAA}" type="slidenum">
              <a:rPr lang="en-US" smtClean="0"/>
              <a:t>36</a:t>
            </a:fld>
            <a:endParaRPr lang="en-US"/>
          </a:p>
        </p:txBody>
      </p:sp>
    </p:spTree>
    <p:extLst>
      <p:ext uri="{BB962C8B-B14F-4D97-AF65-F5344CB8AC3E}">
        <p14:creationId xmlns:p14="http://schemas.microsoft.com/office/powerpoint/2010/main" val="11113621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Normalization here is good!</a:t>
            </a:r>
          </a:p>
          <a:p>
            <a:endParaRPr lang="en-US" baseline="0"/>
          </a:p>
          <a:p>
            <a:r>
              <a:rPr lang="en-US" baseline="0" err="1"/>
              <a:t>Coffee+shop</a:t>
            </a:r>
            <a:r>
              <a:rPr lang="en-US" baseline="0"/>
              <a:t> bigram issues. I still think we should do entire utterances, present word-level (and priors) as implementation details.</a:t>
            </a:r>
          </a:p>
          <a:p>
            <a:endParaRPr lang="en-US" baseline="0"/>
          </a:p>
          <a:p>
            <a:r>
              <a:rPr lang="en-US" baseline="0"/>
              <a:t>Distractor’s changed.</a:t>
            </a:r>
          </a:p>
        </p:txBody>
      </p:sp>
      <p:sp>
        <p:nvSpPr>
          <p:cNvPr id="4" name="Slide Number Placeholder 3"/>
          <p:cNvSpPr>
            <a:spLocks noGrp="1"/>
          </p:cNvSpPr>
          <p:nvPr>
            <p:ph type="sldNum" sz="quarter" idx="10"/>
          </p:nvPr>
        </p:nvSpPr>
        <p:spPr/>
        <p:txBody>
          <a:bodyPr/>
          <a:lstStyle/>
          <a:p>
            <a:fld id="{064B35D3-EBAD-9D4F-91D4-4C6CF5CC7CAA}" type="slidenum">
              <a:rPr lang="en-US" smtClean="0"/>
              <a:t>37</a:t>
            </a:fld>
            <a:endParaRPr lang="en-US"/>
          </a:p>
        </p:txBody>
      </p:sp>
    </p:spTree>
    <p:extLst>
      <p:ext uri="{BB962C8B-B14F-4D97-AF65-F5344CB8AC3E}">
        <p14:creationId xmlns:p14="http://schemas.microsoft.com/office/powerpoint/2010/main" val="29808266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Normalization here is good!</a:t>
            </a:r>
          </a:p>
          <a:p>
            <a:endParaRPr lang="en-US" baseline="0"/>
          </a:p>
          <a:p>
            <a:r>
              <a:rPr lang="en-US" baseline="0" err="1"/>
              <a:t>Coffee+shop</a:t>
            </a:r>
            <a:r>
              <a:rPr lang="en-US" baseline="0"/>
              <a:t> bigram issues. I still think we should do entire utterances, present word-level (and priors) as implementation details.</a:t>
            </a:r>
          </a:p>
          <a:p>
            <a:endParaRPr lang="en-US" baseline="0"/>
          </a:p>
          <a:p>
            <a:r>
              <a:rPr lang="en-US" baseline="0"/>
              <a:t>Distractor’s changed.</a:t>
            </a:r>
          </a:p>
        </p:txBody>
      </p:sp>
      <p:sp>
        <p:nvSpPr>
          <p:cNvPr id="4" name="Slide Number Placeholder 3"/>
          <p:cNvSpPr>
            <a:spLocks noGrp="1"/>
          </p:cNvSpPr>
          <p:nvPr>
            <p:ph type="sldNum" sz="quarter" idx="10"/>
          </p:nvPr>
        </p:nvSpPr>
        <p:spPr/>
        <p:txBody>
          <a:bodyPr/>
          <a:lstStyle/>
          <a:p>
            <a:fld id="{064B35D3-EBAD-9D4F-91D4-4C6CF5CC7CAA}" type="slidenum">
              <a:rPr lang="en-US" smtClean="0"/>
              <a:t>38</a:t>
            </a:fld>
            <a:endParaRPr lang="en-US"/>
          </a:p>
        </p:txBody>
      </p:sp>
    </p:spTree>
    <p:extLst>
      <p:ext uri="{BB962C8B-B14F-4D97-AF65-F5344CB8AC3E}">
        <p14:creationId xmlns:p14="http://schemas.microsoft.com/office/powerpoint/2010/main" val="9043108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Normalization here is good!</a:t>
            </a:r>
          </a:p>
          <a:p>
            <a:endParaRPr lang="en-US" baseline="0"/>
          </a:p>
          <a:p>
            <a:r>
              <a:rPr lang="en-US" baseline="0" err="1"/>
              <a:t>Coffee+shop</a:t>
            </a:r>
            <a:r>
              <a:rPr lang="en-US" baseline="0"/>
              <a:t> bigram issues. I still think we should do entire utterances, present word-level (and priors) as implementation details.</a:t>
            </a:r>
          </a:p>
          <a:p>
            <a:endParaRPr lang="en-US" baseline="0"/>
          </a:p>
          <a:p>
            <a:r>
              <a:rPr lang="en-US" baseline="0"/>
              <a:t>Distractor’s changed.</a:t>
            </a:r>
          </a:p>
        </p:txBody>
      </p:sp>
      <p:sp>
        <p:nvSpPr>
          <p:cNvPr id="4" name="Slide Number Placeholder 3"/>
          <p:cNvSpPr>
            <a:spLocks noGrp="1"/>
          </p:cNvSpPr>
          <p:nvPr>
            <p:ph type="sldNum" sz="quarter" idx="10"/>
          </p:nvPr>
        </p:nvSpPr>
        <p:spPr/>
        <p:txBody>
          <a:bodyPr/>
          <a:lstStyle/>
          <a:p>
            <a:fld id="{064B35D3-EBAD-9D4F-91D4-4C6CF5CC7CAA}" type="slidenum">
              <a:rPr lang="en-US" smtClean="0"/>
              <a:t>39</a:t>
            </a:fld>
            <a:endParaRPr lang="en-US"/>
          </a:p>
        </p:txBody>
      </p:sp>
    </p:spTree>
    <p:extLst>
      <p:ext uri="{BB962C8B-B14F-4D97-AF65-F5344CB8AC3E}">
        <p14:creationId xmlns:p14="http://schemas.microsoft.com/office/powerpoint/2010/main" val="17702250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Normalization here is good!</a:t>
            </a:r>
          </a:p>
          <a:p>
            <a:endParaRPr lang="en-US" baseline="0"/>
          </a:p>
          <a:p>
            <a:r>
              <a:rPr lang="en-US" baseline="0" err="1"/>
              <a:t>Coffee+shop</a:t>
            </a:r>
            <a:r>
              <a:rPr lang="en-US" baseline="0"/>
              <a:t> bigram issues. I still think we should do entire utterances, present word-level (and priors) as implementation details.</a:t>
            </a:r>
          </a:p>
          <a:p>
            <a:endParaRPr lang="en-US" baseline="0"/>
          </a:p>
          <a:p>
            <a:r>
              <a:rPr lang="en-US" baseline="0"/>
              <a:t>Distractor’s changed.</a:t>
            </a:r>
          </a:p>
        </p:txBody>
      </p:sp>
      <p:sp>
        <p:nvSpPr>
          <p:cNvPr id="4" name="Slide Number Placeholder 3"/>
          <p:cNvSpPr>
            <a:spLocks noGrp="1"/>
          </p:cNvSpPr>
          <p:nvPr>
            <p:ph type="sldNum" sz="quarter" idx="10"/>
          </p:nvPr>
        </p:nvSpPr>
        <p:spPr/>
        <p:txBody>
          <a:bodyPr/>
          <a:lstStyle/>
          <a:p>
            <a:fld id="{064B35D3-EBAD-9D4F-91D4-4C6CF5CC7CAA}" type="slidenum">
              <a:rPr lang="en-US" smtClean="0"/>
              <a:t>40</a:t>
            </a:fld>
            <a:endParaRPr lang="en-US"/>
          </a:p>
        </p:txBody>
      </p:sp>
    </p:spTree>
    <p:extLst>
      <p:ext uri="{BB962C8B-B14F-4D97-AF65-F5344CB8AC3E}">
        <p14:creationId xmlns:p14="http://schemas.microsoft.com/office/powerpoint/2010/main" val="3331664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Here is our modeling strategy. </a:t>
            </a:r>
          </a:p>
          <a:p>
            <a:endParaRPr lang="en-US" baseline="0" dirty="0"/>
          </a:p>
          <a:p>
            <a:r>
              <a:rPr lang="en-US" baseline="0" dirty="0"/>
              <a:t>Let’s consider the generation as [!!] a pragmatic game tree. So we have speaker layer and listener layer. The speaker is shown in input. Thus it will have a choice of outputs to produce.. </a:t>
            </a:r>
          </a:p>
          <a:p>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After that, the listener is shown whatever output the speaker chooses, and makes a prediction about what input the speaker saw. </a:t>
            </a:r>
          </a:p>
          <a:p>
            <a:endParaRPr lang="en-US" baseline="0" dirty="0"/>
          </a:p>
          <a:p>
            <a:r>
              <a:rPr lang="en-US" baseline="0" dirty="0"/>
              <a:t>The communicative game will be </a:t>
            </a:r>
            <a:r>
              <a:rPr lang="en-US" baseline="0" dirty="0" err="1"/>
              <a:t>successfull</a:t>
            </a:r>
            <a:r>
              <a:rPr lang="en-US" baseline="0" dirty="0"/>
              <a:t> if [!!!] the speaker chooses an output that makes the listener likely to infer the right thing.</a:t>
            </a:r>
          </a:p>
          <a:p>
            <a:r>
              <a:rPr lang="en-US" baseline="0" dirty="0"/>
              <a:t>--------------------</a:t>
            </a:r>
          </a:p>
          <a:p>
            <a:endParaRPr lang="en-US" baseline="0" dirty="0"/>
          </a:p>
          <a:p>
            <a:endParaRPr lang="en-US" baseline="0" dirty="0"/>
          </a:p>
          <a:p>
            <a:endParaRPr lang="en-US" baseline="0" dirty="0"/>
          </a:p>
          <a:p>
            <a:endParaRPr lang="en-US" baseline="0" dirty="0"/>
          </a:p>
          <a:p>
            <a:r>
              <a:rPr lang="en-US" baseline="0" dirty="0"/>
              <a:t>We can model this process as a game tree, where the speaker is shown an input, and has a choice of outputs to produce. </a:t>
            </a:r>
          </a:p>
          <a:p>
            <a:endParaRPr lang="en-US" baseline="0" dirty="0"/>
          </a:p>
          <a:p>
            <a:r>
              <a:rPr lang="en-US" baseline="0" dirty="0"/>
              <a:t>Then, the listener is shown whatever output the speaker chooses, and makes a prediction about what input the listener saw. </a:t>
            </a:r>
          </a:p>
          <a:p>
            <a:endParaRPr lang="en-US" baseline="0" dirty="0"/>
          </a:p>
          <a:p>
            <a:r>
              <a:rPr lang="en-US" baseline="0" dirty="0"/>
              <a:t>predicted output does not match the original input</a:t>
            </a:r>
          </a:p>
          <a:p>
            <a:endParaRPr lang="en-US" baseline="0" dirty="0"/>
          </a:p>
          <a:p>
            <a:r>
              <a:rPr lang="en-US" baseline="0" dirty="0"/>
              <a:t>We need to make a choice for the speaker, given a model of what the listener will do. The objective for the speaker is to choose an output that makes the listener likely to do the right thing.</a:t>
            </a:r>
          </a:p>
          <a:p>
            <a:r>
              <a:rPr lang="en-US" baseline="0" dirty="0"/>
              <a:t>---------------</a:t>
            </a:r>
          </a:p>
          <a:p>
            <a:endParaRPr lang="en-US" baseline="0" dirty="0"/>
          </a:p>
          <a:p>
            <a:r>
              <a:rPr lang="en-US" baseline="0" dirty="0"/>
              <a:t>So let’s combine the two subtrees together to form a complete pragmatic game tree.</a:t>
            </a:r>
          </a:p>
          <a:p>
            <a:endParaRPr lang="en-US" baseline="0" dirty="0"/>
          </a:p>
          <a:p>
            <a:r>
              <a:rPr lang="en-US" baseline="0" dirty="0"/>
              <a:t>The information through the forward speaker and backward listener would be complete then.</a:t>
            </a:r>
          </a:p>
          <a:p>
            <a:endParaRPr lang="en-US" baseline="0" dirty="0"/>
          </a:p>
          <a:p>
            <a:r>
              <a:rPr lang="en-US" baseline="0" dirty="0"/>
              <a:t>But how exactly we model these two processes, let us step into more details.</a:t>
            </a:r>
          </a:p>
        </p:txBody>
      </p:sp>
      <p:sp>
        <p:nvSpPr>
          <p:cNvPr id="4" name="Slide Number Placeholder 3"/>
          <p:cNvSpPr>
            <a:spLocks noGrp="1"/>
          </p:cNvSpPr>
          <p:nvPr>
            <p:ph type="sldNum" sz="quarter" idx="10"/>
          </p:nvPr>
        </p:nvSpPr>
        <p:spPr/>
        <p:txBody>
          <a:bodyPr/>
          <a:lstStyle/>
          <a:p>
            <a:fld id="{064B35D3-EBAD-9D4F-91D4-4C6CF5CC7CAA}" type="slidenum">
              <a:rPr lang="en-US" smtClean="0"/>
              <a:t>4</a:t>
            </a:fld>
            <a:endParaRPr lang="en-US"/>
          </a:p>
        </p:txBody>
      </p:sp>
    </p:spTree>
    <p:extLst>
      <p:ext uri="{BB962C8B-B14F-4D97-AF65-F5344CB8AC3E}">
        <p14:creationId xmlns:p14="http://schemas.microsoft.com/office/powerpoint/2010/main" val="18886250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We are using the single model (we can make the decision each time step for a single word.)</a:t>
            </a:r>
          </a:p>
        </p:txBody>
      </p:sp>
      <p:sp>
        <p:nvSpPr>
          <p:cNvPr id="4" name="Slide Number Placeholder 3"/>
          <p:cNvSpPr>
            <a:spLocks noGrp="1"/>
          </p:cNvSpPr>
          <p:nvPr>
            <p:ph type="sldNum" sz="quarter" idx="10"/>
          </p:nvPr>
        </p:nvSpPr>
        <p:spPr/>
        <p:txBody>
          <a:bodyPr/>
          <a:lstStyle/>
          <a:p>
            <a:fld id="{064B35D3-EBAD-9D4F-91D4-4C6CF5CC7CAA}" type="slidenum">
              <a:rPr lang="en-US" smtClean="0"/>
              <a:t>41</a:t>
            </a:fld>
            <a:endParaRPr lang="en-US"/>
          </a:p>
        </p:txBody>
      </p:sp>
    </p:spTree>
    <p:extLst>
      <p:ext uri="{BB962C8B-B14F-4D97-AF65-F5344CB8AC3E}">
        <p14:creationId xmlns:p14="http://schemas.microsoft.com/office/powerpoint/2010/main" val="13679637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Strong baseline model =&gt; they can still be improved. (neural generation model.)</a:t>
            </a:r>
          </a:p>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43</a:t>
            </a:fld>
            <a:endParaRPr lang="en-US"/>
          </a:p>
        </p:txBody>
      </p:sp>
    </p:spTree>
    <p:extLst>
      <p:ext uri="{BB962C8B-B14F-4D97-AF65-F5344CB8AC3E}">
        <p14:creationId xmlns:p14="http://schemas.microsoft.com/office/powerpoint/2010/main" val="208301232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r>
              <a:rPr lang="en-US" baseline="0"/>
              <a:t>Explain more about. it. (look how often =&gt; simple heuristic based method.)</a:t>
            </a:r>
          </a:p>
        </p:txBody>
      </p:sp>
      <p:sp>
        <p:nvSpPr>
          <p:cNvPr id="4" name="Slide Number Placeholder 3"/>
          <p:cNvSpPr>
            <a:spLocks noGrp="1"/>
          </p:cNvSpPr>
          <p:nvPr>
            <p:ph type="sldNum" sz="quarter" idx="10"/>
          </p:nvPr>
        </p:nvSpPr>
        <p:spPr/>
        <p:txBody>
          <a:bodyPr/>
          <a:lstStyle/>
          <a:p>
            <a:fld id="{064B35D3-EBAD-9D4F-91D4-4C6CF5CC7CAA}" type="slidenum">
              <a:rPr lang="en-US" smtClean="0"/>
              <a:t>44</a:t>
            </a:fld>
            <a:endParaRPr lang="en-US"/>
          </a:p>
        </p:txBody>
      </p:sp>
    </p:spTree>
    <p:extLst>
      <p:ext uri="{BB962C8B-B14F-4D97-AF65-F5344CB8AC3E}">
        <p14:creationId xmlns:p14="http://schemas.microsoft.com/office/powerpoint/2010/main" val="40220177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r>
              <a:rPr lang="en-US" baseline="0"/>
              <a:t>You can see that our model turns out to have </a:t>
            </a:r>
            <a:r>
              <a:rPr lang="en-US" baseline="0" err="1"/>
              <a:t>reasonal</a:t>
            </a:r>
            <a:r>
              <a:rPr lang="en-US" baseline="0"/>
              <a:t> improvement over the base model and achieves state-of-the-art results on METEOR metrics.</a:t>
            </a:r>
          </a:p>
        </p:txBody>
      </p:sp>
      <p:sp>
        <p:nvSpPr>
          <p:cNvPr id="4" name="Slide Number Placeholder 3"/>
          <p:cNvSpPr>
            <a:spLocks noGrp="1"/>
          </p:cNvSpPr>
          <p:nvPr>
            <p:ph type="sldNum" sz="quarter" idx="10"/>
          </p:nvPr>
        </p:nvSpPr>
        <p:spPr/>
        <p:txBody>
          <a:bodyPr/>
          <a:lstStyle/>
          <a:p>
            <a:fld id="{064B35D3-EBAD-9D4F-91D4-4C6CF5CC7CAA}" type="slidenum">
              <a:rPr lang="en-US" smtClean="0"/>
              <a:t>45</a:t>
            </a:fld>
            <a:endParaRPr lang="en-US"/>
          </a:p>
        </p:txBody>
      </p:sp>
    </p:spTree>
    <p:extLst>
      <p:ext uri="{BB962C8B-B14F-4D97-AF65-F5344CB8AC3E}">
        <p14:creationId xmlns:p14="http://schemas.microsoft.com/office/powerpoint/2010/main" val="323623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On the other side for distractor-based pragmatics, we plug in the specific </a:t>
            </a:r>
            <a:r>
              <a:rPr lang="en-US" sz="1200"/>
              <a:t>context-appropriate </a:t>
            </a:r>
            <a:br>
              <a:rPr lang="en-US" sz="1200"/>
            </a:br>
            <a:r>
              <a:rPr lang="en-US" sz="1200" i="1"/>
              <a:t>distractor </a:t>
            </a:r>
            <a:r>
              <a:rPr lang="en-US" sz="1200"/>
              <a:t>input, the Bayesian inference over the true and distractor inputs will be a combination of forward probability from speaker and the prior distribution, which signifies how likely the output comes from each alternative input.</a:t>
            </a:r>
          </a:p>
        </p:txBody>
      </p:sp>
      <p:sp>
        <p:nvSpPr>
          <p:cNvPr id="4" name="Slide Number Placeholder 3"/>
          <p:cNvSpPr>
            <a:spLocks noGrp="1"/>
          </p:cNvSpPr>
          <p:nvPr>
            <p:ph type="sldNum" sz="quarter" idx="10"/>
          </p:nvPr>
        </p:nvSpPr>
        <p:spPr/>
        <p:txBody>
          <a:bodyPr/>
          <a:lstStyle/>
          <a:p>
            <a:fld id="{064B35D3-EBAD-9D4F-91D4-4C6CF5CC7CAA}" type="slidenum">
              <a:rPr lang="en-US" smtClean="0"/>
              <a:t>46</a:t>
            </a:fld>
            <a:endParaRPr lang="en-US"/>
          </a:p>
        </p:txBody>
      </p:sp>
    </p:spTree>
    <p:extLst>
      <p:ext uri="{BB962C8B-B14F-4D97-AF65-F5344CB8AC3E}">
        <p14:creationId xmlns:p14="http://schemas.microsoft.com/office/powerpoint/2010/main" val="19161883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However, an output with complete input could let the listener do that.</a:t>
            </a:r>
          </a:p>
          <a:p>
            <a:endParaRPr lang="en-US" baseline="0"/>
          </a:p>
          <a:p>
            <a:r>
              <a:rPr lang="en-US" baseline="0"/>
              <a:t>Our contribution in this work will be showing how very strong speaker models from </a:t>
            </a:r>
            <a:r>
              <a:rPr lang="en-US" baseline="0" err="1"/>
              <a:t>psat</a:t>
            </a:r>
            <a:r>
              <a:rPr lang="en-US" baseline="0"/>
              <a:t> work can be further improved by adding a listener, and using this sort of explicit pragmatic reasoning procedure.</a:t>
            </a:r>
          </a:p>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47</a:t>
            </a:fld>
            <a:endParaRPr lang="en-US"/>
          </a:p>
        </p:txBody>
      </p:sp>
    </p:spTree>
    <p:extLst>
      <p:ext uri="{BB962C8B-B14F-4D97-AF65-F5344CB8AC3E}">
        <p14:creationId xmlns:p14="http://schemas.microsoft.com/office/powerpoint/2010/main" val="177235835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48</a:t>
            </a:fld>
            <a:endParaRPr lang="en-US"/>
          </a:p>
        </p:txBody>
      </p:sp>
    </p:spTree>
    <p:extLst>
      <p:ext uri="{BB962C8B-B14F-4D97-AF65-F5344CB8AC3E}">
        <p14:creationId xmlns:p14="http://schemas.microsoft.com/office/powerpoint/2010/main" val="191982207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a:p>
          <a:p>
            <a:r>
              <a:rPr lang="en-US" baseline="0"/>
              <a:t>We can model this process as a game tree, where the speaker is shown an input, and has a choice of outputs to produce. </a:t>
            </a:r>
          </a:p>
          <a:p>
            <a:endParaRPr lang="en-US" baseline="0"/>
          </a:p>
          <a:p>
            <a:r>
              <a:rPr lang="en-US" baseline="0"/>
              <a:t>Then, the listener is shown whatever output the speaker chooses, and makes a prediction about what input the listener saw. </a:t>
            </a:r>
          </a:p>
          <a:p>
            <a:endParaRPr lang="en-US" baseline="0"/>
          </a:p>
          <a:p>
            <a:r>
              <a:rPr lang="en-US" baseline="0"/>
              <a:t>predicted output does not match the original input</a:t>
            </a:r>
          </a:p>
          <a:p>
            <a:endParaRPr lang="en-US" baseline="0"/>
          </a:p>
          <a:p>
            <a:r>
              <a:rPr lang="en-US" baseline="0"/>
              <a:t>We need to make a choice for the speaker, given a model of what the listener will do. The objective for the speaker is to choose an output that makes the listener likely to do the right thing.</a:t>
            </a:r>
          </a:p>
          <a:p>
            <a:r>
              <a:rPr lang="en-US" baseline="0"/>
              <a:t>---------------</a:t>
            </a:r>
          </a:p>
          <a:p>
            <a:endParaRPr lang="en-US" baseline="0"/>
          </a:p>
          <a:p>
            <a:r>
              <a:rPr lang="en-US" baseline="0"/>
              <a:t>So let’s combine the two subtrees together to form a complete pragmatic game tree.</a:t>
            </a:r>
          </a:p>
          <a:p>
            <a:endParaRPr lang="en-US" baseline="0"/>
          </a:p>
          <a:p>
            <a:r>
              <a:rPr lang="en-US" baseline="0"/>
              <a:t>The information through the forward speaker and backward listener would be complete then.</a:t>
            </a:r>
          </a:p>
          <a:p>
            <a:endParaRPr lang="en-US" baseline="0"/>
          </a:p>
          <a:p>
            <a:r>
              <a:rPr lang="en-US" baseline="0"/>
              <a:t>But how exactly we model these two processes, let us step into more details.</a:t>
            </a:r>
          </a:p>
        </p:txBody>
      </p:sp>
      <p:sp>
        <p:nvSpPr>
          <p:cNvPr id="4" name="Slide Number Placeholder 3"/>
          <p:cNvSpPr>
            <a:spLocks noGrp="1"/>
          </p:cNvSpPr>
          <p:nvPr>
            <p:ph type="sldNum" sz="quarter" idx="10"/>
          </p:nvPr>
        </p:nvSpPr>
        <p:spPr/>
        <p:txBody>
          <a:bodyPr/>
          <a:lstStyle/>
          <a:p>
            <a:fld id="{064B35D3-EBAD-9D4F-91D4-4C6CF5CC7CAA}" type="slidenum">
              <a:rPr lang="en-US" smtClean="0"/>
              <a:t>49</a:t>
            </a:fld>
            <a:endParaRPr lang="en-US"/>
          </a:p>
        </p:txBody>
      </p:sp>
    </p:spTree>
    <p:extLst>
      <p:ext uri="{BB962C8B-B14F-4D97-AF65-F5344CB8AC3E}">
        <p14:creationId xmlns:p14="http://schemas.microsoft.com/office/powerpoint/2010/main" val="276270973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Quick preview, it works on other domains too: we’re looking at generation tasks where you want your outputs to be informative about some inputs. If we formulate this as a speaker trying to convey information so that the listener could reconstruct the input, fixes errors (particularly </a:t>
            </a:r>
            <a:r>
              <a:rPr lang="en-US" baseline="0" err="1"/>
              <a:t>underinformativity</a:t>
            </a:r>
            <a:r>
              <a:rPr lang="en-US" baseline="0"/>
              <a:t>) in the base models.</a:t>
            </a:r>
          </a:p>
          <a:p>
            <a:endParaRPr lang="en-US" baseline="0"/>
          </a:p>
          <a:p>
            <a:r>
              <a:rPr lang="en-US" baseline="0"/>
              <a:t># don’t linger here!</a:t>
            </a:r>
          </a:p>
          <a:p>
            <a:endParaRPr lang="en-US" baseline="0"/>
          </a:p>
          <a:p>
            <a:r>
              <a:rPr lang="en-US" baseline="0"/>
              <a:t>[We will build our methods based on the </a:t>
            </a:r>
            <a:r>
              <a:rPr lang="en-US" baseline="0" err="1"/>
              <a:t>sota</a:t>
            </a:r>
            <a:r>
              <a:rPr lang="en-US" baseline="0"/>
              <a:t> models.]</a:t>
            </a:r>
          </a:p>
        </p:txBody>
      </p:sp>
      <p:sp>
        <p:nvSpPr>
          <p:cNvPr id="4" name="Slide Number Placeholder 3"/>
          <p:cNvSpPr>
            <a:spLocks noGrp="1"/>
          </p:cNvSpPr>
          <p:nvPr>
            <p:ph type="sldNum" sz="quarter" idx="10"/>
          </p:nvPr>
        </p:nvSpPr>
        <p:spPr/>
        <p:txBody>
          <a:bodyPr/>
          <a:lstStyle/>
          <a:p>
            <a:fld id="{064B35D3-EBAD-9D4F-91D4-4C6CF5CC7CAA}" type="slidenum">
              <a:rPr lang="en-US" smtClean="0"/>
              <a:t>50</a:t>
            </a:fld>
            <a:endParaRPr lang="en-US"/>
          </a:p>
        </p:txBody>
      </p:sp>
    </p:spTree>
    <p:extLst>
      <p:ext uri="{BB962C8B-B14F-4D97-AF65-F5344CB8AC3E}">
        <p14:creationId xmlns:p14="http://schemas.microsoft.com/office/powerpoint/2010/main" val="225070371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Let’s start with a general generation case (specifically from meaning representation). The task is to describe the restaurant with attribute-key values from the input MR. However, we can see from the output of the base seq2seq model. </a:t>
            </a:r>
          </a:p>
          <a:p>
            <a:endParaRPr lang="en-US" baseline="0"/>
          </a:p>
          <a:p>
            <a:r>
              <a:rPr lang="en-US" baseline="0"/>
              <a:t>Convey (there is very common issues) =&gt; even though this is the output form the </a:t>
            </a:r>
            <a:r>
              <a:rPr lang="en-US" baseline="0" err="1"/>
              <a:t>sota</a:t>
            </a:r>
            <a:r>
              <a:rPr lang="en-US" baseline="0"/>
              <a:t> model, it fails to xxx. [English got dropped in the MR]</a:t>
            </a:r>
          </a:p>
          <a:p>
            <a:endParaRPr lang="en-US" baseline="0"/>
          </a:p>
          <a:p>
            <a:r>
              <a:rPr lang="en-US" baseline="0"/>
              <a:t>This leads us to a problem. How should this happen and can we simply resolve this?</a:t>
            </a:r>
          </a:p>
          <a:p>
            <a:endParaRPr lang="en-US" baseline="0"/>
          </a:p>
          <a:p>
            <a:r>
              <a:rPr lang="en-US" baseline="0"/>
              <a:t>Added riverside here because otherwise it’s hallucinating, but would be better to just simplify the MR?</a:t>
            </a:r>
          </a:p>
        </p:txBody>
      </p:sp>
      <p:sp>
        <p:nvSpPr>
          <p:cNvPr id="4" name="Slide Number Placeholder 3"/>
          <p:cNvSpPr>
            <a:spLocks noGrp="1"/>
          </p:cNvSpPr>
          <p:nvPr>
            <p:ph type="sldNum" sz="quarter" idx="10"/>
          </p:nvPr>
        </p:nvSpPr>
        <p:spPr/>
        <p:txBody>
          <a:bodyPr/>
          <a:lstStyle/>
          <a:p>
            <a:fld id="{064B35D3-EBAD-9D4F-91D4-4C6CF5CC7CAA}" type="slidenum">
              <a:rPr lang="en-US" smtClean="0"/>
              <a:t>51</a:t>
            </a:fld>
            <a:endParaRPr lang="en-US"/>
          </a:p>
        </p:txBody>
      </p:sp>
    </p:spTree>
    <p:extLst>
      <p:ext uri="{BB962C8B-B14F-4D97-AF65-F5344CB8AC3E}">
        <p14:creationId xmlns:p14="http://schemas.microsoft.com/office/powerpoint/2010/main" val="3232177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In this case, it will definitely be the speaker chooses to talk about “English coffee shop”. In response, the listener will infer the exact original information back.</a:t>
            </a:r>
          </a:p>
          <a:p>
            <a:endParaRPr lang="en-US" baseline="0" dirty="0"/>
          </a:p>
          <a:p>
            <a:r>
              <a:rPr lang="en-US" baseline="0" dirty="0"/>
              <a:t>--------------------</a:t>
            </a:r>
          </a:p>
          <a:p>
            <a:endParaRPr lang="en-US" baseline="0" dirty="0"/>
          </a:p>
          <a:p>
            <a:endParaRPr lang="en-US" baseline="0" dirty="0"/>
          </a:p>
          <a:p>
            <a:endParaRPr lang="en-US" baseline="0" dirty="0"/>
          </a:p>
          <a:p>
            <a:endParaRPr lang="en-US" baseline="0" dirty="0"/>
          </a:p>
          <a:p>
            <a:r>
              <a:rPr lang="en-US" baseline="0" dirty="0"/>
              <a:t>We can model this process as a game tree, where the speaker is shown an input, and has a choice of outputs to produce. </a:t>
            </a:r>
          </a:p>
          <a:p>
            <a:endParaRPr lang="en-US" baseline="0" dirty="0"/>
          </a:p>
          <a:p>
            <a:r>
              <a:rPr lang="en-US" baseline="0" dirty="0"/>
              <a:t>Then, the listener is shown whatever output the speaker chooses, and makes a prediction about what input the listener saw. </a:t>
            </a:r>
          </a:p>
          <a:p>
            <a:endParaRPr lang="en-US" baseline="0" dirty="0"/>
          </a:p>
          <a:p>
            <a:r>
              <a:rPr lang="en-US" baseline="0" dirty="0"/>
              <a:t>predicted output does not match the original input</a:t>
            </a:r>
          </a:p>
          <a:p>
            <a:endParaRPr lang="en-US" baseline="0" dirty="0"/>
          </a:p>
          <a:p>
            <a:r>
              <a:rPr lang="en-US" baseline="0" dirty="0"/>
              <a:t>We need to make a choice for the speaker, given a model of what the listener will do. The objective for the speaker is to choose an output that makes the listener likely to do the right thing.</a:t>
            </a:r>
          </a:p>
          <a:p>
            <a:r>
              <a:rPr lang="en-US" baseline="0" dirty="0"/>
              <a:t>---------------</a:t>
            </a:r>
          </a:p>
          <a:p>
            <a:endParaRPr lang="en-US" baseline="0" dirty="0"/>
          </a:p>
          <a:p>
            <a:r>
              <a:rPr lang="en-US" baseline="0" dirty="0"/>
              <a:t>So let’s combine the two subtrees together to form a complete pragmatic game tree.</a:t>
            </a:r>
          </a:p>
          <a:p>
            <a:endParaRPr lang="en-US" baseline="0" dirty="0"/>
          </a:p>
          <a:p>
            <a:r>
              <a:rPr lang="en-US" baseline="0" dirty="0"/>
              <a:t>The information through the forward speaker and backward listener would be complete then.</a:t>
            </a:r>
          </a:p>
          <a:p>
            <a:endParaRPr lang="en-US" baseline="0" dirty="0"/>
          </a:p>
          <a:p>
            <a:r>
              <a:rPr lang="en-US" baseline="0" dirty="0"/>
              <a:t>But how exactly we model these two processes, let us step into more details.</a:t>
            </a:r>
          </a:p>
        </p:txBody>
      </p:sp>
      <p:sp>
        <p:nvSpPr>
          <p:cNvPr id="4" name="Slide Number Placeholder 3"/>
          <p:cNvSpPr>
            <a:spLocks noGrp="1"/>
          </p:cNvSpPr>
          <p:nvPr>
            <p:ph type="sldNum" sz="quarter" idx="10"/>
          </p:nvPr>
        </p:nvSpPr>
        <p:spPr/>
        <p:txBody>
          <a:bodyPr/>
          <a:lstStyle/>
          <a:p>
            <a:fld id="{064B35D3-EBAD-9D4F-91D4-4C6CF5CC7CAA}" type="slidenum">
              <a:rPr lang="en-US" smtClean="0"/>
              <a:t>5</a:t>
            </a:fld>
            <a:endParaRPr lang="en-US"/>
          </a:p>
        </p:txBody>
      </p:sp>
    </p:spTree>
    <p:extLst>
      <p:ext uri="{BB962C8B-B14F-4D97-AF65-F5344CB8AC3E}">
        <p14:creationId xmlns:p14="http://schemas.microsoft.com/office/powerpoint/2010/main" val="27382338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52</a:t>
            </a:fld>
            <a:endParaRPr lang="en-US"/>
          </a:p>
        </p:txBody>
      </p:sp>
    </p:spTree>
    <p:extLst>
      <p:ext uri="{BB962C8B-B14F-4D97-AF65-F5344CB8AC3E}">
        <p14:creationId xmlns:p14="http://schemas.microsoft.com/office/powerpoint/2010/main" val="270645672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Let’s start with a general generation case (specifically from meaning representation). The task is to describe the restaurant with attribute-key values from the input MR. However, we can see from the output of the base seq2seq model. </a:t>
            </a:r>
          </a:p>
          <a:p>
            <a:endParaRPr lang="en-US" baseline="0"/>
          </a:p>
          <a:p>
            <a:r>
              <a:rPr lang="en-US" baseline="0"/>
              <a:t>Convey (there is very common issues) =&gt; even though this is the output form the </a:t>
            </a:r>
            <a:r>
              <a:rPr lang="en-US" baseline="0" err="1"/>
              <a:t>sota</a:t>
            </a:r>
            <a:r>
              <a:rPr lang="en-US" baseline="0"/>
              <a:t> model, it fails to xxx. [English got dropped in the MR]</a:t>
            </a:r>
          </a:p>
          <a:p>
            <a:endParaRPr lang="en-US" baseline="0"/>
          </a:p>
          <a:p>
            <a:r>
              <a:rPr lang="en-US" baseline="0"/>
              <a:t>This leads us to a problem. How should this happen and can we simply resolve this?</a:t>
            </a:r>
          </a:p>
          <a:p>
            <a:endParaRPr lang="en-US" baseline="0"/>
          </a:p>
          <a:p>
            <a:r>
              <a:rPr lang="en-US" baseline="0"/>
              <a:t>Added riverside here because otherwise it’s hallucinating, but would be better to just simplify the MR?</a:t>
            </a:r>
          </a:p>
        </p:txBody>
      </p:sp>
      <p:sp>
        <p:nvSpPr>
          <p:cNvPr id="4" name="Slide Number Placeholder 3"/>
          <p:cNvSpPr>
            <a:spLocks noGrp="1"/>
          </p:cNvSpPr>
          <p:nvPr>
            <p:ph type="sldNum" sz="quarter" idx="10"/>
          </p:nvPr>
        </p:nvSpPr>
        <p:spPr/>
        <p:txBody>
          <a:bodyPr/>
          <a:lstStyle/>
          <a:p>
            <a:fld id="{064B35D3-EBAD-9D4F-91D4-4C6CF5CC7CAA}" type="slidenum">
              <a:rPr lang="en-US" smtClean="0"/>
              <a:t>53</a:t>
            </a:fld>
            <a:endParaRPr lang="en-US"/>
          </a:p>
        </p:txBody>
      </p:sp>
    </p:spTree>
    <p:extLst>
      <p:ext uri="{BB962C8B-B14F-4D97-AF65-F5344CB8AC3E}">
        <p14:creationId xmlns:p14="http://schemas.microsoft.com/office/powerpoint/2010/main" val="386865206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54</a:t>
            </a:fld>
            <a:endParaRPr lang="en-US"/>
          </a:p>
        </p:txBody>
      </p:sp>
    </p:spTree>
    <p:extLst>
      <p:ext uri="{BB962C8B-B14F-4D97-AF65-F5344CB8AC3E}">
        <p14:creationId xmlns:p14="http://schemas.microsoft.com/office/powerpoint/2010/main" val="361586920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r>
              <a:rPr lang="pt" baseline="0"/>
              <a:t>E2E = {</a:t>
            </a:r>
          </a:p>
          <a:p>
            <a:pPr marL="0" indent="0">
              <a:buFontTx/>
              <a:buNone/>
            </a:pPr>
            <a:r>
              <a:rPr lang="pt" baseline="0"/>
              <a:t>    "BLEU": [66.19, 66.52, 68.6, 67.76],</a:t>
            </a:r>
          </a:p>
          <a:p>
            <a:pPr marL="0" indent="0">
              <a:buFontTx/>
              <a:buNone/>
            </a:pPr>
            <a:r>
              <a:rPr lang="pt" baseline="0"/>
              <a:t>    "METEOR": [45.29, 44.45, 45.25, 44.59],</a:t>
            </a:r>
          </a:p>
          <a:p>
            <a:pPr marL="0" indent="0">
              <a:buFontTx/>
              <a:buNone/>
            </a:pPr>
            <a:r>
              <a:rPr lang="pt" baseline="0"/>
              <a:t>    "NIST": [8.61, 8.55, 8.73, 8.72],</a:t>
            </a:r>
          </a:p>
          <a:p>
            <a:pPr marL="0" indent="0">
              <a:buFontTx/>
              <a:buNone/>
            </a:pPr>
            <a:r>
              <a:rPr lang="pt" baseline="0"/>
              <a:t>}</a:t>
            </a:r>
          </a:p>
          <a:p>
            <a:pPr marL="0" indent="0">
              <a:buFontTx/>
              <a:buNone/>
            </a:pPr>
            <a:r>
              <a:rPr lang="pt" baseline="0"/>
              <a:t>E2E_name = ["</a:t>
            </a:r>
            <a:r>
              <a:rPr lang="pt" baseline="0" err="1"/>
              <a:t>best</a:t>
            </a:r>
            <a:r>
              <a:rPr lang="pt" baseline="0"/>
              <a:t>", "$S_0$", "$S_1^R$", "$S_1^D$"]</a:t>
            </a:r>
          </a:p>
          <a:p>
            <a:pPr marL="0" indent="0">
              <a:buFontTx/>
              <a:buNone/>
            </a:pPr>
            <a:endParaRPr lang="pt" baseline="0"/>
          </a:p>
          <a:p>
            <a:pPr marL="0" indent="0">
              <a:buFontTx/>
              <a:buNone/>
            </a:pPr>
            <a:r>
              <a:rPr lang="pt" baseline="0" err="1"/>
              <a:t>y_l</a:t>
            </a:r>
            <a:r>
              <a:rPr lang="pt" baseline="0"/>
              <a:t> = [[60, 70], [40, 50], [8, 10]]</a:t>
            </a:r>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55</a:t>
            </a:fld>
            <a:endParaRPr lang="en-US"/>
          </a:p>
        </p:txBody>
      </p:sp>
    </p:spTree>
    <p:extLst>
      <p:ext uri="{BB962C8B-B14F-4D97-AF65-F5344CB8AC3E}">
        <p14:creationId xmlns:p14="http://schemas.microsoft.com/office/powerpoint/2010/main" val="298878270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56</a:t>
            </a:fld>
            <a:endParaRPr lang="en-US"/>
          </a:p>
        </p:txBody>
      </p:sp>
    </p:spTree>
    <p:extLst>
      <p:ext uri="{BB962C8B-B14F-4D97-AF65-F5344CB8AC3E}">
        <p14:creationId xmlns:p14="http://schemas.microsoft.com/office/powerpoint/2010/main" val="8052122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57</a:t>
            </a:fld>
            <a:endParaRPr lang="en-US"/>
          </a:p>
        </p:txBody>
      </p:sp>
    </p:spTree>
    <p:extLst>
      <p:ext uri="{BB962C8B-B14F-4D97-AF65-F5344CB8AC3E}">
        <p14:creationId xmlns:p14="http://schemas.microsoft.com/office/powerpoint/2010/main" val="80561339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58</a:t>
            </a:fld>
            <a:endParaRPr lang="en-US"/>
          </a:p>
        </p:txBody>
      </p:sp>
    </p:spTree>
    <p:extLst>
      <p:ext uri="{BB962C8B-B14F-4D97-AF65-F5344CB8AC3E}">
        <p14:creationId xmlns:p14="http://schemas.microsoft.com/office/powerpoint/2010/main" val="304724968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59</a:t>
            </a:fld>
            <a:endParaRPr lang="en-US"/>
          </a:p>
        </p:txBody>
      </p:sp>
    </p:spTree>
    <p:extLst>
      <p:ext uri="{BB962C8B-B14F-4D97-AF65-F5344CB8AC3E}">
        <p14:creationId xmlns:p14="http://schemas.microsoft.com/office/powerpoint/2010/main" val="142169962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Tx/>
              <a:buNone/>
            </a:pPr>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60</a:t>
            </a:fld>
            <a:endParaRPr lang="en-US"/>
          </a:p>
        </p:txBody>
      </p:sp>
    </p:spTree>
    <p:extLst>
      <p:ext uri="{BB962C8B-B14F-4D97-AF65-F5344CB8AC3E}">
        <p14:creationId xmlns:p14="http://schemas.microsoft.com/office/powerpoint/2010/main" val="308285811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Let’s start with a general generation case (specifically from meaning representation). The task is to describe the restaurant with attribute-key values from the input MR. However, we can see from the output of the base seq2seq model. </a:t>
            </a:r>
          </a:p>
          <a:p>
            <a:endParaRPr lang="en-US" baseline="0"/>
          </a:p>
          <a:p>
            <a:r>
              <a:rPr lang="en-US" baseline="0"/>
              <a:t>Convey (there is very common issues) =&gt; even though this is the output form the </a:t>
            </a:r>
            <a:r>
              <a:rPr lang="en-US" baseline="0" err="1"/>
              <a:t>sota</a:t>
            </a:r>
            <a:r>
              <a:rPr lang="en-US" baseline="0"/>
              <a:t> model, it fails to xxx. [English got dropped in the MR]</a:t>
            </a:r>
          </a:p>
          <a:p>
            <a:endParaRPr lang="en-US" baseline="0"/>
          </a:p>
          <a:p>
            <a:r>
              <a:rPr lang="en-US" baseline="0"/>
              <a:t>This leads us to a problem. How should this happen and can we simply resolve this?</a:t>
            </a:r>
          </a:p>
          <a:p>
            <a:endParaRPr lang="en-US" baseline="0"/>
          </a:p>
          <a:p>
            <a:r>
              <a:rPr lang="en-US" baseline="0"/>
              <a:t>Added riverside here because otherwise it’s hallucinating, but would be better to just simplify the MR?</a:t>
            </a:r>
          </a:p>
        </p:txBody>
      </p:sp>
      <p:sp>
        <p:nvSpPr>
          <p:cNvPr id="4" name="Slide Number Placeholder 3"/>
          <p:cNvSpPr>
            <a:spLocks noGrp="1"/>
          </p:cNvSpPr>
          <p:nvPr>
            <p:ph type="sldNum" sz="quarter" idx="10"/>
          </p:nvPr>
        </p:nvSpPr>
        <p:spPr/>
        <p:txBody>
          <a:bodyPr/>
          <a:lstStyle/>
          <a:p>
            <a:fld id="{064B35D3-EBAD-9D4F-91D4-4C6CF5CC7CAA}" type="slidenum">
              <a:rPr lang="en-US" smtClean="0"/>
              <a:t>61</a:t>
            </a:fld>
            <a:endParaRPr lang="en-US"/>
          </a:p>
        </p:txBody>
      </p:sp>
    </p:spTree>
    <p:extLst>
      <p:ext uri="{BB962C8B-B14F-4D97-AF65-F5344CB8AC3E}">
        <p14:creationId xmlns:p14="http://schemas.microsoft.com/office/powerpoint/2010/main" val="40556858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Let’s step into technical details about how should we build that pragmatic game tree.</a:t>
            </a:r>
          </a:p>
          <a:p>
            <a:endParaRPr lang="en-US" baseline="0" dirty="0"/>
          </a:p>
          <a:p>
            <a:r>
              <a:rPr lang="en-US" baseline="0" dirty="0"/>
              <a:t>Given input for the speaker, we need to model the conditional probability for outputs given input. </a:t>
            </a:r>
          </a:p>
          <a:p>
            <a:endParaRPr lang="en-US"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6</a:t>
            </a:fld>
            <a:endParaRPr lang="en-US"/>
          </a:p>
        </p:txBody>
      </p:sp>
    </p:spTree>
    <p:extLst>
      <p:ext uri="{BB962C8B-B14F-4D97-AF65-F5344CB8AC3E}">
        <p14:creationId xmlns:p14="http://schemas.microsoft.com/office/powerpoint/2010/main" val="294076917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Let us step a little more into model side. At this point, we denote the base seq2seq model as the speaker. Given input, the speaker needs to model the conditional probability of generating the outputs. </a:t>
            </a:r>
          </a:p>
          <a:p>
            <a:endParaRPr lang="en-US" baseline="0"/>
          </a:p>
          <a:p>
            <a:r>
              <a:rPr lang="en-US" baseline="0"/>
              <a:t>In this case, the speaker actually has different output alternatives to choose from. The bold scores will be the </a:t>
            </a:r>
            <a:r>
              <a:rPr lang="en-US" baseline="0" err="1"/>
              <a:t>normlized</a:t>
            </a:r>
            <a:r>
              <a:rPr lang="en-US" baseline="0"/>
              <a:t> forward probability that the speaker assign to each alternative. However, it is straightforward for us to select the second output but it’s not for the speaker. </a:t>
            </a:r>
          </a:p>
          <a:p>
            <a:endParaRPr lang="en-US" baseline="0"/>
          </a:p>
          <a:p>
            <a:r>
              <a:rPr lang="en-US" baseline="0"/>
              <a:t>It means that maybe the forward probability is not informative enough for the speaker to </a:t>
            </a:r>
            <a:r>
              <a:rPr lang="en-US" baseline="0" err="1"/>
              <a:t>advoid</a:t>
            </a:r>
            <a:r>
              <a:rPr lang="en-US" baseline="0"/>
              <a:t> the content dropping issue.</a:t>
            </a:r>
          </a:p>
          <a:p>
            <a:endParaRPr lang="en-US" baseline="0"/>
          </a:p>
          <a:p>
            <a:r>
              <a:rPr lang="en-US" baseline="0"/>
              <a:t> we will get the first .</a:t>
            </a:r>
          </a:p>
          <a:p>
            <a:endParaRPr lang="en-US" baseline="0"/>
          </a:p>
          <a:p>
            <a:endParaRPr lang="en-US" baseline="0"/>
          </a:p>
          <a:p>
            <a:r>
              <a:rPr lang="en-US" baseline="0"/>
              <a:t>We will call this model as a speaker model (it will generate the output texts based on input) [greedy decoding, these outputs are all alternatives ] =&gt; do enough search such as beam search &lt;= general way to select the most informative one to avoid the content dropping issue.</a:t>
            </a:r>
          </a:p>
        </p:txBody>
      </p:sp>
      <p:sp>
        <p:nvSpPr>
          <p:cNvPr id="4" name="Slide Number Placeholder 3"/>
          <p:cNvSpPr>
            <a:spLocks noGrp="1"/>
          </p:cNvSpPr>
          <p:nvPr>
            <p:ph type="sldNum" sz="quarter" idx="10"/>
          </p:nvPr>
        </p:nvSpPr>
        <p:spPr/>
        <p:txBody>
          <a:bodyPr/>
          <a:lstStyle/>
          <a:p>
            <a:fld id="{064B35D3-EBAD-9D4F-91D4-4C6CF5CC7CAA}" type="slidenum">
              <a:rPr lang="en-US" smtClean="0"/>
              <a:t>62</a:t>
            </a:fld>
            <a:endParaRPr lang="en-US"/>
          </a:p>
        </p:txBody>
      </p:sp>
    </p:spTree>
    <p:extLst>
      <p:ext uri="{BB962C8B-B14F-4D97-AF65-F5344CB8AC3E}">
        <p14:creationId xmlns:p14="http://schemas.microsoft.com/office/powerpoint/2010/main" val="346055737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So how about we </a:t>
            </a:r>
            <a:r>
              <a:rPr lang="en-US" baseline="0" err="1"/>
              <a:t>assit</a:t>
            </a:r>
            <a:r>
              <a:rPr lang="en-US" baseline="0"/>
              <a:t> the speaker with a separate model which makes the information low complete and round-tripped. </a:t>
            </a:r>
          </a:p>
          <a:p>
            <a:endParaRPr lang="en-US" baseline="0"/>
          </a:p>
          <a:p>
            <a:r>
              <a:rPr lang="en-US" baseline="0"/>
              <a:t>Thinking about a listener, which models the </a:t>
            </a:r>
            <a:r>
              <a:rPr lang="en-US" baseline="0" err="1"/>
              <a:t>backforward</a:t>
            </a:r>
            <a:r>
              <a:rPr lang="en-US" baseline="0"/>
              <a:t> probability say given this output how likely it could identify the input.</a:t>
            </a:r>
          </a:p>
          <a:p>
            <a:endParaRPr lang="en-US" baseline="0"/>
          </a:p>
          <a:p>
            <a:r>
              <a:rPr lang="en-US" baseline="0"/>
              <a:t>In this way, the listener could hardly identify the English food attribute given the </a:t>
            </a:r>
            <a:r>
              <a:rPr lang="en-US" baseline="0" err="1"/>
              <a:t>ioutput.Wwth</a:t>
            </a:r>
            <a:r>
              <a:rPr lang="en-US" baseline="0"/>
              <a:t> dropping content.</a:t>
            </a:r>
          </a:p>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63</a:t>
            </a:fld>
            <a:endParaRPr lang="en-US"/>
          </a:p>
        </p:txBody>
      </p:sp>
    </p:spTree>
    <p:extLst>
      <p:ext uri="{BB962C8B-B14F-4D97-AF65-F5344CB8AC3E}">
        <p14:creationId xmlns:p14="http://schemas.microsoft.com/office/powerpoint/2010/main" val="183998758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But with a complete output, the Listener successfully identify it!</a:t>
            </a:r>
          </a:p>
          <a:p>
            <a:endParaRPr lang="en-US" baseline="0"/>
          </a:p>
          <a:p>
            <a:r>
              <a:rPr lang="en-US" baseline="0"/>
              <a:t>Now we use the listener model to evaluate (English is present now).</a:t>
            </a:r>
          </a:p>
        </p:txBody>
      </p:sp>
      <p:sp>
        <p:nvSpPr>
          <p:cNvPr id="4" name="Slide Number Placeholder 3"/>
          <p:cNvSpPr>
            <a:spLocks noGrp="1"/>
          </p:cNvSpPr>
          <p:nvPr>
            <p:ph type="sldNum" sz="quarter" idx="10"/>
          </p:nvPr>
        </p:nvSpPr>
        <p:spPr/>
        <p:txBody>
          <a:bodyPr/>
          <a:lstStyle/>
          <a:p>
            <a:fld id="{064B35D3-EBAD-9D4F-91D4-4C6CF5CC7CAA}" type="slidenum">
              <a:rPr lang="en-US" smtClean="0"/>
              <a:t>64</a:t>
            </a:fld>
            <a:endParaRPr lang="en-US"/>
          </a:p>
        </p:txBody>
      </p:sp>
    </p:spTree>
    <p:extLst>
      <p:ext uri="{BB962C8B-B14F-4D97-AF65-F5344CB8AC3E}">
        <p14:creationId xmlns:p14="http://schemas.microsoft.com/office/powerpoint/2010/main" val="238167619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The next step will be how should we model the listener that it could help us to differentiate the input.</a:t>
            </a:r>
          </a:p>
          <a:p>
            <a:endParaRPr lang="en-US" baseline="0"/>
          </a:p>
          <a:p>
            <a:r>
              <a:rPr lang="en-US" baseline="0"/>
              <a:t>We propose two different ways to do so. (One is </a:t>
            </a:r>
            <a:r>
              <a:rPr lang="en-US" baseline="0" err="1"/>
              <a:t>reconstructor</a:t>
            </a:r>
            <a:r>
              <a:rPr lang="en-US" baseline="0"/>
              <a:t>-based where we train a separate model, the other is distractor-based where we use the </a:t>
            </a:r>
            <a:r>
              <a:rPr lang="en-US" baseline="0" err="1"/>
              <a:t>bayeian</a:t>
            </a:r>
            <a:r>
              <a:rPr lang="en-US" baseline="0"/>
              <a:t> inference over alternatives.)</a:t>
            </a:r>
          </a:p>
        </p:txBody>
      </p:sp>
      <p:sp>
        <p:nvSpPr>
          <p:cNvPr id="4" name="Slide Number Placeholder 3"/>
          <p:cNvSpPr>
            <a:spLocks noGrp="1"/>
          </p:cNvSpPr>
          <p:nvPr>
            <p:ph type="sldNum" sz="quarter" idx="10"/>
          </p:nvPr>
        </p:nvSpPr>
        <p:spPr/>
        <p:txBody>
          <a:bodyPr/>
          <a:lstStyle/>
          <a:p>
            <a:fld id="{064B35D3-EBAD-9D4F-91D4-4C6CF5CC7CAA}" type="slidenum">
              <a:rPr lang="en-US" smtClean="0"/>
              <a:t>65</a:t>
            </a:fld>
            <a:endParaRPr lang="en-US"/>
          </a:p>
        </p:txBody>
      </p:sp>
    </p:spTree>
    <p:extLst>
      <p:ext uri="{BB962C8B-B14F-4D97-AF65-F5344CB8AC3E}">
        <p14:creationId xmlns:p14="http://schemas.microsoft.com/office/powerpoint/2010/main" val="211560683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Let’s start with the </a:t>
            </a:r>
            <a:r>
              <a:rPr lang="en-US" baseline="0" err="1"/>
              <a:t>reconstructor</a:t>
            </a:r>
            <a:r>
              <a:rPr lang="en-US" baseline="0"/>
              <a:t>-based approach.</a:t>
            </a:r>
          </a:p>
          <a:p>
            <a:endParaRPr lang="en-US" baseline="0"/>
          </a:p>
          <a:p>
            <a:r>
              <a:rPr lang="en-US" baseline="0"/>
              <a:t>At the first stage, the speaker assigns the according score for the corresponding output.</a:t>
            </a:r>
          </a:p>
        </p:txBody>
      </p:sp>
      <p:sp>
        <p:nvSpPr>
          <p:cNvPr id="4" name="Slide Number Placeholder 3"/>
          <p:cNvSpPr>
            <a:spLocks noGrp="1"/>
          </p:cNvSpPr>
          <p:nvPr>
            <p:ph type="sldNum" sz="quarter" idx="10"/>
          </p:nvPr>
        </p:nvSpPr>
        <p:spPr/>
        <p:txBody>
          <a:bodyPr/>
          <a:lstStyle/>
          <a:p>
            <a:fld id="{064B35D3-EBAD-9D4F-91D4-4C6CF5CC7CAA}" type="slidenum">
              <a:rPr lang="en-US" smtClean="0"/>
              <a:t>66</a:t>
            </a:fld>
            <a:endParaRPr lang="en-US"/>
          </a:p>
        </p:txBody>
      </p:sp>
    </p:spTree>
    <p:extLst>
      <p:ext uri="{BB962C8B-B14F-4D97-AF65-F5344CB8AC3E}">
        <p14:creationId xmlns:p14="http://schemas.microsoft.com/office/powerpoint/2010/main" val="45403578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We also scored it with the listener (what are these scores and how they combined.)</a:t>
            </a:r>
          </a:p>
          <a:p>
            <a:endParaRPr lang="en-US" baseline="0"/>
          </a:p>
          <a:p>
            <a:r>
              <a:rPr lang="en-US" baseline="0"/>
              <a:t>We need to create a listener for [black box can score given the input.] =&gt; these details should come latter.</a:t>
            </a:r>
          </a:p>
        </p:txBody>
      </p:sp>
      <p:sp>
        <p:nvSpPr>
          <p:cNvPr id="4" name="Slide Number Placeholder 3"/>
          <p:cNvSpPr>
            <a:spLocks noGrp="1"/>
          </p:cNvSpPr>
          <p:nvPr>
            <p:ph type="sldNum" sz="quarter" idx="10"/>
          </p:nvPr>
        </p:nvSpPr>
        <p:spPr/>
        <p:txBody>
          <a:bodyPr/>
          <a:lstStyle/>
          <a:p>
            <a:fld id="{064B35D3-EBAD-9D4F-91D4-4C6CF5CC7CAA}" type="slidenum">
              <a:rPr lang="en-US" smtClean="0"/>
              <a:t>67</a:t>
            </a:fld>
            <a:endParaRPr lang="en-US"/>
          </a:p>
        </p:txBody>
      </p:sp>
    </p:spTree>
    <p:extLst>
      <p:ext uri="{BB962C8B-B14F-4D97-AF65-F5344CB8AC3E}">
        <p14:creationId xmlns:p14="http://schemas.microsoft.com/office/powerpoint/2010/main" val="140621128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68</a:t>
            </a:fld>
            <a:endParaRPr lang="en-US"/>
          </a:p>
        </p:txBody>
      </p:sp>
    </p:spTree>
    <p:extLst>
      <p:ext uri="{BB962C8B-B14F-4D97-AF65-F5344CB8AC3E}">
        <p14:creationId xmlns:p14="http://schemas.microsoft.com/office/powerpoint/2010/main" val="71928738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69</a:t>
            </a:fld>
            <a:endParaRPr lang="en-US"/>
          </a:p>
        </p:txBody>
      </p:sp>
    </p:spTree>
    <p:extLst>
      <p:ext uri="{BB962C8B-B14F-4D97-AF65-F5344CB8AC3E}">
        <p14:creationId xmlns:p14="http://schemas.microsoft.com/office/powerpoint/2010/main" val="269564658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err="1"/>
              <a:t>Reconstuctor</a:t>
            </a:r>
            <a:r>
              <a:rPr lang="en-US" baseline="0"/>
              <a:t>-based model </a:t>
            </a:r>
          </a:p>
          <a:p>
            <a:endParaRPr lang="en-US" baseline="0"/>
          </a:p>
          <a:p>
            <a:r>
              <a:rPr lang="en-US" baseline="0"/>
              <a:t>=&gt; </a:t>
            </a:r>
            <a:r>
              <a:rPr lang="en-US" baseline="0" err="1"/>
              <a:t>Effecively</a:t>
            </a:r>
            <a:r>
              <a:rPr lang="en-US" baseline="0"/>
              <a:t> way to con [different output can be plugged in for the speaker.] [false to cause the distractors.]</a:t>
            </a:r>
          </a:p>
          <a:p>
            <a:endParaRPr lang="en-US" baseline="0"/>
          </a:p>
          <a:p>
            <a:r>
              <a:rPr lang="en-US" baseline="0"/>
              <a:t> (which one is the best explanation for each output.)</a:t>
            </a:r>
          </a:p>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70</a:t>
            </a:fld>
            <a:endParaRPr lang="en-US"/>
          </a:p>
        </p:txBody>
      </p:sp>
    </p:spTree>
    <p:extLst>
      <p:ext uri="{BB962C8B-B14F-4D97-AF65-F5344CB8AC3E}">
        <p14:creationId xmlns:p14="http://schemas.microsoft.com/office/powerpoint/2010/main" val="345912197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 distractor example has changed</a:t>
            </a:r>
          </a:p>
          <a:p>
            <a:endParaRPr lang="en-US" baseline="0"/>
          </a:p>
        </p:txBody>
      </p:sp>
      <p:sp>
        <p:nvSpPr>
          <p:cNvPr id="4" name="Slide Number Placeholder 3"/>
          <p:cNvSpPr>
            <a:spLocks noGrp="1"/>
          </p:cNvSpPr>
          <p:nvPr>
            <p:ph type="sldNum" sz="quarter" idx="10"/>
          </p:nvPr>
        </p:nvSpPr>
        <p:spPr/>
        <p:txBody>
          <a:bodyPr/>
          <a:lstStyle/>
          <a:p>
            <a:fld id="{064B35D3-EBAD-9D4F-91D4-4C6CF5CC7CAA}" type="slidenum">
              <a:rPr lang="en-US" smtClean="0"/>
              <a:t>71</a:t>
            </a:fld>
            <a:endParaRPr lang="en-US"/>
          </a:p>
        </p:txBody>
      </p:sp>
    </p:spTree>
    <p:extLst>
      <p:ext uri="{BB962C8B-B14F-4D97-AF65-F5344CB8AC3E}">
        <p14:creationId xmlns:p14="http://schemas.microsoft.com/office/powerpoint/2010/main" val="1725072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Thus the speaker will have a choice of these </a:t>
            </a:r>
            <a:r>
              <a:rPr lang="en-US" sz="1200" dirty="0"/>
              <a:t>candidate outputs.</a:t>
            </a:r>
          </a:p>
          <a:p>
            <a:endParaRPr lang="en-US" baseline="0" dirty="0"/>
          </a:p>
          <a:p>
            <a:r>
              <a:rPr lang="en-US" baseline="0" dirty="0"/>
              <a:t>We denote this stage as searching.</a:t>
            </a:r>
          </a:p>
          <a:p>
            <a:endParaRPr lang="en-US" sz="1200"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7</a:t>
            </a:fld>
            <a:endParaRPr lang="en-US"/>
          </a:p>
        </p:txBody>
      </p:sp>
    </p:spTree>
    <p:extLst>
      <p:ext uri="{BB962C8B-B14F-4D97-AF65-F5344CB8AC3E}">
        <p14:creationId xmlns:p14="http://schemas.microsoft.com/office/powerpoint/2010/main" val="104587520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Normalization here is good!</a:t>
            </a:r>
          </a:p>
          <a:p>
            <a:endParaRPr lang="en-US" baseline="0"/>
          </a:p>
          <a:p>
            <a:r>
              <a:rPr lang="en-US" baseline="0" err="1"/>
              <a:t>Coffee+shop</a:t>
            </a:r>
            <a:r>
              <a:rPr lang="en-US" baseline="0"/>
              <a:t> bigram issues. I still think we should do entire utterances, present word-level (and priors) as implementation details.</a:t>
            </a:r>
          </a:p>
          <a:p>
            <a:endParaRPr lang="en-US" baseline="0"/>
          </a:p>
          <a:p>
            <a:r>
              <a:rPr lang="en-US" baseline="0"/>
              <a:t>Distractor’s changed.</a:t>
            </a:r>
          </a:p>
        </p:txBody>
      </p:sp>
      <p:sp>
        <p:nvSpPr>
          <p:cNvPr id="4" name="Slide Number Placeholder 3"/>
          <p:cNvSpPr>
            <a:spLocks noGrp="1"/>
          </p:cNvSpPr>
          <p:nvPr>
            <p:ph type="sldNum" sz="quarter" idx="10"/>
          </p:nvPr>
        </p:nvSpPr>
        <p:spPr/>
        <p:txBody>
          <a:bodyPr/>
          <a:lstStyle/>
          <a:p>
            <a:fld id="{064B35D3-EBAD-9D4F-91D4-4C6CF5CC7CAA}" type="slidenum">
              <a:rPr lang="en-US" smtClean="0"/>
              <a:t>72</a:t>
            </a:fld>
            <a:endParaRPr lang="en-US"/>
          </a:p>
        </p:txBody>
      </p:sp>
    </p:spTree>
    <p:extLst>
      <p:ext uri="{BB962C8B-B14F-4D97-AF65-F5344CB8AC3E}">
        <p14:creationId xmlns:p14="http://schemas.microsoft.com/office/powerpoint/2010/main" val="883889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We denote this stage as searching,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aseline="0" dirty="0"/>
          </a:p>
          <a:p>
            <a:r>
              <a:rPr lang="en-US" baseline="0" dirty="0"/>
              <a:t>Noted that there is a huge number of possible outputs that the speaker could produce; </a:t>
            </a:r>
          </a:p>
          <a:p>
            <a:endParaRPr lang="en-US" baseline="0" dirty="0"/>
          </a:p>
          <a:p>
            <a:r>
              <a:rPr lang="en-US" baseline="0" dirty="0"/>
              <a:t>To avoid the cost of considering all of them, we’ll rely on a existing </a:t>
            </a:r>
            <a:r>
              <a:rPr lang="en-US" baseline="0" dirty="0" err="1"/>
              <a:t>sota</a:t>
            </a:r>
            <a:r>
              <a:rPr lang="en-US" baseline="0" dirty="0"/>
              <a:t> model to just give us reasonable literal interpretations of the input.</a:t>
            </a:r>
          </a:p>
          <a:p>
            <a:endParaRPr lang="en-US" baseline="0" dirty="0"/>
          </a:p>
          <a:p>
            <a:r>
              <a:rPr lang="en-US" baseline="0" dirty="0"/>
              <a:t>Ok, this is for the speaker layer, now we will introduce the next layer of the game tree that could improve the speaker layer## and complete this pragmatic game.</a:t>
            </a:r>
          </a:p>
          <a:p>
            <a:endParaRPr lang="en-US"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8</a:t>
            </a:fld>
            <a:endParaRPr lang="en-US"/>
          </a:p>
        </p:txBody>
      </p:sp>
    </p:spTree>
    <p:extLst>
      <p:ext uri="{BB962C8B-B14F-4D97-AF65-F5344CB8AC3E}">
        <p14:creationId xmlns:p14="http://schemas.microsoft.com/office/powerpoint/2010/main" val="1871158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 listener.</a:t>
            </a:r>
          </a:p>
          <a:p>
            <a:endParaRPr lang="en-US" baseline="0" dirty="0"/>
          </a:p>
          <a:p>
            <a:r>
              <a:rPr lang="en-US" baseline="0" dirty="0"/>
              <a:t>Given each output, to infer information back, the listener is supposed to model the conditional probability given output for predicted inputs. </a:t>
            </a:r>
          </a:p>
          <a:p>
            <a:endParaRPr lang="en-US" baseline="0" dirty="0"/>
          </a:p>
          <a:p>
            <a:r>
              <a:rPr lang="en-US" baseline="0" dirty="0"/>
              <a:t>Thus we ask the listener to score each predicted input for all possible outputs.</a:t>
            </a:r>
          </a:p>
          <a:p>
            <a:endParaRPr lang="en-US" baseline="0" dirty="0"/>
          </a:p>
          <a:p>
            <a:r>
              <a:rPr lang="en-US" baseline="0" dirty="0"/>
              <a:t>We denote this stage as scoring. </a:t>
            </a:r>
          </a:p>
          <a:p>
            <a:endParaRPr lang="en-US" sz="1200" baseline="0" dirty="0"/>
          </a:p>
          <a:p>
            <a:endParaRPr lang="en-US" sz="1200" dirty="0"/>
          </a:p>
          <a:p>
            <a:endParaRPr lang="en-US" sz="1200" baseline="0" dirty="0"/>
          </a:p>
        </p:txBody>
      </p:sp>
      <p:sp>
        <p:nvSpPr>
          <p:cNvPr id="4" name="Slide Number Placeholder 3"/>
          <p:cNvSpPr>
            <a:spLocks noGrp="1"/>
          </p:cNvSpPr>
          <p:nvPr>
            <p:ph type="sldNum" sz="quarter" idx="10"/>
          </p:nvPr>
        </p:nvSpPr>
        <p:spPr/>
        <p:txBody>
          <a:bodyPr/>
          <a:lstStyle/>
          <a:p>
            <a:fld id="{064B35D3-EBAD-9D4F-91D4-4C6CF5CC7CAA}" type="slidenum">
              <a:rPr lang="en-US" smtClean="0"/>
              <a:t>9</a:t>
            </a:fld>
            <a:endParaRPr lang="en-US"/>
          </a:p>
        </p:txBody>
      </p:sp>
    </p:spTree>
    <p:extLst>
      <p:ext uri="{BB962C8B-B14F-4D97-AF65-F5344CB8AC3E}">
        <p14:creationId xmlns:p14="http://schemas.microsoft.com/office/powerpoint/2010/main" val="39948325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4EB9F66-D432-492F-A7B2-1AF35D39673D}" type="datetime1">
              <a:rPr lang="en-US" smtClean="0"/>
              <a:t>6/5/19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6D4C2F-3DDF-0E4B-A4E4-62E14C8D3C1D}" type="slidenum">
              <a:rPr lang="en-US" smtClean="0"/>
              <a:t>‹#›</a:t>
            </a:fld>
            <a:endParaRPr lang="en-US"/>
          </a:p>
        </p:txBody>
      </p:sp>
    </p:spTree>
    <p:extLst>
      <p:ext uri="{BB962C8B-B14F-4D97-AF65-F5344CB8AC3E}">
        <p14:creationId xmlns:p14="http://schemas.microsoft.com/office/powerpoint/2010/main" val="2229190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AE6FCA4-C2B0-4D88-9593-8443E8D3D9E1}" type="datetime1">
              <a:rPr lang="en-US" smtClean="0"/>
              <a:t>6/5/19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6D4C2F-3DDF-0E4B-A4E4-62E14C8D3C1D}" type="slidenum">
              <a:rPr lang="en-US" smtClean="0"/>
              <a:t>‹#›</a:t>
            </a:fld>
            <a:endParaRPr lang="en-US"/>
          </a:p>
        </p:txBody>
      </p:sp>
    </p:spTree>
    <p:extLst>
      <p:ext uri="{BB962C8B-B14F-4D97-AF65-F5344CB8AC3E}">
        <p14:creationId xmlns:p14="http://schemas.microsoft.com/office/powerpoint/2010/main" val="1794585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FFFA1C-361D-48DE-B22A-6AE498666D7C}" type="datetime1">
              <a:rPr lang="en-US" smtClean="0"/>
              <a:t>6/5/19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6D4C2F-3DDF-0E4B-A4E4-62E14C8D3C1D}" type="slidenum">
              <a:rPr lang="en-US" smtClean="0"/>
              <a:t>‹#›</a:t>
            </a:fld>
            <a:endParaRPr lang="en-US"/>
          </a:p>
        </p:txBody>
      </p:sp>
    </p:spTree>
    <p:extLst>
      <p:ext uri="{BB962C8B-B14F-4D97-AF65-F5344CB8AC3E}">
        <p14:creationId xmlns:p14="http://schemas.microsoft.com/office/powerpoint/2010/main" val="1113216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chemeClr val="accent1">
                  <a:lumMod val="75000"/>
                </a:schemeClr>
              </a:buClr>
              <a:defRPr/>
            </a:lvl1pPr>
            <a:lvl2pPr>
              <a:buClr>
                <a:schemeClr val="accent1">
                  <a:lumMod val="75000"/>
                </a:schemeClr>
              </a:buClr>
              <a:defRPr/>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D376467-9903-496D-BEE4-D0A3B0D9FE7C}" type="datetime1">
              <a:rPr lang="en-US" smtClean="0"/>
              <a:t>6/5/19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347200" y="6481377"/>
            <a:ext cx="2844800" cy="365125"/>
          </a:xfrm>
        </p:spPr>
        <p:txBody>
          <a:bodyPr/>
          <a:lstStyle>
            <a:lvl1pPr>
              <a:defRPr sz="1800"/>
            </a:lvl1pPr>
          </a:lstStyle>
          <a:p>
            <a:fld id="{556D4C2F-3DDF-0E4B-A4E4-62E14C8D3C1D}" type="slidenum">
              <a:rPr lang="en-US" smtClean="0"/>
              <a:pPr/>
              <a:t>‹#›</a:t>
            </a:fld>
            <a:endParaRPr lang="en-US"/>
          </a:p>
        </p:txBody>
      </p:sp>
      <p:pic>
        <p:nvPicPr>
          <p:cNvPr id="10" name="Picture 9" descr="Corner_logo.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1" y="253423"/>
            <a:ext cx="1011894" cy="800100"/>
          </a:xfrm>
          <a:prstGeom prst="rect">
            <a:avLst/>
          </a:prstGeom>
        </p:spPr>
      </p:pic>
      <p:sp>
        <p:nvSpPr>
          <p:cNvPr id="11" name="Rectangle 10"/>
          <p:cNvSpPr/>
          <p:nvPr userDrawn="1"/>
        </p:nvSpPr>
        <p:spPr>
          <a:xfrm>
            <a:off x="609600" y="1017732"/>
            <a:ext cx="11013851" cy="36574"/>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4119149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BA9D5C-1B22-4845-9038-4E4D1E789440}" type="datetime1">
              <a:rPr lang="en-US" smtClean="0"/>
              <a:t>6/5/19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6D4C2F-3DDF-0E4B-A4E4-62E14C8D3C1D}" type="slidenum">
              <a:rPr lang="en-US" smtClean="0"/>
              <a:t>‹#›</a:t>
            </a:fld>
            <a:endParaRPr lang="en-US"/>
          </a:p>
        </p:txBody>
      </p:sp>
    </p:spTree>
    <p:extLst>
      <p:ext uri="{BB962C8B-B14F-4D97-AF65-F5344CB8AC3E}">
        <p14:creationId xmlns:p14="http://schemas.microsoft.com/office/powerpoint/2010/main" val="1126384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CDC7C-7764-428F-A806-4A5151FF88F7}" type="datetime1">
              <a:rPr lang="en-US" smtClean="0"/>
              <a:t>6/5/19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6D4C2F-3DDF-0E4B-A4E4-62E14C8D3C1D}" type="slidenum">
              <a:rPr lang="en-US" smtClean="0"/>
              <a:t>‹#›</a:t>
            </a:fld>
            <a:endParaRPr lang="en-US"/>
          </a:p>
        </p:txBody>
      </p:sp>
      <p:pic>
        <p:nvPicPr>
          <p:cNvPr id="8" name="Picture 7" descr="Corner_logo.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 y="378931"/>
            <a:ext cx="1286933" cy="800100"/>
          </a:xfrm>
          <a:prstGeom prst="rect">
            <a:avLst/>
          </a:prstGeom>
        </p:spPr>
      </p:pic>
      <p:sp>
        <p:nvSpPr>
          <p:cNvPr id="9" name="Rectangle 8"/>
          <p:cNvSpPr/>
          <p:nvPr userDrawn="1"/>
        </p:nvSpPr>
        <p:spPr>
          <a:xfrm>
            <a:off x="609600" y="1155941"/>
            <a:ext cx="11013851"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8386645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77CD8F-F112-47E8-A9C2-E25F6FE93CCC}" type="datetime1">
              <a:rPr lang="en-US" smtClean="0"/>
              <a:t>6/5/19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6D4C2F-3DDF-0E4B-A4E4-62E14C8D3C1D}" type="slidenum">
              <a:rPr lang="en-US" smtClean="0"/>
              <a:t>‹#›</a:t>
            </a:fld>
            <a:endParaRPr lang="en-US"/>
          </a:p>
        </p:txBody>
      </p:sp>
      <p:pic>
        <p:nvPicPr>
          <p:cNvPr id="10" name="Picture 9" descr="Corner_logo.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 y="378931"/>
            <a:ext cx="1286933" cy="800100"/>
          </a:xfrm>
          <a:prstGeom prst="rect">
            <a:avLst/>
          </a:prstGeom>
        </p:spPr>
      </p:pic>
      <p:sp>
        <p:nvSpPr>
          <p:cNvPr id="11" name="Rectangle 10"/>
          <p:cNvSpPr/>
          <p:nvPr userDrawn="1"/>
        </p:nvSpPr>
        <p:spPr>
          <a:xfrm>
            <a:off x="609600" y="1155941"/>
            <a:ext cx="11013851"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2279365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E18985-6681-4018-95F4-88CBA022E21F}" type="datetime1">
              <a:rPr lang="en-US" smtClean="0"/>
              <a:t>6/5/19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6D4C2F-3DDF-0E4B-A4E4-62E14C8D3C1D}" type="slidenum">
              <a:rPr lang="en-US" smtClean="0"/>
              <a:t>‹#›</a:t>
            </a:fld>
            <a:endParaRPr lang="en-US"/>
          </a:p>
        </p:txBody>
      </p:sp>
      <p:pic>
        <p:nvPicPr>
          <p:cNvPr id="6" name="Picture 5" descr="Corner_logo.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600" y="378931"/>
            <a:ext cx="1286933" cy="800100"/>
          </a:xfrm>
          <a:prstGeom prst="rect">
            <a:avLst/>
          </a:prstGeom>
        </p:spPr>
      </p:pic>
      <p:sp>
        <p:nvSpPr>
          <p:cNvPr id="7" name="Rectangle 6"/>
          <p:cNvSpPr/>
          <p:nvPr userDrawn="1"/>
        </p:nvSpPr>
        <p:spPr>
          <a:xfrm>
            <a:off x="609600" y="1155941"/>
            <a:ext cx="11013851"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72890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F403E1-D6FB-415E-B326-3FAA0FE29D3E}" type="datetime1">
              <a:rPr lang="en-US" smtClean="0"/>
              <a:t>6/5/19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6D4C2F-3DDF-0E4B-A4E4-62E14C8D3C1D}" type="slidenum">
              <a:rPr lang="en-US" smtClean="0"/>
              <a:t>‹#›</a:t>
            </a:fld>
            <a:endParaRPr lang="en-US"/>
          </a:p>
        </p:txBody>
      </p:sp>
    </p:spTree>
    <p:extLst>
      <p:ext uri="{BB962C8B-B14F-4D97-AF65-F5344CB8AC3E}">
        <p14:creationId xmlns:p14="http://schemas.microsoft.com/office/powerpoint/2010/main" val="1986823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6088E5-90B0-4A79-88EE-87F17D2886FD}" type="datetime1">
              <a:rPr lang="en-US" smtClean="0"/>
              <a:t>6/5/19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6D4C2F-3DDF-0E4B-A4E4-62E14C8D3C1D}" type="slidenum">
              <a:rPr lang="en-US" smtClean="0"/>
              <a:t>‹#›</a:t>
            </a:fld>
            <a:endParaRPr lang="en-US"/>
          </a:p>
        </p:txBody>
      </p:sp>
    </p:spTree>
    <p:extLst>
      <p:ext uri="{BB962C8B-B14F-4D97-AF65-F5344CB8AC3E}">
        <p14:creationId xmlns:p14="http://schemas.microsoft.com/office/powerpoint/2010/main" val="541698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E555199-C2D2-42FF-9040-F4837C3FB369}" type="datetime1">
              <a:rPr lang="en-US" smtClean="0"/>
              <a:t>6/5/19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6D4C2F-3DDF-0E4B-A4E4-62E14C8D3C1D}" type="slidenum">
              <a:rPr lang="en-US" smtClean="0"/>
              <a:t>‹#›</a:t>
            </a:fld>
            <a:endParaRPr lang="en-US"/>
          </a:p>
        </p:txBody>
      </p:sp>
    </p:spTree>
    <p:extLst>
      <p:ext uri="{BB962C8B-B14F-4D97-AF65-F5344CB8AC3E}">
        <p14:creationId xmlns:p14="http://schemas.microsoft.com/office/powerpoint/2010/main" val="1454600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21495" y="146242"/>
            <a:ext cx="9544243" cy="10096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307715"/>
            <a:ext cx="10972800" cy="4108361"/>
          </a:xfrm>
          <a:prstGeom prst="rect">
            <a:avLst/>
          </a:prstGeom>
        </p:spPr>
        <p:txBody>
          <a:bodyPr vert="horz" lIns="91440" tIns="45720" rIns="91440" bIns="45720" rtlCol="0" anchor="ctr" anchorCtr="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CAEC9D-CF6C-4D10-96BD-BC5B775634ED}" type="datetime1">
              <a:rPr lang="en-US" smtClean="0"/>
              <a:t>6/5/19</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347200" y="6497854"/>
            <a:ext cx="2844800" cy="365125"/>
          </a:xfrm>
          <a:prstGeom prst="rect">
            <a:avLst/>
          </a:prstGeom>
        </p:spPr>
        <p:txBody>
          <a:bodyPr vert="horz" lIns="91440" tIns="45720" rIns="91440" bIns="45720" rtlCol="0" anchor="ctr"/>
          <a:lstStyle>
            <a:lvl1pPr algn="r">
              <a:defRPr sz="1800">
                <a:solidFill>
                  <a:schemeClr val="tx1">
                    <a:tint val="75000"/>
                  </a:schemeClr>
                </a:solidFill>
              </a:defRPr>
            </a:lvl1pPr>
          </a:lstStyle>
          <a:p>
            <a:fld id="{556D4C2F-3DDF-0E4B-A4E4-62E14C8D3C1D}" type="slidenum">
              <a:rPr lang="en-US" smtClean="0"/>
              <a:pPr/>
              <a:t>‹#›</a:t>
            </a:fld>
            <a:endParaRPr lang="en-US"/>
          </a:p>
        </p:txBody>
      </p:sp>
      <p:sp>
        <p:nvSpPr>
          <p:cNvPr id="7" name="TextBox 6"/>
          <p:cNvSpPr txBox="1"/>
          <p:nvPr userDrawn="1"/>
        </p:nvSpPr>
        <p:spPr>
          <a:xfrm>
            <a:off x="4324050" y="3873123"/>
            <a:ext cx="184731" cy="369332"/>
          </a:xfrm>
          <a:prstGeom prst="rect">
            <a:avLst/>
          </a:prstGeom>
          <a:noFill/>
        </p:spPr>
        <p:txBody>
          <a:bodyPr wrap="none" rtlCol="0">
            <a:spAutoFit/>
          </a:bodyPr>
          <a:lstStyle/>
          <a:p>
            <a:endParaRPr lang="en-US" sz="1800"/>
          </a:p>
        </p:txBody>
      </p:sp>
    </p:spTree>
    <p:extLst>
      <p:ext uri="{BB962C8B-B14F-4D97-AF65-F5344CB8AC3E}">
        <p14:creationId xmlns:p14="http://schemas.microsoft.com/office/powerpoint/2010/main" val="38527864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Clr>
          <a:schemeClr val="accent1">
            <a:lumMod val="75000"/>
          </a:schemeClr>
        </a:buClr>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Clr>
          <a:schemeClr val="accent1">
            <a:lumMod val="75000"/>
          </a:schemeClr>
        </a:buClr>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1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4.tiff"/></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image" Target="../media/image4.tiff"/><Relationship Id="rId4" Type="http://schemas.openxmlformats.org/officeDocument/2006/relationships/image" Target="../media/image3.tiff"/></Relationships>
</file>

<file path=ppt/slides/_rels/slide2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4.tiff"/><Relationship Id="rId4" Type="http://schemas.openxmlformats.org/officeDocument/2006/relationships/image" Target="../media/image3.tiff"/></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2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2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3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chart" Target="../charts/chart7.xml"/></Relationships>
</file>

<file path=ppt/slides/_rels/slide33.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chart" Target="../charts/chart9.xml"/></Relationships>
</file>

<file path=ppt/slides/_rels/slide3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chart" Target="../charts/chart12.xml"/></Relationships>
</file>

<file path=ppt/slides/_rels/slide4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60.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488352"/>
            <a:ext cx="12192000" cy="1470025"/>
          </a:xfrm>
        </p:spPr>
        <p:txBody>
          <a:bodyPr>
            <a:noAutofit/>
          </a:bodyPr>
          <a:lstStyle/>
          <a:p>
            <a:r>
              <a:rPr lang="en-US" sz="4200" dirty="0">
                <a:solidFill>
                  <a:srgbClr val="333333"/>
                </a:solidFill>
              </a:rPr>
              <a:t>Pragmatically Informative Text Generation</a:t>
            </a:r>
          </a:p>
        </p:txBody>
      </p:sp>
      <p:sp>
        <p:nvSpPr>
          <p:cNvPr id="3" name="Subtitle 2"/>
          <p:cNvSpPr>
            <a:spLocks noGrp="1"/>
          </p:cNvSpPr>
          <p:nvPr>
            <p:ph type="subTitle" idx="1"/>
          </p:nvPr>
        </p:nvSpPr>
        <p:spPr>
          <a:xfrm>
            <a:off x="0" y="4845243"/>
            <a:ext cx="12192000" cy="1411492"/>
          </a:xfrm>
        </p:spPr>
        <p:txBody>
          <a:bodyPr>
            <a:normAutofit/>
          </a:bodyPr>
          <a:lstStyle/>
          <a:p>
            <a:r>
              <a:rPr lang="en-US" sz="2800" dirty="0">
                <a:solidFill>
                  <a:srgbClr val="333333"/>
                </a:solidFill>
              </a:rPr>
              <a:t>Sheng Shen, Daniel Fried, Jacob Andreas, and Dan Klein</a:t>
            </a:r>
          </a:p>
        </p:txBody>
      </p:sp>
      <p:pic>
        <p:nvPicPr>
          <p:cNvPr id="6" name="Picture 5" descr="group_logo.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1584" y="2458807"/>
            <a:ext cx="1528830" cy="2102141"/>
          </a:xfrm>
          <a:prstGeom prst="rect">
            <a:avLst/>
          </a:prstGeom>
        </p:spPr>
      </p:pic>
    </p:spTree>
    <p:extLst>
      <p:ext uri="{BB962C8B-B14F-4D97-AF65-F5344CB8AC3E}">
        <p14:creationId xmlns:p14="http://schemas.microsoft.com/office/powerpoint/2010/main" val="1890618003"/>
      </p:ext>
    </p:extLst>
  </p:cSld>
  <p:clrMapOvr>
    <a:masterClrMapping/>
  </p:clrMapOvr>
  <mc:AlternateContent xmlns:mc="http://schemas.openxmlformats.org/markup-compatibility/2006" xmlns:p14="http://schemas.microsoft.com/office/powerpoint/2010/main">
    <mc:Choice Requires="p14">
      <p:transition spd="slow" p14:dur="2000" advTm="957"/>
    </mc:Choice>
    <mc:Fallback xmlns="">
      <p:transition spd="slow" advTm="95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Rounded Rectangle 58">
            <a:extLst>
              <a:ext uri="{FF2B5EF4-FFF2-40B4-BE49-F238E27FC236}">
                <a16:creationId xmlns:a16="http://schemas.microsoft.com/office/drawing/2014/main" id="{218577C5-5D35-9541-B1FC-48FF786FBC53}"/>
              </a:ext>
            </a:extLst>
          </p:cNvPr>
          <p:cNvSpPr/>
          <p:nvPr/>
        </p:nvSpPr>
        <p:spPr>
          <a:xfrm>
            <a:off x="914400" y="4021170"/>
            <a:ext cx="10640533" cy="2785572"/>
          </a:xfrm>
          <a:prstGeom prst="roundRect">
            <a:avLst/>
          </a:prstGeom>
          <a:noFill/>
          <a:ln w="25400" cap="flat" cmpd="sng" algn="ctr">
            <a:solidFill>
              <a:srgbClr val="FFC000"/>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55" name="Rounded Rectangle 54">
            <a:extLst>
              <a:ext uri="{FF2B5EF4-FFF2-40B4-BE49-F238E27FC236}">
                <a16:creationId xmlns:a16="http://schemas.microsoft.com/office/drawing/2014/main" id="{A2B58C5B-D9B5-684E-BA87-64B30405547D}"/>
              </a:ext>
            </a:extLst>
          </p:cNvPr>
          <p:cNvSpPr/>
          <p:nvPr/>
        </p:nvSpPr>
        <p:spPr>
          <a:xfrm>
            <a:off x="910339" y="1182876"/>
            <a:ext cx="10644594" cy="2708175"/>
          </a:xfrm>
          <a:prstGeom prst="roundRect">
            <a:avLst/>
          </a:prstGeom>
          <a:noFill/>
          <a:ln w="25400" cap="flat" cmpd="sng" algn="ctr">
            <a:solidFill>
              <a:schemeClr val="tx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56" name="Rounded Rectangle 55">
            <a:extLst>
              <a:ext uri="{FF2B5EF4-FFF2-40B4-BE49-F238E27FC236}">
                <a16:creationId xmlns:a16="http://schemas.microsoft.com/office/drawing/2014/main" id="{14A27435-AC42-AB40-A955-2F0AF04C964A}"/>
              </a:ext>
            </a:extLst>
          </p:cNvPr>
          <p:cNvSpPr/>
          <p:nvPr/>
        </p:nvSpPr>
        <p:spPr>
          <a:xfrm>
            <a:off x="3674852" y="3395209"/>
            <a:ext cx="3528545" cy="1283691"/>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4" name="Straight Arrow Connector 103"/>
          <p:cNvCxnSpPr>
            <a:stCxn id="7" idx="2"/>
          </p:cNvCxnSpPr>
          <p:nvPr/>
        </p:nvCxnSpPr>
        <p:spPr>
          <a:xfrm>
            <a:off x="5330368" y="2538666"/>
            <a:ext cx="375871" cy="808322"/>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a:stCxn id="7" idx="2"/>
          </p:cNvCxnSpPr>
          <p:nvPr/>
        </p:nvCxnSpPr>
        <p:spPr>
          <a:xfrm>
            <a:off x="5330368" y="2538666"/>
            <a:ext cx="154326" cy="652623"/>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96" name="Group 95"/>
          <p:cNvGrpSpPr/>
          <p:nvPr/>
        </p:nvGrpSpPr>
        <p:grpSpPr>
          <a:xfrm>
            <a:off x="4138548" y="3282145"/>
            <a:ext cx="2964303" cy="1097752"/>
            <a:chOff x="5032816" y="2977345"/>
            <a:chExt cx="2964303" cy="1097752"/>
          </a:xfrm>
        </p:grpSpPr>
        <p:sp>
          <p:nvSpPr>
            <p:cNvPr id="97" name="Rounded Rectangle 96"/>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Rectangle 97"/>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99" name="Rectangle 98"/>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TextBox 99"/>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grpSp>
        <p:nvGrpSpPr>
          <p:cNvPr id="89" name="Group 88"/>
          <p:cNvGrpSpPr/>
          <p:nvPr/>
        </p:nvGrpSpPr>
        <p:grpSpPr>
          <a:xfrm>
            <a:off x="3986148" y="3129745"/>
            <a:ext cx="2964303" cy="1097752"/>
            <a:chOff x="5032816" y="2977345"/>
            <a:chExt cx="2964303" cy="1097752"/>
          </a:xfrm>
        </p:grpSpPr>
        <p:sp>
          <p:nvSpPr>
            <p:cNvPr id="90" name="Rounded Rectangle 89"/>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Rectangle 90"/>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92" name="Rectangle 91"/>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TextBox 94"/>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2" name="Title 1"/>
          <p:cNvSpPr>
            <a:spLocks noGrp="1"/>
          </p:cNvSpPr>
          <p:nvPr>
            <p:ph type="title"/>
          </p:nvPr>
        </p:nvSpPr>
        <p:spPr>
          <a:xfrm>
            <a:off x="562708" y="173178"/>
            <a:ext cx="11629292" cy="1009698"/>
          </a:xfrm>
        </p:spPr>
        <p:txBody>
          <a:bodyPr>
            <a:normAutofit/>
          </a:bodyPr>
          <a:lstStyle/>
          <a:p>
            <a:r>
              <a:rPr lang="en-US"/>
              <a:t>Generating Pragmatic Output Text</a:t>
            </a:r>
          </a:p>
        </p:txBody>
      </p:sp>
      <p:sp>
        <p:nvSpPr>
          <p:cNvPr id="7" name="Rounded Rectangle 6"/>
          <p:cNvSpPr/>
          <p:nvPr/>
        </p:nvSpPr>
        <p:spPr>
          <a:xfrm>
            <a:off x="3864610"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881129"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9" name="Rectangle 8"/>
          <p:cNvSpPr/>
          <p:nvPr/>
        </p:nvSpPr>
        <p:spPr>
          <a:xfrm>
            <a:off x="4806608"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3864610"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r>
              <a:rPr lang="en-US" sz="2000" b="1" i="1">
                <a:latin typeface="+mj-lt"/>
              </a:rPr>
              <a:t>*</a:t>
            </a:r>
            <a:endParaRPr lang="en-US" sz="2000" b="1">
              <a:latin typeface="+mj-lt"/>
            </a:endParaRPr>
          </a:p>
        </p:txBody>
      </p:sp>
      <p:cxnSp>
        <p:nvCxnSpPr>
          <p:cNvPr id="12" name="Straight Arrow Connector 11"/>
          <p:cNvCxnSpPr>
            <a:stCxn id="7" idx="2"/>
          </p:cNvCxnSpPr>
          <p:nvPr/>
        </p:nvCxnSpPr>
        <p:spPr>
          <a:xfrm>
            <a:off x="5330368" y="2538666"/>
            <a:ext cx="1926" cy="500223"/>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24" idx="2"/>
            <a:endCxn id="51" idx="0"/>
          </p:cNvCxnSpPr>
          <p:nvPr/>
        </p:nvCxnSpPr>
        <p:spPr>
          <a:xfrm>
            <a:off x="5332294" y="4075097"/>
            <a:ext cx="9674" cy="953852"/>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3833748" y="2977345"/>
            <a:ext cx="2964303" cy="1097752"/>
            <a:chOff x="5032816" y="2977345"/>
            <a:chExt cx="2964303" cy="1097752"/>
          </a:xfrm>
        </p:grpSpPr>
        <p:sp>
          <p:nvSpPr>
            <p:cNvPr id="24" name="Rounded Rectangle 23"/>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b="1" i="1">
                  <a:latin typeface="Calibri" panose="020F0502020204030204" pitchFamily="34" charset="0"/>
                  <a:cs typeface="Calibri" panose="020F0502020204030204" pitchFamily="34" charset="0"/>
                </a:rPr>
                <a:t>English</a:t>
              </a:r>
              <a:r>
                <a:rPr lang="en-US" sz="2000" i="1">
                  <a:latin typeface="Calibri" panose="020F0502020204030204" pitchFamily="34" charset="0"/>
                  <a:cs typeface="Calibri" panose="020F0502020204030204" pitchFamily="34" charset="0"/>
                </a:rPr>
                <a:t> coffee shop.</a:t>
              </a:r>
            </a:p>
          </p:txBody>
        </p:sp>
        <p:sp>
          <p:nvSpPr>
            <p:cNvPr id="26" name="Rectangle 25"/>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101" name="TextBox 100"/>
          <p:cNvSpPr txBox="1"/>
          <p:nvPr/>
        </p:nvSpPr>
        <p:spPr>
          <a:xfrm>
            <a:off x="7557216" y="4605133"/>
            <a:ext cx="3628742" cy="1569660"/>
          </a:xfrm>
          <a:prstGeom prst="rect">
            <a:avLst/>
          </a:prstGeom>
          <a:noFill/>
        </p:spPr>
        <p:txBody>
          <a:bodyPr wrap="square" rtlCol="0">
            <a:spAutoFit/>
          </a:bodyPr>
          <a:lstStyle/>
          <a:p>
            <a:r>
              <a:rPr lang="en-US" sz="2400" b="1"/>
              <a:t>Scoring:</a:t>
            </a:r>
          </a:p>
          <a:p>
            <a:r>
              <a:rPr lang="en-US" sz="2400"/>
              <a:t>Choose an output with maximum listener probability, </a:t>
            </a:r>
            <a:r>
              <a:rPr lang="en-US" sz="2400" b="1" i="1">
                <a:solidFill>
                  <a:srgbClr val="FFC000"/>
                </a:solidFill>
              </a:rPr>
              <a:t>P(</a:t>
            </a:r>
            <a:r>
              <a:rPr lang="en-US" sz="2400" b="1" i="1" err="1">
                <a:solidFill>
                  <a:srgbClr val="FFC000"/>
                </a:solidFill>
              </a:rPr>
              <a:t>i</a:t>
            </a:r>
            <a:r>
              <a:rPr lang="en-US" sz="2400" b="1" i="1">
                <a:solidFill>
                  <a:srgbClr val="FFC000"/>
                </a:solidFill>
              </a:rPr>
              <a:t>* | o)</a:t>
            </a:r>
          </a:p>
        </p:txBody>
      </p:sp>
      <p:sp>
        <p:nvSpPr>
          <p:cNvPr id="17" name="TextBox 16"/>
          <p:cNvSpPr txBox="1"/>
          <p:nvPr/>
        </p:nvSpPr>
        <p:spPr>
          <a:xfrm>
            <a:off x="6664467" y="4090592"/>
            <a:ext cx="538930" cy="707886"/>
          </a:xfrm>
          <a:prstGeom prst="rect">
            <a:avLst/>
          </a:prstGeom>
          <a:noFill/>
        </p:spPr>
        <p:txBody>
          <a:bodyPr wrap="none" rtlCol="0">
            <a:spAutoFit/>
          </a:bodyPr>
          <a:lstStyle/>
          <a:p>
            <a:r>
              <a:rPr lang="en-US" sz="4000"/>
              <a:t>…</a:t>
            </a:r>
          </a:p>
        </p:txBody>
      </p:sp>
      <p:cxnSp>
        <p:nvCxnSpPr>
          <p:cNvPr id="105" name="Straight Arrow Connector 104"/>
          <p:cNvCxnSpPr>
            <a:stCxn id="24" idx="2"/>
          </p:cNvCxnSpPr>
          <p:nvPr/>
        </p:nvCxnSpPr>
        <p:spPr>
          <a:xfrm>
            <a:off x="5332294" y="4075097"/>
            <a:ext cx="152400" cy="1186956"/>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6" name="Straight Arrow Connector 105"/>
          <p:cNvCxnSpPr>
            <a:stCxn id="24" idx="2"/>
          </p:cNvCxnSpPr>
          <p:nvPr/>
        </p:nvCxnSpPr>
        <p:spPr>
          <a:xfrm>
            <a:off x="5332294" y="4075097"/>
            <a:ext cx="373945" cy="1227315"/>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82" name="Group 81"/>
          <p:cNvGrpSpPr/>
          <p:nvPr/>
        </p:nvGrpSpPr>
        <p:grpSpPr>
          <a:xfrm>
            <a:off x="4187646" y="5333749"/>
            <a:ext cx="2933441" cy="1192374"/>
            <a:chOff x="664399" y="5189162"/>
            <a:chExt cx="2591602" cy="1192374"/>
          </a:xfrm>
        </p:grpSpPr>
        <p:sp>
          <p:nvSpPr>
            <p:cNvPr id="83" name="Rounded Rectangle 82"/>
            <p:cNvSpPr/>
            <p:nvPr/>
          </p:nvSpPr>
          <p:spPr>
            <a:xfrm>
              <a:off x="664399" y="5369438"/>
              <a:ext cx="2578175" cy="1012098"/>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Rectangle 85"/>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Rectangle 86"/>
            <p:cNvSpPr/>
            <p:nvPr/>
          </p:nvSpPr>
          <p:spPr>
            <a:xfrm>
              <a:off x="692354" y="5501433"/>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88" name="TextBox 87"/>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73" name="Group 72"/>
          <p:cNvGrpSpPr/>
          <p:nvPr/>
        </p:nvGrpSpPr>
        <p:grpSpPr>
          <a:xfrm>
            <a:off x="4035246" y="5181349"/>
            <a:ext cx="2933441" cy="1192374"/>
            <a:chOff x="664399" y="5189162"/>
            <a:chExt cx="2591602" cy="1192374"/>
          </a:xfrm>
        </p:grpSpPr>
        <p:sp>
          <p:nvSpPr>
            <p:cNvPr id="74" name="Rounded Rectangle 73"/>
            <p:cNvSpPr/>
            <p:nvPr/>
          </p:nvSpPr>
          <p:spPr>
            <a:xfrm>
              <a:off x="664399" y="5369438"/>
              <a:ext cx="2578175" cy="1012098"/>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Rectangle 76"/>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Rectangle 77"/>
            <p:cNvSpPr/>
            <p:nvPr/>
          </p:nvSpPr>
          <p:spPr>
            <a:xfrm>
              <a:off x="692354" y="5501433"/>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79" name="TextBox 78"/>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75" name="Group 74"/>
          <p:cNvGrpSpPr/>
          <p:nvPr/>
        </p:nvGrpSpPr>
        <p:grpSpPr>
          <a:xfrm>
            <a:off x="3882846" y="5028949"/>
            <a:ext cx="2933441" cy="1192374"/>
            <a:chOff x="664399" y="5189162"/>
            <a:chExt cx="2591602" cy="1192374"/>
          </a:xfrm>
        </p:grpSpPr>
        <p:sp>
          <p:nvSpPr>
            <p:cNvPr id="44" name="Rounded Rectangle 43"/>
            <p:cNvSpPr/>
            <p:nvPr/>
          </p:nvSpPr>
          <p:spPr>
            <a:xfrm>
              <a:off x="664399" y="5369438"/>
              <a:ext cx="2578175" cy="1012098"/>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692354" y="5501433"/>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Food [English], Price [Cheap]</a:t>
              </a:r>
              <a:endParaRPr lang="en-US" sz="1600">
                <a:latin typeface="Calibri" panose="020F0502020204030204" pitchFamily="34" charset="0"/>
                <a:cs typeface="Calibri" panose="020F0502020204030204" pitchFamily="34" charset="0"/>
              </a:endParaRPr>
            </a:p>
          </p:txBody>
        </p:sp>
        <p:sp>
          <p:nvSpPr>
            <p:cNvPr id="51" name="TextBox 50"/>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sp>
        <p:nvSpPr>
          <p:cNvPr id="102" name="TextBox 101"/>
          <p:cNvSpPr txBox="1"/>
          <p:nvPr/>
        </p:nvSpPr>
        <p:spPr>
          <a:xfrm>
            <a:off x="6648996" y="6228975"/>
            <a:ext cx="538930" cy="707886"/>
          </a:xfrm>
          <a:prstGeom prst="rect">
            <a:avLst/>
          </a:prstGeom>
          <a:noFill/>
        </p:spPr>
        <p:txBody>
          <a:bodyPr wrap="none" rtlCol="0">
            <a:spAutoFit/>
          </a:bodyPr>
          <a:lstStyle/>
          <a:p>
            <a:r>
              <a:rPr lang="en-US" sz="4000"/>
              <a:t>…</a:t>
            </a:r>
          </a:p>
        </p:txBody>
      </p:sp>
      <p:pic>
        <p:nvPicPr>
          <p:cNvPr id="49" name="Picture 48">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2004537" y="1847844"/>
            <a:ext cx="898265" cy="830436"/>
          </a:xfrm>
          <a:prstGeom prst="rect">
            <a:avLst/>
          </a:prstGeom>
        </p:spPr>
      </p:pic>
      <p:sp>
        <p:nvSpPr>
          <p:cNvPr id="53" name="TextBox 52">
            <a:extLst>
              <a:ext uri="{FF2B5EF4-FFF2-40B4-BE49-F238E27FC236}">
                <a16:creationId xmlns:a16="http://schemas.microsoft.com/office/drawing/2014/main" id="{3021B233-4676-6A42-BED8-FFCFAD4A0DDC}"/>
              </a:ext>
            </a:extLst>
          </p:cNvPr>
          <p:cNvSpPr txBox="1"/>
          <p:nvPr/>
        </p:nvSpPr>
        <p:spPr>
          <a:xfrm>
            <a:off x="7540927" y="1499915"/>
            <a:ext cx="4180505" cy="1938992"/>
          </a:xfrm>
          <a:prstGeom prst="rect">
            <a:avLst/>
          </a:prstGeom>
          <a:noFill/>
        </p:spPr>
        <p:txBody>
          <a:bodyPr wrap="square" rtlCol="0">
            <a:spAutoFit/>
          </a:bodyPr>
          <a:lstStyle/>
          <a:p>
            <a:r>
              <a:rPr lang="en-US" sz="2400" b="1"/>
              <a:t>Searching</a:t>
            </a:r>
            <a:r>
              <a:rPr lang="en-US" sz="2400"/>
              <a:t>: </a:t>
            </a:r>
          </a:p>
          <a:p>
            <a:r>
              <a:rPr lang="en-US" sz="2400"/>
              <a:t>Search over possible </a:t>
            </a:r>
            <a:br>
              <a:rPr lang="en-US" sz="2400"/>
            </a:br>
            <a:r>
              <a:rPr lang="en-US" sz="2400"/>
              <a:t>outputs </a:t>
            </a:r>
            <a:r>
              <a:rPr lang="en-US" sz="2400" i="1"/>
              <a:t>o, </a:t>
            </a:r>
            <a:r>
              <a:rPr lang="en-US" sz="2400"/>
              <a:t>using candidates from a standard </a:t>
            </a:r>
            <a:r>
              <a:rPr lang="en-US" sz="2400" err="1"/>
              <a:t>seq</a:t>
            </a:r>
            <a:r>
              <a:rPr lang="en-US" sz="2400"/>
              <a:t>-to-</a:t>
            </a:r>
            <a:r>
              <a:rPr lang="en-US" sz="2400" err="1"/>
              <a:t>seq</a:t>
            </a:r>
            <a:r>
              <a:rPr lang="en-US" sz="2400"/>
              <a:t> speaker model</a:t>
            </a:r>
            <a:endParaRPr lang="en-US" sz="2400" i="1">
              <a:solidFill>
                <a:schemeClr val="accent1">
                  <a:lumMod val="75000"/>
                </a:schemeClr>
              </a:solidFill>
            </a:endParaRPr>
          </a:p>
        </p:txBody>
      </p:sp>
      <p:pic>
        <p:nvPicPr>
          <p:cNvPr id="58" name="Picture 57">
            <a:extLst>
              <a:ext uri="{FF2B5EF4-FFF2-40B4-BE49-F238E27FC236}">
                <a16:creationId xmlns:a16="http://schemas.microsoft.com/office/drawing/2014/main" id="{9A97E0A7-6C29-3D4E-A15B-368813E609FF}"/>
              </a:ext>
            </a:extLst>
          </p:cNvPr>
          <p:cNvPicPr>
            <a:picLocks noChangeAspect="1"/>
          </p:cNvPicPr>
          <p:nvPr/>
        </p:nvPicPr>
        <p:blipFill>
          <a:blip r:embed="rId4"/>
          <a:stretch>
            <a:fillRect/>
          </a:stretch>
        </p:blipFill>
        <p:spPr>
          <a:xfrm>
            <a:off x="2038170" y="4565320"/>
            <a:ext cx="830998" cy="830998"/>
          </a:xfrm>
          <a:prstGeom prst="rect">
            <a:avLst/>
          </a:prstGeom>
        </p:spPr>
      </p:pic>
      <p:sp>
        <p:nvSpPr>
          <p:cNvPr id="54" name="Rounded Rectangle 53">
            <a:extLst>
              <a:ext uri="{FF2B5EF4-FFF2-40B4-BE49-F238E27FC236}">
                <a16:creationId xmlns:a16="http://schemas.microsoft.com/office/drawing/2014/main" id="{6335C5BF-0C9A-184F-B854-D8031480319B}"/>
              </a:ext>
            </a:extLst>
          </p:cNvPr>
          <p:cNvSpPr/>
          <p:nvPr/>
        </p:nvSpPr>
        <p:spPr>
          <a:xfrm>
            <a:off x="1797240" y="2678280"/>
            <a:ext cx="1312859"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sp>
        <p:nvSpPr>
          <p:cNvPr id="60" name="Rounded Rectangle 59">
            <a:extLst>
              <a:ext uri="{FF2B5EF4-FFF2-40B4-BE49-F238E27FC236}">
                <a16:creationId xmlns:a16="http://schemas.microsoft.com/office/drawing/2014/main" id="{35109D72-D18F-DA43-99DC-E89FBFD01B65}"/>
              </a:ext>
            </a:extLst>
          </p:cNvPr>
          <p:cNvSpPr/>
          <p:nvPr/>
        </p:nvSpPr>
        <p:spPr>
          <a:xfrm>
            <a:off x="1811693" y="5403818"/>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p>
          <a:p>
            <a:pPr algn="ctr"/>
            <a:r>
              <a:rPr lang="en-US" sz="2400" b="1" i="1">
                <a:solidFill>
                  <a:srgbClr val="FFC003"/>
                </a:solidFill>
              </a:rPr>
              <a:t>P(</a:t>
            </a:r>
            <a:r>
              <a:rPr lang="en-US" sz="2400" b="1" i="1" err="1">
                <a:solidFill>
                  <a:srgbClr val="FFC003"/>
                </a:solidFill>
              </a:rPr>
              <a:t>i</a:t>
            </a:r>
            <a:r>
              <a:rPr lang="en-US" sz="2400" b="1" i="1">
                <a:solidFill>
                  <a:srgbClr val="FFC003"/>
                </a:solidFill>
              </a:rPr>
              <a:t> |o)</a:t>
            </a:r>
          </a:p>
        </p:txBody>
      </p:sp>
    </p:spTree>
    <p:extLst>
      <p:ext uri="{BB962C8B-B14F-4D97-AF65-F5344CB8AC3E}">
        <p14:creationId xmlns:p14="http://schemas.microsoft.com/office/powerpoint/2010/main" val="440849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Arrow Connector 60"/>
          <p:cNvCxnSpPr/>
          <p:nvPr/>
        </p:nvCxnSpPr>
        <p:spPr>
          <a:xfrm>
            <a:off x="3318757" y="4495668"/>
            <a:ext cx="304802" cy="979988"/>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a:off x="3318758" y="4521302"/>
            <a:ext cx="152401" cy="80195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58" name="Rounded Rectangle 57"/>
          <p:cNvSpPr/>
          <p:nvPr/>
        </p:nvSpPr>
        <p:spPr>
          <a:xfrm>
            <a:off x="3219984" y="5475656"/>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56" name="Rounded Rectangle 55"/>
          <p:cNvSpPr/>
          <p:nvPr/>
        </p:nvSpPr>
        <p:spPr>
          <a:xfrm>
            <a:off x="3067584" y="5323256"/>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2" name="Title 1"/>
          <p:cNvSpPr>
            <a:spLocks noGrp="1"/>
          </p:cNvSpPr>
          <p:nvPr>
            <p:ph type="title"/>
          </p:nvPr>
        </p:nvSpPr>
        <p:spPr>
          <a:xfrm>
            <a:off x="562708" y="173178"/>
            <a:ext cx="11629292" cy="1009698"/>
          </a:xfrm>
        </p:spPr>
        <p:txBody>
          <a:bodyPr>
            <a:normAutofit/>
          </a:bodyPr>
          <a:lstStyle/>
          <a:p>
            <a:r>
              <a:rPr lang="en-US"/>
              <a:t>How to Construct the Listener?</a:t>
            </a:r>
          </a:p>
        </p:txBody>
      </p:sp>
      <p:sp>
        <p:nvSpPr>
          <p:cNvPr id="44" name="Rounded Rectangle 43"/>
          <p:cNvSpPr/>
          <p:nvPr/>
        </p:nvSpPr>
        <p:spPr>
          <a:xfrm>
            <a:off x="2915184" y="5170856"/>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1</a:t>
            </a:r>
          </a:p>
        </p:txBody>
      </p:sp>
      <p:cxnSp>
        <p:nvCxnSpPr>
          <p:cNvPr id="84" name="Straight Arrow Connector 83"/>
          <p:cNvCxnSpPr/>
          <p:nvPr/>
        </p:nvCxnSpPr>
        <p:spPr>
          <a:xfrm>
            <a:off x="3318758" y="4477617"/>
            <a:ext cx="1" cy="566473"/>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562709" y="1335425"/>
            <a:ext cx="5208363" cy="1692771"/>
          </a:xfrm>
          <a:prstGeom prst="rect">
            <a:avLst/>
          </a:prstGeom>
          <a:noFill/>
        </p:spPr>
        <p:txBody>
          <a:bodyPr wrap="square" rtlCol="0">
            <a:spAutoFit/>
          </a:bodyPr>
          <a:lstStyle/>
          <a:p>
            <a:pPr algn="ctr"/>
            <a:r>
              <a:rPr lang="en-US" sz="3200" b="1" err="1"/>
              <a:t>Reconstructor</a:t>
            </a:r>
            <a:r>
              <a:rPr lang="en-US" sz="3200" b="1"/>
              <a:t>-Based</a:t>
            </a:r>
            <a:endParaRPr lang="en-US" sz="3200"/>
          </a:p>
          <a:p>
            <a:pPr algn="ctr"/>
            <a:r>
              <a:rPr lang="en-US" sz="2400"/>
              <a:t>Train a separate </a:t>
            </a:r>
            <a:r>
              <a:rPr lang="en-US" sz="2400" b="1">
                <a:solidFill>
                  <a:srgbClr val="FFC000"/>
                </a:solidFill>
              </a:rPr>
              <a:t>Listener</a:t>
            </a:r>
            <a:r>
              <a:rPr lang="en-US" sz="2400"/>
              <a:t> model to </a:t>
            </a:r>
            <a:br>
              <a:rPr lang="en-US" sz="2400"/>
            </a:br>
            <a:r>
              <a:rPr lang="en-US" sz="2400"/>
              <a:t>give a distribution over any possible inputs.</a:t>
            </a:r>
          </a:p>
        </p:txBody>
      </p:sp>
      <p:sp>
        <p:nvSpPr>
          <p:cNvPr id="3" name="TextBox 2"/>
          <p:cNvSpPr txBox="1"/>
          <p:nvPr/>
        </p:nvSpPr>
        <p:spPr>
          <a:xfrm>
            <a:off x="3579815" y="5796901"/>
            <a:ext cx="538930" cy="707886"/>
          </a:xfrm>
          <a:prstGeom prst="rect">
            <a:avLst/>
          </a:prstGeom>
          <a:noFill/>
        </p:spPr>
        <p:txBody>
          <a:bodyPr wrap="none" rtlCol="0">
            <a:spAutoFit/>
          </a:bodyPr>
          <a:lstStyle/>
          <a:p>
            <a:r>
              <a:rPr lang="en-US" sz="4000"/>
              <a:t>…</a:t>
            </a:r>
          </a:p>
        </p:txBody>
      </p:sp>
      <p:sp>
        <p:nvSpPr>
          <p:cNvPr id="53" name="TextBox 52"/>
          <p:cNvSpPr txBox="1"/>
          <p:nvPr/>
        </p:nvSpPr>
        <p:spPr>
          <a:xfrm>
            <a:off x="6110655" y="1335425"/>
            <a:ext cx="5521568" cy="1692771"/>
          </a:xfrm>
          <a:prstGeom prst="rect">
            <a:avLst/>
          </a:prstGeom>
          <a:noFill/>
        </p:spPr>
        <p:txBody>
          <a:bodyPr wrap="square" rtlCol="0">
            <a:spAutoFit/>
          </a:bodyPr>
          <a:lstStyle/>
          <a:p>
            <a:pPr algn="ctr"/>
            <a:r>
              <a:rPr lang="en-US" sz="3200" b="1"/>
              <a:t>Distractor-Based</a:t>
            </a:r>
            <a:endParaRPr lang="en-US" sz="3200"/>
          </a:p>
          <a:p>
            <a:pPr algn="ctr"/>
            <a:r>
              <a:rPr lang="en-US" sz="2400"/>
              <a:t>Construct a context-appropriate </a:t>
            </a:r>
            <a:br>
              <a:rPr lang="en-US" sz="2400"/>
            </a:br>
            <a:r>
              <a:rPr lang="en-US" sz="2400" i="1"/>
              <a:t>distractor </a:t>
            </a:r>
            <a:r>
              <a:rPr lang="en-US" sz="2400"/>
              <a:t>input that </a:t>
            </a:r>
            <a:r>
              <a:rPr lang="en-US" sz="2400" b="1">
                <a:solidFill>
                  <a:srgbClr val="FFC000"/>
                </a:solidFill>
              </a:rPr>
              <a:t>Listener</a:t>
            </a:r>
            <a:r>
              <a:rPr lang="en-US" sz="2400">
                <a:solidFill>
                  <a:schemeClr val="accent6"/>
                </a:solidFill>
              </a:rPr>
              <a:t> </a:t>
            </a:r>
            <a:r>
              <a:rPr lang="en-US" sz="2400"/>
              <a:t>needs to distinguish the true input from.</a:t>
            </a:r>
          </a:p>
        </p:txBody>
      </p:sp>
      <p:sp>
        <p:nvSpPr>
          <p:cNvPr id="59" name="Rounded Rectangle 58"/>
          <p:cNvSpPr/>
          <p:nvPr/>
        </p:nvSpPr>
        <p:spPr>
          <a:xfrm>
            <a:off x="2931877" y="370747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p>
        </p:txBody>
      </p:sp>
      <p:sp>
        <p:nvSpPr>
          <p:cNvPr id="64" name="Rounded Rectangle 63"/>
          <p:cNvSpPr/>
          <p:nvPr/>
        </p:nvSpPr>
        <p:spPr>
          <a:xfrm>
            <a:off x="9341865" y="5079795"/>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65" name="Rounded Rectangle 64"/>
          <p:cNvSpPr/>
          <p:nvPr/>
        </p:nvSpPr>
        <p:spPr>
          <a:xfrm>
            <a:off x="7736531" y="5078594"/>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r>
              <a:rPr lang="en-US" sz="3000" i="1">
                <a:solidFill>
                  <a:schemeClr val="tx1"/>
                </a:solidFill>
              </a:rPr>
              <a:t>*</a:t>
            </a:r>
          </a:p>
        </p:txBody>
      </p:sp>
      <p:sp>
        <p:nvSpPr>
          <p:cNvPr id="66" name="Rounded Rectangle 65"/>
          <p:cNvSpPr/>
          <p:nvPr/>
        </p:nvSpPr>
        <p:spPr>
          <a:xfrm>
            <a:off x="8510294" y="3741981"/>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p>
        </p:txBody>
      </p:sp>
      <p:cxnSp>
        <p:nvCxnSpPr>
          <p:cNvPr id="67" name="Straight Arrow Connector 66"/>
          <p:cNvCxnSpPr>
            <a:endCxn id="65" idx="0"/>
          </p:cNvCxnSpPr>
          <p:nvPr/>
        </p:nvCxnSpPr>
        <p:spPr>
          <a:xfrm flipH="1">
            <a:off x="8123413" y="4403908"/>
            <a:ext cx="773762" cy="674686"/>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a:endCxn id="64" idx="0"/>
          </p:cNvCxnSpPr>
          <p:nvPr/>
        </p:nvCxnSpPr>
        <p:spPr>
          <a:xfrm>
            <a:off x="8923592" y="4398811"/>
            <a:ext cx="805155" cy="68098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9577715" y="5112470"/>
            <a:ext cx="357790" cy="507831"/>
          </a:xfrm>
          <a:prstGeom prst="rect">
            <a:avLst/>
          </a:prstGeom>
        </p:spPr>
        <p:txBody>
          <a:bodyPr wrap="none">
            <a:spAutoFit/>
          </a:bodyPr>
          <a:lstStyle/>
          <a:p>
            <a:r>
              <a:rPr lang="en-US" sz="2700">
                <a:solidFill>
                  <a:srgbClr val="222222"/>
                </a:solidFill>
                <a:latin typeface="+mj-lt"/>
              </a:rPr>
              <a:t>~</a:t>
            </a:r>
            <a:endParaRPr lang="en-US" sz="2700">
              <a:latin typeface="+mj-lt"/>
            </a:endParaRPr>
          </a:p>
        </p:txBody>
      </p:sp>
      <p:sp>
        <p:nvSpPr>
          <p:cNvPr id="19" name="Rectangle 18"/>
          <p:cNvSpPr/>
          <p:nvPr/>
        </p:nvSpPr>
        <p:spPr>
          <a:xfrm>
            <a:off x="5792550" y="2108832"/>
            <a:ext cx="498855" cy="523220"/>
          </a:xfrm>
          <a:prstGeom prst="rect">
            <a:avLst/>
          </a:prstGeom>
        </p:spPr>
        <p:txBody>
          <a:bodyPr wrap="none">
            <a:spAutoFit/>
          </a:bodyPr>
          <a:lstStyle/>
          <a:p>
            <a:r>
              <a:rPr lang="en-US" sz="2800" i="1"/>
              <a:t>or</a:t>
            </a:r>
          </a:p>
        </p:txBody>
      </p:sp>
      <p:sp>
        <p:nvSpPr>
          <p:cNvPr id="81" name="Rectangle 80"/>
          <p:cNvSpPr/>
          <p:nvPr/>
        </p:nvSpPr>
        <p:spPr>
          <a:xfrm>
            <a:off x="7528483" y="5748885"/>
            <a:ext cx="1153008" cy="369332"/>
          </a:xfrm>
          <a:prstGeom prst="rect">
            <a:avLst/>
          </a:prstGeom>
        </p:spPr>
        <p:txBody>
          <a:bodyPr wrap="none">
            <a:spAutoFit/>
          </a:bodyPr>
          <a:lstStyle/>
          <a:p>
            <a:r>
              <a:rPr lang="en-US"/>
              <a:t>True Input</a:t>
            </a:r>
          </a:p>
        </p:txBody>
      </p:sp>
      <p:sp>
        <p:nvSpPr>
          <p:cNvPr id="85" name="Rectangle 84"/>
          <p:cNvSpPr/>
          <p:nvPr/>
        </p:nvSpPr>
        <p:spPr>
          <a:xfrm>
            <a:off x="9204183" y="5773895"/>
            <a:ext cx="1104854" cy="369332"/>
          </a:xfrm>
          <a:prstGeom prst="rect">
            <a:avLst/>
          </a:prstGeom>
        </p:spPr>
        <p:txBody>
          <a:bodyPr wrap="none">
            <a:spAutoFit/>
          </a:bodyPr>
          <a:lstStyle/>
          <a:p>
            <a:r>
              <a:rPr lang="en-US"/>
              <a:t>Distractor</a:t>
            </a:r>
          </a:p>
        </p:txBody>
      </p:sp>
      <p:sp>
        <p:nvSpPr>
          <p:cNvPr id="102" name="Rectangle 101"/>
          <p:cNvSpPr/>
          <p:nvPr/>
        </p:nvSpPr>
        <p:spPr>
          <a:xfrm>
            <a:off x="2532343" y="6289481"/>
            <a:ext cx="1877630" cy="369332"/>
          </a:xfrm>
          <a:prstGeom prst="rect">
            <a:avLst/>
          </a:prstGeom>
        </p:spPr>
        <p:txBody>
          <a:bodyPr wrap="none">
            <a:spAutoFit/>
          </a:bodyPr>
          <a:lstStyle/>
          <a:p>
            <a:r>
              <a:rPr lang="en-US"/>
              <a:t>All Possible Inputs</a:t>
            </a:r>
          </a:p>
        </p:txBody>
      </p:sp>
      <p:sp>
        <p:nvSpPr>
          <p:cNvPr id="25" name="Rounded Rectangle 24">
            <a:extLst>
              <a:ext uri="{FF2B5EF4-FFF2-40B4-BE49-F238E27FC236}">
                <a16:creationId xmlns:a16="http://schemas.microsoft.com/office/drawing/2014/main" id="{E64F026B-A839-7E40-8187-B19AC98C8CE9}"/>
              </a:ext>
            </a:extLst>
          </p:cNvPr>
          <p:cNvSpPr/>
          <p:nvPr/>
        </p:nvSpPr>
        <p:spPr>
          <a:xfrm>
            <a:off x="1705708" y="3301377"/>
            <a:ext cx="3249604" cy="3394566"/>
          </a:xfrm>
          <a:prstGeom prst="roundRect">
            <a:avLst/>
          </a:prstGeom>
          <a:noFill/>
          <a:ln w="25400" cap="flat" cmpd="sng" algn="ctr">
            <a:solidFill>
              <a:srgbClr val="FFC000"/>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solidFill>
                <a:srgbClr val="FFC000"/>
              </a:solidFill>
            </a:endParaRPr>
          </a:p>
        </p:txBody>
      </p:sp>
      <p:sp>
        <p:nvSpPr>
          <p:cNvPr id="26" name="Rounded Rectangle 25">
            <a:extLst>
              <a:ext uri="{FF2B5EF4-FFF2-40B4-BE49-F238E27FC236}">
                <a16:creationId xmlns:a16="http://schemas.microsoft.com/office/drawing/2014/main" id="{6672A6D3-F483-024C-A160-461E676355B5}"/>
              </a:ext>
            </a:extLst>
          </p:cNvPr>
          <p:cNvSpPr/>
          <p:nvPr/>
        </p:nvSpPr>
        <p:spPr>
          <a:xfrm>
            <a:off x="7246637" y="3301377"/>
            <a:ext cx="3249604" cy="3394566"/>
          </a:xfrm>
          <a:prstGeom prst="roundRect">
            <a:avLst/>
          </a:prstGeom>
          <a:noFill/>
          <a:ln w="25400" cap="flat" cmpd="sng" algn="ctr">
            <a:solidFill>
              <a:srgbClr val="FFC000"/>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solidFill>
                <a:srgbClr val="FFC000"/>
              </a:solidFill>
            </a:endParaRPr>
          </a:p>
        </p:txBody>
      </p:sp>
      <p:pic>
        <p:nvPicPr>
          <p:cNvPr id="27" name="Picture 26">
            <a:extLst>
              <a:ext uri="{FF2B5EF4-FFF2-40B4-BE49-F238E27FC236}">
                <a16:creationId xmlns:a16="http://schemas.microsoft.com/office/drawing/2014/main" id="{9A97E0A7-6C29-3D4E-A15B-368813E609FF}"/>
              </a:ext>
            </a:extLst>
          </p:cNvPr>
          <p:cNvPicPr>
            <a:picLocks noChangeAspect="1"/>
          </p:cNvPicPr>
          <p:nvPr/>
        </p:nvPicPr>
        <p:blipFill>
          <a:blip r:embed="rId3"/>
          <a:stretch>
            <a:fillRect/>
          </a:stretch>
        </p:blipFill>
        <p:spPr>
          <a:xfrm>
            <a:off x="5626479" y="4062118"/>
            <a:ext cx="830998" cy="830998"/>
          </a:xfrm>
          <a:prstGeom prst="rect">
            <a:avLst/>
          </a:prstGeom>
        </p:spPr>
      </p:pic>
      <p:sp>
        <p:nvSpPr>
          <p:cNvPr id="28" name="Rounded Rectangle 27">
            <a:extLst>
              <a:ext uri="{FF2B5EF4-FFF2-40B4-BE49-F238E27FC236}">
                <a16:creationId xmlns:a16="http://schemas.microsoft.com/office/drawing/2014/main" id="{35109D72-D18F-DA43-99DC-E89FBFD01B65}"/>
              </a:ext>
            </a:extLst>
          </p:cNvPr>
          <p:cNvSpPr/>
          <p:nvPr/>
        </p:nvSpPr>
        <p:spPr>
          <a:xfrm>
            <a:off x="5400002" y="4817131"/>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p>
          <a:p>
            <a:pPr algn="ctr"/>
            <a:r>
              <a:rPr lang="en-US" sz="2400" b="1">
                <a:solidFill>
                  <a:srgbClr val="FFC003"/>
                </a:solidFill>
              </a:rPr>
              <a:t>P(</a:t>
            </a:r>
            <a:r>
              <a:rPr lang="en-US" sz="2400" b="1" err="1">
                <a:solidFill>
                  <a:srgbClr val="FFC003"/>
                </a:solidFill>
              </a:rPr>
              <a:t>i</a:t>
            </a:r>
            <a:r>
              <a:rPr lang="en-US" sz="2400" b="1">
                <a:solidFill>
                  <a:srgbClr val="FFC003"/>
                </a:solidFill>
              </a:rPr>
              <a:t> |o)</a:t>
            </a:r>
          </a:p>
        </p:txBody>
      </p:sp>
    </p:spTree>
    <p:extLst>
      <p:ext uri="{BB962C8B-B14F-4D97-AF65-F5344CB8AC3E}">
        <p14:creationId xmlns:p14="http://schemas.microsoft.com/office/powerpoint/2010/main" val="310186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8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85"/>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6" grpId="0" animBg="1"/>
      <p:bldP spid="44" grpId="0" animBg="1"/>
      <p:bldP spid="16" grpId="0"/>
      <p:bldP spid="3" grpId="0"/>
      <p:bldP spid="53" grpId="0"/>
      <p:bldP spid="59" grpId="0" animBg="1"/>
      <p:bldP spid="64" grpId="0" animBg="1"/>
      <p:bldP spid="65" grpId="0" animBg="1"/>
      <p:bldP spid="66" grpId="0" animBg="1"/>
      <p:bldP spid="18" grpId="0"/>
      <p:bldP spid="19" grpId="0"/>
      <p:bldP spid="81" grpId="0"/>
      <p:bldP spid="85" grpId="0"/>
      <p:bldP spid="102" grpId="0"/>
      <p:bldP spid="25" grpId="0" animBg="1"/>
      <p:bldP spid="2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Past Work on Pragmatic Generation</a:t>
            </a:r>
          </a:p>
        </p:txBody>
      </p:sp>
      <p:sp>
        <p:nvSpPr>
          <p:cNvPr id="10" name="Title 1">
            <a:extLst>
              <a:ext uri="{FF2B5EF4-FFF2-40B4-BE49-F238E27FC236}">
                <a16:creationId xmlns:a16="http://schemas.microsoft.com/office/drawing/2014/main" id="{13D41D1F-0C43-2C4A-A9E9-2A66480ADCBB}"/>
              </a:ext>
            </a:extLst>
          </p:cNvPr>
          <p:cNvSpPr txBox="1">
            <a:spLocks/>
          </p:cNvSpPr>
          <p:nvPr/>
        </p:nvSpPr>
        <p:spPr>
          <a:xfrm>
            <a:off x="959008" y="1860654"/>
            <a:ext cx="4806176" cy="1864168"/>
          </a:xfrm>
          <a:prstGeom prst="rect">
            <a:avLst/>
          </a:prstGeom>
          <a:noFill/>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b="1"/>
              <a:t>Convey All Relevant Info</a:t>
            </a:r>
          </a:p>
          <a:p>
            <a:r>
              <a:rPr lang="en-US" sz="2800"/>
              <a:t>[Grice 1970, Horn 1984,</a:t>
            </a:r>
            <a:br>
              <a:rPr lang="en-US" sz="2800"/>
            </a:br>
            <a:r>
              <a:rPr lang="en-US" sz="2800" err="1"/>
              <a:t>Dušek</a:t>
            </a:r>
            <a:r>
              <a:rPr lang="en-US" sz="2800"/>
              <a:t> and </a:t>
            </a:r>
            <a:r>
              <a:rPr lang="en-US" sz="2800" err="1"/>
              <a:t>Jurčíček</a:t>
            </a:r>
            <a:r>
              <a:rPr lang="en-US" sz="2800"/>
              <a:t> 2016,</a:t>
            </a:r>
          </a:p>
          <a:p>
            <a:r>
              <a:rPr lang="en-US" sz="2800"/>
              <a:t>Li et al. 2016,</a:t>
            </a:r>
          </a:p>
          <a:p>
            <a:r>
              <a:rPr lang="en-US" sz="2800"/>
              <a:t>He et al. 2016,</a:t>
            </a:r>
            <a:br>
              <a:rPr lang="en-US" sz="2800"/>
            </a:br>
            <a:r>
              <a:rPr lang="en-US" sz="2800"/>
              <a:t>Fried et al. 2018, </a:t>
            </a:r>
            <a:br>
              <a:rPr lang="en-US" sz="2800"/>
            </a:br>
            <a:r>
              <a:rPr lang="en-US" sz="2800"/>
              <a:t>Cohn-Gordon et al. 2019, </a:t>
            </a:r>
            <a:r>
              <a:rPr lang="en-US" sz="2800" i="1"/>
              <a:t>...</a:t>
            </a:r>
            <a:r>
              <a:rPr lang="en-US" sz="2800"/>
              <a:t>]</a:t>
            </a:r>
          </a:p>
        </p:txBody>
      </p:sp>
      <p:sp>
        <p:nvSpPr>
          <p:cNvPr id="4" name="Rectangle 3"/>
          <p:cNvSpPr/>
          <p:nvPr/>
        </p:nvSpPr>
        <p:spPr>
          <a:xfrm>
            <a:off x="6455261" y="1860654"/>
            <a:ext cx="4806175" cy="3170099"/>
          </a:xfrm>
          <a:prstGeom prst="rect">
            <a:avLst/>
          </a:prstGeom>
        </p:spPr>
        <p:txBody>
          <a:bodyPr wrap="square">
            <a:spAutoFit/>
          </a:bodyPr>
          <a:lstStyle/>
          <a:p>
            <a:pPr algn="ctr"/>
            <a:r>
              <a:rPr lang="en-US" sz="3200" b="1"/>
              <a:t>Be Informative in Context</a:t>
            </a:r>
          </a:p>
          <a:p>
            <a:pPr algn="ctr"/>
            <a:r>
              <a:rPr lang="en-US" sz="2800"/>
              <a:t>[</a:t>
            </a:r>
            <a:r>
              <a:rPr lang="en-US" sz="2800" err="1"/>
              <a:t>Golland</a:t>
            </a:r>
            <a:r>
              <a:rPr lang="en-US" sz="2800"/>
              <a:t> et al. 2010, </a:t>
            </a:r>
            <a:br>
              <a:rPr lang="en-US" sz="2800"/>
            </a:br>
            <a:r>
              <a:rPr lang="en-US" sz="2800"/>
              <a:t>Frank and Goodman 2012, </a:t>
            </a:r>
            <a:br>
              <a:rPr lang="en-US" sz="2800"/>
            </a:br>
            <a:r>
              <a:rPr lang="en-US" sz="2800"/>
              <a:t>Mao et al. 2015,  </a:t>
            </a:r>
            <a:br>
              <a:rPr lang="en-US" sz="2800"/>
            </a:br>
            <a:r>
              <a:rPr lang="en-US" sz="2800"/>
              <a:t>Andreas and Klein 2016, </a:t>
            </a:r>
            <a:br>
              <a:rPr lang="en-US" sz="2800"/>
            </a:br>
            <a:r>
              <a:rPr lang="en-US" sz="2800" err="1"/>
              <a:t>Vedantam</a:t>
            </a:r>
            <a:r>
              <a:rPr lang="en-US" sz="2800"/>
              <a:t> et al. 2018, </a:t>
            </a:r>
            <a:br>
              <a:rPr lang="en-US" sz="2800"/>
            </a:br>
            <a:r>
              <a:rPr lang="en-US" sz="2800"/>
              <a:t>Cohn-Gordon et al. 2018, …]</a:t>
            </a:r>
          </a:p>
        </p:txBody>
      </p:sp>
      <p:sp>
        <p:nvSpPr>
          <p:cNvPr id="3" name="Rectangle 2"/>
          <p:cNvSpPr/>
          <p:nvPr/>
        </p:nvSpPr>
        <p:spPr>
          <a:xfrm>
            <a:off x="959007" y="5295258"/>
            <a:ext cx="4806176" cy="584775"/>
          </a:xfrm>
          <a:prstGeom prst="rect">
            <a:avLst/>
          </a:prstGeom>
        </p:spPr>
        <p:txBody>
          <a:bodyPr wrap="square">
            <a:spAutoFit/>
          </a:bodyPr>
          <a:lstStyle/>
          <a:p>
            <a:pPr algn="ctr"/>
            <a:r>
              <a:rPr lang="en-US" sz="3200" i="1"/>
              <a:t>Motivates </a:t>
            </a:r>
            <a:r>
              <a:rPr lang="en-US" sz="3200" i="1" err="1"/>
              <a:t>Reconstructor</a:t>
            </a:r>
            <a:endParaRPr lang="en-US" sz="3200" i="1"/>
          </a:p>
        </p:txBody>
      </p:sp>
      <p:sp>
        <p:nvSpPr>
          <p:cNvPr id="7" name="Rectangle 6"/>
          <p:cNvSpPr/>
          <p:nvPr/>
        </p:nvSpPr>
        <p:spPr>
          <a:xfrm>
            <a:off x="6455262" y="5295257"/>
            <a:ext cx="4806174" cy="584775"/>
          </a:xfrm>
          <a:prstGeom prst="rect">
            <a:avLst/>
          </a:prstGeom>
        </p:spPr>
        <p:txBody>
          <a:bodyPr wrap="square">
            <a:spAutoFit/>
          </a:bodyPr>
          <a:lstStyle/>
          <a:p>
            <a:pPr algn="ctr"/>
            <a:r>
              <a:rPr lang="en-US" sz="3200" i="1"/>
              <a:t>Motivates Distractor</a:t>
            </a:r>
          </a:p>
        </p:txBody>
      </p:sp>
    </p:spTree>
    <p:extLst>
      <p:ext uri="{BB962C8B-B14F-4D97-AF65-F5344CB8AC3E}">
        <p14:creationId xmlns:p14="http://schemas.microsoft.com/office/powerpoint/2010/main" val="3085437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4" grpId="0"/>
      <p:bldP spid="3"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err="1"/>
              <a:t>Reconstructor</a:t>
            </a:r>
            <a:r>
              <a:rPr lang="en-US"/>
              <a:t>-Based Pragmatics</a:t>
            </a:r>
          </a:p>
        </p:txBody>
      </p:sp>
      <p:sp>
        <p:nvSpPr>
          <p:cNvPr id="66" name="Rounded Rectangle 65"/>
          <p:cNvSpPr/>
          <p:nvPr/>
        </p:nvSpPr>
        <p:spPr>
          <a:xfrm>
            <a:off x="3552317" y="341792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1</a:t>
            </a:r>
          </a:p>
        </p:txBody>
      </p:sp>
      <p:sp>
        <p:nvSpPr>
          <p:cNvPr id="67" name="Rectangle 66"/>
          <p:cNvSpPr/>
          <p:nvPr/>
        </p:nvSpPr>
        <p:spPr>
          <a:xfrm>
            <a:off x="3535624" y="5991237"/>
            <a:ext cx="1241546" cy="646331"/>
          </a:xfrm>
          <a:prstGeom prst="rect">
            <a:avLst/>
          </a:prstGeom>
        </p:spPr>
        <p:txBody>
          <a:bodyPr wrap="square">
            <a:spAutoFit/>
          </a:bodyPr>
          <a:lstStyle/>
          <a:p>
            <a:pPr algn="ctr"/>
            <a:r>
              <a:rPr lang="en-US"/>
              <a:t>All Possible Inputs</a:t>
            </a:r>
          </a:p>
        </p:txBody>
      </p:sp>
      <p:cxnSp>
        <p:nvCxnSpPr>
          <p:cNvPr id="68" name="Straight Arrow Connector 67"/>
          <p:cNvCxnSpPr/>
          <p:nvPr/>
        </p:nvCxnSpPr>
        <p:spPr>
          <a:xfrm>
            <a:off x="3911403" y="4095367"/>
            <a:ext cx="304802" cy="979988"/>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p:nvPr/>
        </p:nvCxnSpPr>
        <p:spPr>
          <a:xfrm>
            <a:off x="3911404" y="4121001"/>
            <a:ext cx="152401" cy="80195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70" name="Rounded Rectangle 69"/>
          <p:cNvSpPr/>
          <p:nvPr/>
        </p:nvSpPr>
        <p:spPr>
          <a:xfrm>
            <a:off x="3812630" y="50753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71" name="Rounded Rectangle 70"/>
          <p:cNvSpPr/>
          <p:nvPr/>
        </p:nvSpPr>
        <p:spPr>
          <a:xfrm>
            <a:off x="3660230" y="49229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72" name="Rounded Rectangle 71"/>
          <p:cNvSpPr/>
          <p:nvPr/>
        </p:nvSpPr>
        <p:spPr>
          <a:xfrm>
            <a:off x="3507830" y="47705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i</a:t>
            </a:r>
            <a:r>
              <a:rPr lang="en-US" sz="3000" i="1" baseline="-25000">
                <a:solidFill>
                  <a:schemeClr val="tx1">
                    <a:lumMod val="40000"/>
                    <a:lumOff val="60000"/>
                  </a:schemeClr>
                </a:solidFill>
              </a:rPr>
              <a:t>1</a:t>
            </a:r>
          </a:p>
        </p:txBody>
      </p:sp>
      <p:cxnSp>
        <p:nvCxnSpPr>
          <p:cNvPr id="73" name="Straight Arrow Connector 72"/>
          <p:cNvCxnSpPr>
            <a:endCxn id="72" idx="0"/>
          </p:cNvCxnSpPr>
          <p:nvPr/>
        </p:nvCxnSpPr>
        <p:spPr>
          <a:xfrm flipH="1">
            <a:off x="3894712" y="4077316"/>
            <a:ext cx="16692" cy="693239"/>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4000722" y="5453041"/>
            <a:ext cx="538930" cy="707886"/>
          </a:xfrm>
          <a:prstGeom prst="rect">
            <a:avLst/>
          </a:prstGeom>
          <a:noFill/>
        </p:spPr>
        <p:txBody>
          <a:bodyPr wrap="none" rtlCol="0">
            <a:spAutoFit/>
          </a:bodyPr>
          <a:lstStyle/>
          <a:p>
            <a:r>
              <a:rPr lang="en-US" sz="4000"/>
              <a:t>…</a:t>
            </a:r>
          </a:p>
        </p:txBody>
      </p:sp>
      <p:pic>
        <p:nvPicPr>
          <p:cNvPr id="13" name="Picture 12">
            <a:extLst>
              <a:ext uri="{FF2B5EF4-FFF2-40B4-BE49-F238E27FC236}">
                <a16:creationId xmlns:a16="http://schemas.microsoft.com/office/drawing/2014/main" id="{9A97E0A7-6C29-3D4E-A15B-368813E609FF}"/>
              </a:ext>
            </a:extLst>
          </p:cNvPr>
          <p:cNvPicPr>
            <a:picLocks noChangeAspect="1"/>
          </p:cNvPicPr>
          <p:nvPr/>
        </p:nvPicPr>
        <p:blipFill>
          <a:blip r:embed="rId3"/>
          <a:stretch>
            <a:fillRect/>
          </a:stretch>
        </p:blipFill>
        <p:spPr>
          <a:xfrm>
            <a:off x="1677089" y="3630678"/>
            <a:ext cx="830998" cy="830998"/>
          </a:xfrm>
          <a:prstGeom prst="rect">
            <a:avLst/>
          </a:prstGeom>
        </p:spPr>
      </p:pic>
      <p:sp>
        <p:nvSpPr>
          <p:cNvPr id="14" name="Rounded Rectangle 13">
            <a:extLst>
              <a:ext uri="{FF2B5EF4-FFF2-40B4-BE49-F238E27FC236}">
                <a16:creationId xmlns:a16="http://schemas.microsoft.com/office/drawing/2014/main" id="{35109D72-D18F-DA43-99DC-E89FBFD01B65}"/>
              </a:ext>
            </a:extLst>
          </p:cNvPr>
          <p:cNvSpPr/>
          <p:nvPr/>
        </p:nvSpPr>
        <p:spPr>
          <a:xfrm>
            <a:off x="1450612" y="4385691"/>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p>
          <a:p>
            <a:pPr algn="ctr"/>
            <a:r>
              <a:rPr lang="en-US" sz="2400" b="1">
                <a:solidFill>
                  <a:srgbClr val="FFC003"/>
                </a:solidFill>
              </a:rPr>
              <a:t>P(</a:t>
            </a:r>
            <a:r>
              <a:rPr lang="en-US" sz="2400" b="1" err="1">
                <a:solidFill>
                  <a:srgbClr val="FFC003"/>
                </a:solidFill>
              </a:rPr>
              <a:t>i</a:t>
            </a:r>
            <a:r>
              <a:rPr lang="en-US" sz="2400" b="1">
                <a:solidFill>
                  <a:srgbClr val="FFC003"/>
                </a:solidFill>
              </a:rPr>
              <a:t> |o)</a:t>
            </a:r>
          </a:p>
        </p:txBody>
      </p:sp>
    </p:spTree>
    <p:extLst>
      <p:ext uri="{BB962C8B-B14F-4D97-AF65-F5344CB8AC3E}">
        <p14:creationId xmlns:p14="http://schemas.microsoft.com/office/powerpoint/2010/main" val="8230297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err="1"/>
              <a:t>Reconstructor</a:t>
            </a:r>
            <a:r>
              <a:rPr lang="en-US"/>
              <a:t>-Based Pragmatics</a:t>
            </a:r>
          </a:p>
        </p:txBody>
      </p:sp>
      <p:sp>
        <p:nvSpPr>
          <p:cNvPr id="41" name="Rounded Rectangle 40"/>
          <p:cNvSpPr/>
          <p:nvPr/>
        </p:nvSpPr>
        <p:spPr>
          <a:xfrm>
            <a:off x="3552317" y="341792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1</a:t>
            </a:r>
          </a:p>
        </p:txBody>
      </p:sp>
      <p:sp>
        <p:nvSpPr>
          <p:cNvPr id="16" name="Rounded Rectangle 15">
            <a:extLst>
              <a:ext uri="{FF2B5EF4-FFF2-40B4-BE49-F238E27FC236}">
                <a16:creationId xmlns:a16="http://schemas.microsoft.com/office/drawing/2014/main" id="{810027CE-BA39-C64E-9E80-1AC65D0BAE38}"/>
              </a:ext>
            </a:extLst>
          </p:cNvPr>
          <p:cNvSpPr/>
          <p:nvPr/>
        </p:nvSpPr>
        <p:spPr>
          <a:xfrm>
            <a:off x="5240588" y="341792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2</a:t>
            </a:r>
          </a:p>
        </p:txBody>
      </p:sp>
      <p:cxnSp>
        <p:nvCxnSpPr>
          <p:cNvPr id="42" name="Straight Arrow Connector 41"/>
          <p:cNvCxnSpPr/>
          <p:nvPr/>
        </p:nvCxnSpPr>
        <p:spPr>
          <a:xfrm>
            <a:off x="5643270" y="4181125"/>
            <a:ext cx="304802" cy="979988"/>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a:off x="5643271" y="4206759"/>
            <a:ext cx="152401" cy="80195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44" name="Rounded Rectangle 43"/>
          <p:cNvSpPr/>
          <p:nvPr/>
        </p:nvSpPr>
        <p:spPr>
          <a:xfrm>
            <a:off x="5544497" y="5161113"/>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46" name="Rounded Rectangle 45"/>
          <p:cNvSpPr/>
          <p:nvPr/>
        </p:nvSpPr>
        <p:spPr>
          <a:xfrm>
            <a:off x="5392097" y="5008713"/>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47" name="Rounded Rectangle 46"/>
          <p:cNvSpPr/>
          <p:nvPr/>
        </p:nvSpPr>
        <p:spPr>
          <a:xfrm>
            <a:off x="5239697" y="4856313"/>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i</a:t>
            </a:r>
            <a:r>
              <a:rPr lang="en-US" sz="3000" i="1" baseline="-25000">
                <a:solidFill>
                  <a:schemeClr val="tx1">
                    <a:lumMod val="40000"/>
                    <a:lumOff val="60000"/>
                  </a:schemeClr>
                </a:solidFill>
              </a:rPr>
              <a:t>1</a:t>
            </a:r>
          </a:p>
        </p:txBody>
      </p:sp>
      <p:cxnSp>
        <p:nvCxnSpPr>
          <p:cNvPr id="48" name="Straight Arrow Connector 47"/>
          <p:cNvCxnSpPr>
            <a:endCxn id="47" idx="0"/>
          </p:cNvCxnSpPr>
          <p:nvPr/>
        </p:nvCxnSpPr>
        <p:spPr>
          <a:xfrm flipH="1">
            <a:off x="5626579" y="4163074"/>
            <a:ext cx="16692" cy="693239"/>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50" name="TextBox 49"/>
          <p:cNvSpPr txBox="1"/>
          <p:nvPr/>
        </p:nvSpPr>
        <p:spPr>
          <a:xfrm>
            <a:off x="5778978" y="5454599"/>
            <a:ext cx="538930" cy="707886"/>
          </a:xfrm>
          <a:prstGeom prst="rect">
            <a:avLst/>
          </a:prstGeom>
          <a:noFill/>
        </p:spPr>
        <p:txBody>
          <a:bodyPr wrap="none" rtlCol="0">
            <a:spAutoFit/>
          </a:bodyPr>
          <a:lstStyle/>
          <a:p>
            <a:r>
              <a:rPr lang="en-US" sz="4000"/>
              <a:t>…</a:t>
            </a:r>
          </a:p>
        </p:txBody>
      </p:sp>
      <p:sp>
        <p:nvSpPr>
          <p:cNvPr id="51" name="Rounded Rectangle 50">
            <a:extLst>
              <a:ext uri="{FF2B5EF4-FFF2-40B4-BE49-F238E27FC236}">
                <a16:creationId xmlns:a16="http://schemas.microsoft.com/office/drawing/2014/main" id="{810027CE-BA39-C64E-9E80-1AC65D0BAE38}"/>
              </a:ext>
            </a:extLst>
          </p:cNvPr>
          <p:cNvSpPr/>
          <p:nvPr/>
        </p:nvSpPr>
        <p:spPr>
          <a:xfrm>
            <a:off x="6850829" y="3416369"/>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3</a:t>
            </a:r>
          </a:p>
        </p:txBody>
      </p:sp>
      <p:cxnSp>
        <p:nvCxnSpPr>
          <p:cNvPr id="52" name="Straight Arrow Connector 51"/>
          <p:cNvCxnSpPr/>
          <p:nvPr/>
        </p:nvCxnSpPr>
        <p:spPr>
          <a:xfrm>
            <a:off x="7253511" y="4179567"/>
            <a:ext cx="304802" cy="979988"/>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a:off x="7253512" y="4205201"/>
            <a:ext cx="152401" cy="80195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54" name="Rounded Rectangle 53"/>
          <p:cNvSpPr/>
          <p:nvPr/>
        </p:nvSpPr>
        <p:spPr>
          <a:xfrm>
            <a:off x="7154738" y="51595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55" name="Rounded Rectangle 54"/>
          <p:cNvSpPr/>
          <p:nvPr/>
        </p:nvSpPr>
        <p:spPr>
          <a:xfrm>
            <a:off x="7002338" y="50071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56" name="Rounded Rectangle 55"/>
          <p:cNvSpPr/>
          <p:nvPr/>
        </p:nvSpPr>
        <p:spPr>
          <a:xfrm>
            <a:off x="6849938" y="48547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i</a:t>
            </a:r>
            <a:r>
              <a:rPr lang="en-US" sz="3000" i="1" baseline="-25000">
                <a:solidFill>
                  <a:schemeClr val="tx1">
                    <a:lumMod val="40000"/>
                    <a:lumOff val="60000"/>
                  </a:schemeClr>
                </a:solidFill>
              </a:rPr>
              <a:t>1</a:t>
            </a:r>
          </a:p>
        </p:txBody>
      </p:sp>
      <p:cxnSp>
        <p:nvCxnSpPr>
          <p:cNvPr id="57" name="Straight Arrow Connector 56"/>
          <p:cNvCxnSpPr>
            <a:endCxn id="56" idx="0"/>
          </p:cNvCxnSpPr>
          <p:nvPr/>
        </p:nvCxnSpPr>
        <p:spPr>
          <a:xfrm flipH="1">
            <a:off x="7236820" y="4161516"/>
            <a:ext cx="16692" cy="693239"/>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58" name="TextBox 57"/>
          <p:cNvSpPr txBox="1"/>
          <p:nvPr/>
        </p:nvSpPr>
        <p:spPr>
          <a:xfrm>
            <a:off x="7389219" y="5453041"/>
            <a:ext cx="538930" cy="707886"/>
          </a:xfrm>
          <a:prstGeom prst="rect">
            <a:avLst/>
          </a:prstGeom>
          <a:noFill/>
        </p:spPr>
        <p:txBody>
          <a:bodyPr wrap="none" rtlCol="0">
            <a:spAutoFit/>
          </a:bodyPr>
          <a:lstStyle/>
          <a:p>
            <a:r>
              <a:rPr lang="en-US" sz="4000"/>
              <a:t>…</a:t>
            </a:r>
          </a:p>
        </p:txBody>
      </p:sp>
      <p:sp>
        <p:nvSpPr>
          <p:cNvPr id="59" name="Rounded Rectangle 58"/>
          <p:cNvSpPr/>
          <p:nvPr/>
        </p:nvSpPr>
        <p:spPr>
          <a:xfrm>
            <a:off x="5239697" y="1708615"/>
            <a:ext cx="757070" cy="661425"/>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r>
              <a:rPr lang="en-US" sz="3000" i="1">
                <a:solidFill>
                  <a:schemeClr val="tx1"/>
                </a:solidFill>
              </a:rPr>
              <a:t>*</a:t>
            </a:r>
            <a:endParaRPr lang="en-US" sz="3000" i="1" baseline="30000">
              <a:solidFill>
                <a:schemeClr val="tx1"/>
              </a:solidFill>
            </a:endParaRPr>
          </a:p>
        </p:txBody>
      </p:sp>
      <p:cxnSp>
        <p:nvCxnSpPr>
          <p:cNvPr id="60" name="Straight Arrow Connector 59"/>
          <p:cNvCxnSpPr>
            <a:stCxn id="59" idx="2"/>
            <a:endCxn id="41" idx="0"/>
          </p:cNvCxnSpPr>
          <p:nvPr/>
        </p:nvCxnSpPr>
        <p:spPr>
          <a:xfrm flipH="1">
            <a:off x="3939199" y="2370040"/>
            <a:ext cx="1679033" cy="1047887"/>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59" idx="2"/>
            <a:endCxn id="16" idx="0"/>
          </p:cNvCxnSpPr>
          <p:nvPr/>
        </p:nvCxnSpPr>
        <p:spPr>
          <a:xfrm>
            <a:off x="5618232" y="2370040"/>
            <a:ext cx="9238" cy="1047887"/>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a:stCxn id="59" idx="2"/>
            <a:endCxn id="51" idx="0"/>
          </p:cNvCxnSpPr>
          <p:nvPr/>
        </p:nvCxnSpPr>
        <p:spPr>
          <a:xfrm>
            <a:off x="5618232" y="2370040"/>
            <a:ext cx="1619479" cy="1046329"/>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3535624" y="5991237"/>
            <a:ext cx="1241546" cy="646331"/>
          </a:xfrm>
          <a:prstGeom prst="rect">
            <a:avLst/>
          </a:prstGeom>
        </p:spPr>
        <p:txBody>
          <a:bodyPr wrap="square">
            <a:spAutoFit/>
          </a:bodyPr>
          <a:lstStyle/>
          <a:p>
            <a:pPr algn="ctr"/>
            <a:r>
              <a:rPr lang="en-US"/>
              <a:t>All Possible Inputs</a:t>
            </a:r>
          </a:p>
        </p:txBody>
      </p:sp>
      <p:sp>
        <p:nvSpPr>
          <p:cNvPr id="38" name="Rectangle 37"/>
          <p:cNvSpPr/>
          <p:nvPr/>
        </p:nvSpPr>
        <p:spPr>
          <a:xfrm>
            <a:off x="5227356" y="5998725"/>
            <a:ext cx="1241546" cy="646331"/>
          </a:xfrm>
          <a:prstGeom prst="rect">
            <a:avLst/>
          </a:prstGeom>
        </p:spPr>
        <p:txBody>
          <a:bodyPr wrap="square">
            <a:spAutoFit/>
          </a:bodyPr>
          <a:lstStyle/>
          <a:p>
            <a:pPr algn="ctr"/>
            <a:r>
              <a:rPr lang="en-US"/>
              <a:t>All Possible Inputs</a:t>
            </a:r>
          </a:p>
        </p:txBody>
      </p:sp>
      <p:sp>
        <p:nvSpPr>
          <p:cNvPr id="39" name="Rectangle 38"/>
          <p:cNvSpPr/>
          <p:nvPr/>
        </p:nvSpPr>
        <p:spPr>
          <a:xfrm>
            <a:off x="6785139" y="5988121"/>
            <a:ext cx="1241546" cy="646331"/>
          </a:xfrm>
          <a:prstGeom prst="rect">
            <a:avLst/>
          </a:prstGeom>
        </p:spPr>
        <p:txBody>
          <a:bodyPr wrap="square">
            <a:spAutoFit/>
          </a:bodyPr>
          <a:lstStyle/>
          <a:p>
            <a:pPr algn="ctr"/>
            <a:r>
              <a:rPr lang="en-US"/>
              <a:t>All Possible Inputs</a:t>
            </a:r>
          </a:p>
        </p:txBody>
      </p:sp>
      <p:cxnSp>
        <p:nvCxnSpPr>
          <p:cNvPr id="45" name="Straight Arrow Connector 44"/>
          <p:cNvCxnSpPr/>
          <p:nvPr/>
        </p:nvCxnSpPr>
        <p:spPr>
          <a:xfrm>
            <a:off x="3911403" y="4095367"/>
            <a:ext cx="304802" cy="979988"/>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p:nvPr/>
        </p:nvCxnSpPr>
        <p:spPr>
          <a:xfrm>
            <a:off x="3911404" y="4121001"/>
            <a:ext cx="152401" cy="80195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68" name="Rounded Rectangle 67"/>
          <p:cNvSpPr/>
          <p:nvPr/>
        </p:nvSpPr>
        <p:spPr>
          <a:xfrm>
            <a:off x="3812630" y="50753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69" name="Rounded Rectangle 68"/>
          <p:cNvSpPr/>
          <p:nvPr/>
        </p:nvSpPr>
        <p:spPr>
          <a:xfrm>
            <a:off x="3660230" y="49229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70" name="Rounded Rectangle 69"/>
          <p:cNvSpPr/>
          <p:nvPr/>
        </p:nvSpPr>
        <p:spPr>
          <a:xfrm>
            <a:off x="3507830" y="47705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i</a:t>
            </a:r>
            <a:r>
              <a:rPr lang="en-US" sz="3000" i="1" baseline="-25000">
                <a:solidFill>
                  <a:schemeClr val="tx1">
                    <a:lumMod val="40000"/>
                    <a:lumOff val="60000"/>
                  </a:schemeClr>
                </a:solidFill>
              </a:rPr>
              <a:t>1</a:t>
            </a:r>
          </a:p>
        </p:txBody>
      </p:sp>
      <p:cxnSp>
        <p:nvCxnSpPr>
          <p:cNvPr id="71" name="Straight Arrow Connector 70"/>
          <p:cNvCxnSpPr>
            <a:endCxn id="70" idx="0"/>
          </p:cNvCxnSpPr>
          <p:nvPr/>
        </p:nvCxnSpPr>
        <p:spPr>
          <a:xfrm flipH="1">
            <a:off x="3894712" y="4077316"/>
            <a:ext cx="16692" cy="693239"/>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72" name="TextBox 71"/>
          <p:cNvSpPr txBox="1"/>
          <p:nvPr/>
        </p:nvSpPr>
        <p:spPr>
          <a:xfrm>
            <a:off x="4000722" y="5453041"/>
            <a:ext cx="538930" cy="707886"/>
          </a:xfrm>
          <a:prstGeom prst="rect">
            <a:avLst/>
          </a:prstGeom>
          <a:noFill/>
        </p:spPr>
        <p:txBody>
          <a:bodyPr wrap="none" rtlCol="0">
            <a:spAutoFit/>
          </a:bodyPr>
          <a:lstStyle/>
          <a:p>
            <a:r>
              <a:rPr lang="en-US" sz="4000"/>
              <a:t>…</a:t>
            </a:r>
          </a:p>
        </p:txBody>
      </p:sp>
      <p:sp>
        <p:nvSpPr>
          <p:cNvPr id="73" name="Rectangle 72"/>
          <p:cNvSpPr/>
          <p:nvPr/>
        </p:nvSpPr>
        <p:spPr>
          <a:xfrm>
            <a:off x="5022497" y="1348071"/>
            <a:ext cx="1241546" cy="369332"/>
          </a:xfrm>
          <a:prstGeom prst="rect">
            <a:avLst/>
          </a:prstGeom>
        </p:spPr>
        <p:txBody>
          <a:bodyPr wrap="square">
            <a:spAutoFit/>
          </a:bodyPr>
          <a:lstStyle/>
          <a:p>
            <a:pPr algn="ctr"/>
            <a:r>
              <a:rPr lang="en-US"/>
              <a:t>True input</a:t>
            </a:r>
          </a:p>
        </p:txBody>
      </p:sp>
      <p:sp>
        <p:nvSpPr>
          <p:cNvPr id="40" name="TextBox 39">
            <a:extLst>
              <a:ext uri="{FF2B5EF4-FFF2-40B4-BE49-F238E27FC236}">
                <a16:creationId xmlns:a16="http://schemas.microsoft.com/office/drawing/2014/main" id="{D06D34C3-4CB4-CD4A-BEE1-0A24F36B1CE7}"/>
              </a:ext>
            </a:extLst>
          </p:cNvPr>
          <p:cNvSpPr txBox="1"/>
          <p:nvPr/>
        </p:nvSpPr>
        <p:spPr>
          <a:xfrm>
            <a:off x="8177460" y="2631821"/>
            <a:ext cx="3527376" cy="1200329"/>
          </a:xfrm>
          <a:prstGeom prst="rect">
            <a:avLst/>
          </a:prstGeom>
          <a:noFill/>
        </p:spPr>
        <p:txBody>
          <a:bodyPr wrap="none" rtlCol="0">
            <a:spAutoFit/>
          </a:bodyPr>
          <a:lstStyle/>
          <a:p>
            <a:r>
              <a:rPr lang="en-US" sz="2400" b="1"/>
              <a:t>Searching</a:t>
            </a:r>
            <a:r>
              <a:rPr lang="en-US" sz="2400"/>
              <a:t>: </a:t>
            </a:r>
          </a:p>
          <a:p>
            <a:r>
              <a:rPr lang="en-US" sz="2400"/>
              <a:t>Obtain candidate outputs </a:t>
            </a:r>
          </a:p>
          <a:p>
            <a:r>
              <a:rPr lang="en-US" sz="2400"/>
              <a:t>by beam search in </a:t>
            </a:r>
            <a:r>
              <a:rPr lang="en-US" sz="2400" b="1">
                <a:solidFill>
                  <a:schemeClr val="accent1">
                    <a:lumMod val="75000"/>
                  </a:schemeClr>
                </a:solidFill>
              </a:rPr>
              <a:t>P(o | </a:t>
            </a:r>
            <a:r>
              <a:rPr lang="en-US" sz="2400" b="1" err="1">
                <a:solidFill>
                  <a:schemeClr val="accent1">
                    <a:lumMod val="75000"/>
                  </a:schemeClr>
                </a:solidFill>
              </a:rPr>
              <a:t>i</a:t>
            </a:r>
            <a:r>
              <a:rPr lang="en-US" sz="2400" b="1">
                <a:solidFill>
                  <a:schemeClr val="accent1">
                    <a:lumMod val="75000"/>
                  </a:schemeClr>
                </a:solidFill>
              </a:rPr>
              <a:t>*)</a:t>
            </a:r>
            <a:endParaRPr lang="en-US" sz="2400" b="1"/>
          </a:p>
        </p:txBody>
      </p:sp>
      <p:pic>
        <p:nvPicPr>
          <p:cNvPr id="64" name="Picture 63">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1643456" y="1801385"/>
            <a:ext cx="898265" cy="830436"/>
          </a:xfrm>
          <a:prstGeom prst="rect">
            <a:avLst/>
          </a:prstGeom>
        </p:spPr>
      </p:pic>
      <p:pic>
        <p:nvPicPr>
          <p:cNvPr id="65" name="Picture 64">
            <a:extLst>
              <a:ext uri="{FF2B5EF4-FFF2-40B4-BE49-F238E27FC236}">
                <a16:creationId xmlns:a16="http://schemas.microsoft.com/office/drawing/2014/main" id="{9A97E0A7-6C29-3D4E-A15B-368813E609FF}"/>
              </a:ext>
            </a:extLst>
          </p:cNvPr>
          <p:cNvPicPr>
            <a:picLocks noChangeAspect="1"/>
          </p:cNvPicPr>
          <p:nvPr/>
        </p:nvPicPr>
        <p:blipFill>
          <a:blip r:embed="rId4"/>
          <a:stretch>
            <a:fillRect/>
          </a:stretch>
        </p:blipFill>
        <p:spPr>
          <a:xfrm>
            <a:off x="1677089" y="3630678"/>
            <a:ext cx="830998" cy="830998"/>
          </a:xfrm>
          <a:prstGeom prst="rect">
            <a:avLst/>
          </a:prstGeom>
        </p:spPr>
      </p:pic>
      <p:sp>
        <p:nvSpPr>
          <p:cNvPr id="66" name="Rounded Rectangle 65">
            <a:extLst>
              <a:ext uri="{FF2B5EF4-FFF2-40B4-BE49-F238E27FC236}">
                <a16:creationId xmlns:a16="http://schemas.microsoft.com/office/drawing/2014/main" id="{6335C5BF-0C9A-184F-B854-D8031480319B}"/>
              </a:ext>
            </a:extLst>
          </p:cNvPr>
          <p:cNvSpPr/>
          <p:nvPr/>
        </p:nvSpPr>
        <p:spPr>
          <a:xfrm>
            <a:off x="1436159" y="2631821"/>
            <a:ext cx="1312859"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p>
          <a:p>
            <a:pPr algn="ctr"/>
            <a:r>
              <a:rPr lang="en-US" sz="2400" b="1">
                <a:solidFill>
                  <a:srgbClr val="6693DC"/>
                </a:solidFill>
              </a:rPr>
              <a:t>P(o | </a:t>
            </a:r>
            <a:r>
              <a:rPr lang="en-US" sz="2400" b="1" err="1">
                <a:solidFill>
                  <a:srgbClr val="6693DC"/>
                </a:solidFill>
              </a:rPr>
              <a:t>i</a:t>
            </a:r>
            <a:r>
              <a:rPr lang="en-US" sz="2400" b="1">
                <a:solidFill>
                  <a:srgbClr val="6693DC"/>
                </a:solidFill>
              </a:rPr>
              <a:t>*)</a:t>
            </a:r>
          </a:p>
        </p:txBody>
      </p:sp>
      <p:sp>
        <p:nvSpPr>
          <p:cNvPr id="67" name="Rounded Rectangle 66">
            <a:extLst>
              <a:ext uri="{FF2B5EF4-FFF2-40B4-BE49-F238E27FC236}">
                <a16:creationId xmlns:a16="http://schemas.microsoft.com/office/drawing/2014/main" id="{35109D72-D18F-DA43-99DC-E89FBFD01B65}"/>
              </a:ext>
            </a:extLst>
          </p:cNvPr>
          <p:cNvSpPr/>
          <p:nvPr/>
        </p:nvSpPr>
        <p:spPr>
          <a:xfrm>
            <a:off x="1450612" y="4385691"/>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p>
          <a:p>
            <a:pPr algn="ctr"/>
            <a:r>
              <a:rPr lang="en-US" sz="2400" b="1">
                <a:solidFill>
                  <a:srgbClr val="FFC003"/>
                </a:solidFill>
              </a:rPr>
              <a:t>P(</a:t>
            </a:r>
            <a:r>
              <a:rPr lang="en-US" sz="2400" b="1" err="1">
                <a:solidFill>
                  <a:srgbClr val="FFC003"/>
                </a:solidFill>
              </a:rPr>
              <a:t>i</a:t>
            </a:r>
            <a:r>
              <a:rPr lang="en-US" sz="2400" b="1">
                <a:solidFill>
                  <a:srgbClr val="FFC003"/>
                </a:solidFill>
              </a:rPr>
              <a:t> |o)</a:t>
            </a:r>
          </a:p>
        </p:txBody>
      </p:sp>
    </p:spTree>
    <p:extLst>
      <p:ext uri="{BB962C8B-B14F-4D97-AF65-F5344CB8AC3E}">
        <p14:creationId xmlns:p14="http://schemas.microsoft.com/office/powerpoint/2010/main" val="20235099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err="1"/>
              <a:t>Reconstructor</a:t>
            </a:r>
            <a:r>
              <a:rPr lang="en-US"/>
              <a:t>-Based Pragmatics</a:t>
            </a:r>
          </a:p>
        </p:txBody>
      </p:sp>
      <p:cxnSp>
        <p:nvCxnSpPr>
          <p:cNvPr id="28" name="Straight Arrow Connector 27"/>
          <p:cNvCxnSpPr>
            <a:stCxn id="41" idx="2"/>
            <a:endCxn id="30" idx="0"/>
          </p:cNvCxnSpPr>
          <p:nvPr/>
        </p:nvCxnSpPr>
        <p:spPr>
          <a:xfrm>
            <a:off x="3939199" y="4079352"/>
            <a:ext cx="681285" cy="1106115"/>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a:stCxn id="41" idx="2"/>
            <a:endCxn id="31" idx="0"/>
          </p:cNvCxnSpPr>
          <p:nvPr/>
        </p:nvCxnSpPr>
        <p:spPr>
          <a:xfrm>
            <a:off x="3939199" y="4079352"/>
            <a:ext cx="73114" cy="93905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30" name="Rounded Rectangle 29"/>
          <p:cNvSpPr/>
          <p:nvPr/>
        </p:nvSpPr>
        <p:spPr>
          <a:xfrm>
            <a:off x="4233602" y="5185467"/>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i</a:t>
            </a:r>
            <a:r>
              <a:rPr lang="en-US" sz="3000" i="1" baseline="-25000">
                <a:solidFill>
                  <a:schemeClr val="tx1">
                    <a:lumMod val="40000"/>
                    <a:lumOff val="60000"/>
                  </a:schemeClr>
                </a:solidFill>
              </a:rPr>
              <a:t>3</a:t>
            </a:r>
          </a:p>
        </p:txBody>
      </p:sp>
      <p:sp>
        <p:nvSpPr>
          <p:cNvPr id="31" name="Rounded Rectangle 30"/>
          <p:cNvSpPr/>
          <p:nvPr/>
        </p:nvSpPr>
        <p:spPr>
          <a:xfrm>
            <a:off x="3625431" y="5018406"/>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r>
              <a:rPr lang="en-US" sz="3000" i="1">
                <a:solidFill>
                  <a:schemeClr val="tx1"/>
                </a:solidFill>
              </a:rPr>
              <a:t>*</a:t>
            </a:r>
          </a:p>
        </p:txBody>
      </p:sp>
      <p:sp>
        <p:nvSpPr>
          <p:cNvPr id="32" name="Rounded Rectangle 31"/>
          <p:cNvSpPr/>
          <p:nvPr/>
        </p:nvSpPr>
        <p:spPr>
          <a:xfrm>
            <a:off x="2950134" y="4828842"/>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i</a:t>
            </a:r>
            <a:r>
              <a:rPr lang="en-US" sz="3000" i="1" baseline="-25000">
                <a:solidFill>
                  <a:schemeClr val="tx1">
                    <a:lumMod val="40000"/>
                    <a:lumOff val="60000"/>
                  </a:schemeClr>
                </a:solidFill>
              </a:rPr>
              <a:t>1</a:t>
            </a:r>
          </a:p>
        </p:txBody>
      </p:sp>
      <p:cxnSp>
        <p:nvCxnSpPr>
          <p:cNvPr id="33" name="Straight Arrow Connector 32"/>
          <p:cNvCxnSpPr>
            <a:stCxn id="41" idx="2"/>
            <a:endCxn id="32" idx="0"/>
          </p:cNvCxnSpPr>
          <p:nvPr/>
        </p:nvCxnSpPr>
        <p:spPr>
          <a:xfrm flipH="1">
            <a:off x="3337016" y="4079352"/>
            <a:ext cx="602183" cy="749490"/>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4542649" y="5467037"/>
            <a:ext cx="538930" cy="707886"/>
          </a:xfrm>
          <a:prstGeom prst="rect">
            <a:avLst/>
          </a:prstGeom>
          <a:noFill/>
        </p:spPr>
        <p:txBody>
          <a:bodyPr wrap="none" rtlCol="0">
            <a:spAutoFit/>
          </a:bodyPr>
          <a:lstStyle/>
          <a:p>
            <a:r>
              <a:rPr lang="en-US" sz="4000"/>
              <a:t>…</a:t>
            </a:r>
          </a:p>
        </p:txBody>
      </p:sp>
      <p:sp>
        <p:nvSpPr>
          <p:cNvPr id="41" name="Rounded Rectangle 40"/>
          <p:cNvSpPr/>
          <p:nvPr/>
        </p:nvSpPr>
        <p:spPr>
          <a:xfrm>
            <a:off x="3552317" y="341792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1</a:t>
            </a:r>
          </a:p>
        </p:txBody>
      </p:sp>
      <p:sp>
        <p:nvSpPr>
          <p:cNvPr id="16" name="Rounded Rectangle 15">
            <a:extLst>
              <a:ext uri="{FF2B5EF4-FFF2-40B4-BE49-F238E27FC236}">
                <a16:creationId xmlns:a16="http://schemas.microsoft.com/office/drawing/2014/main" id="{810027CE-BA39-C64E-9E80-1AC65D0BAE38}"/>
              </a:ext>
            </a:extLst>
          </p:cNvPr>
          <p:cNvSpPr/>
          <p:nvPr/>
        </p:nvSpPr>
        <p:spPr>
          <a:xfrm>
            <a:off x="5240588" y="341792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2</a:t>
            </a:r>
          </a:p>
        </p:txBody>
      </p:sp>
      <p:cxnSp>
        <p:nvCxnSpPr>
          <p:cNvPr id="42" name="Straight Arrow Connector 41"/>
          <p:cNvCxnSpPr/>
          <p:nvPr/>
        </p:nvCxnSpPr>
        <p:spPr>
          <a:xfrm>
            <a:off x="5643270" y="4181125"/>
            <a:ext cx="304802" cy="979988"/>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a:off x="5643271" y="4206759"/>
            <a:ext cx="152401" cy="80195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44" name="Rounded Rectangle 43"/>
          <p:cNvSpPr/>
          <p:nvPr/>
        </p:nvSpPr>
        <p:spPr>
          <a:xfrm>
            <a:off x="5544497" y="5161113"/>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46" name="Rounded Rectangle 45"/>
          <p:cNvSpPr/>
          <p:nvPr/>
        </p:nvSpPr>
        <p:spPr>
          <a:xfrm>
            <a:off x="5392097" y="5008713"/>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47" name="Rounded Rectangle 46"/>
          <p:cNvSpPr/>
          <p:nvPr/>
        </p:nvSpPr>
        <p:spPr>
          <a:xfrm>
            <a:off x="5239697" y="4856313"/>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i</a:t>
            </a:r>
            <a:r>
              <a:rPr lang="en-US" sz="3000" i="1" baseline="-25000">
                <a:solidFill>
                  <a:schemeClr val="tx1">
                    <a:lumMod val="40000"/>
                    <a:lumOff val="60000"/>
                  </a:schemeClr>
                </a:solidFill>
              </a:rPr>
              <a:t>1</a:t>
            </a:r>
          </a:p>
        </p:txBody>
      </p:sp>
      <p:cxnSp>
        <p:nvCxnSpPr>
          <p:cNvPr id="48" name="Straight Arrow Connector 47"/>
          <p:cNvCxnSpPr>
            <a:endCxn id="47" idx="0"/>
          </p:cNvCxnSpPr>
          <p:nvPr/>
        </p:nvCxnSpPr>
        <p:spPr>
          <a:xfrm flipH="1">
            <a:off x="5626579" y="4163074"/>
            <a:ext cx="16692" cy="693239"/>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50" name="TextBox 49"/>
          <p:cNvSpPr txBox="1"/>
          <p:nvPr/>
        </p:nvSpPr>
        <p:spPr>
          <a:xfrm>
            <a:off x="5778978" y="5454599"/>
            <a:ext cx="538930" cy="707886"/>
          </a:xfrm>
          <a:prstGeom prst="rect">
            <a:avLst/>
          </a:prstGeom>
          <a:noFill/>
        </p:spPr>
        <p:txBody>
          <a:bodyPr wrap="none" rtlCol="0">
            <a:spAutoFit/>
          </a:bodyPr>
          <a:lstStyle/>
          <a:p>
            <a:r>
              <a:rPr lang="en-US" sz="4000"/>
              <a:t>…</a:t>
            </a:r>
          </a:p>
        </p:txBody>
      </p:sp>
      <p:sp>
        <p:nvSpPr>
          <p:cNvPr id="51" name="Rounded Rectangle 50">
            <a:extLst>
              <a:ext uri="{FF2B5EF4-FFF2-40B4-BE49-F238E27FC236}">
                <a16:creationId xmlns:a16="http://schemas.microsoft.com/office/drawing/2014/main" id="{810027CE-BA39-C64E-9E80-1AC65D0BAE38}"/>
              </a:ext>
            </a:extLst>
          </p:cNvPr>
          <p:cNvSpPr/>
          <p:nvPr/>
        </p:nvSpPr>
        <p:spPr>
          <a:xfrm>
            <a:off x="6850829" y="3416369"/>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3</a:t>
            </a:r>
          </a:p>
        </p:txBody>
      </p:sp>
      <p:cxnSp>
        <p:nvCxnSpPr>
          <p:cNvPr id="52" name="Straight Arrow Connector 51"/>
          <p:cNvCxnSpPr/>
          <p:nvPr/>
        </p:nvCxnSpPr>
        <p:spPr>
          <a:xfrm>
            <a:off x="7253511" y="4179567"/>
            <a:ext cx="304802" cy="979988"/>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a:off x="7253512" y="4205201"/>
            <a:ext cx="152401" cy="80195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54" name="Rounded Rectangle 53"/>
          <p:cNvSpPr/>
          <p:nvPr/>
        </p:nvSpPr>
        <p:spPr>
          <a:xfrm>
            <a:off x="7154738" y="51595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55" name="Rounded Rectangle 54"/>
          <p:cNvSpPr/>
          <p:nvPr/>
        </p:nvSpPr>
        <p:spPr>
          <a:xfrm>
            <a:off x="7002338" y="5007155"/>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56" name="Rounded Rectangle 55"/>
          <p:cNvSpPr/>
          <p:nvPr/>
        </p:nvSpPr>
        <p:spPr>
          <a:xfrm>
            <a:off x="6849938" y="48547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i</a:t>
            </a:r>
            <a:r>
              <a:rPr lang="en-US" sz="3000" i="1" baseline="-25000">
                <a:solidFill>
                  <a:schemeClr val="tx1">
                    <a:lumMod val="40000"/>
                    <a:lumOff val="60000"/>
                  </a:schemeClr>
                </a:solidFill>
              </a:rPr>
              <a:t>1</a:t>
            </a:r>
          </a:p>
        </p:txBody>
      </p:sp>
      <p:cxnSp>
        <p:nvCxnSpPr>
          <p:cNvPr id="57" name="Straight Arrow Connector 56"/>
          <p:cNvCxnSpPr>
            <a:endCxn id="56" idx="0"/>
          </p:cNvCxnSpPr>
          <p:nvPr/>
        </p:nvCxnSpPr>
        <p:spPr>
          <a:xfrm flipH="1">
            <a:off x="7236820" y="4161516"/>
            <a:ext cx="16692" cy="693239"/>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58" name="TextBox 57"/>
          <p:cNvSpPr txBox="1"/>
          <p:nvPr/>
        </p:nvSpPr>
        <p:spPr>
          <a:xfrm>
            <a:off x="7389219" y="5453041"/>
            <a:ext cx="538930" cy="707886"/>
          </a:xfrm>
          <a:prstGeom prst="rect">
            <a:avLst/>
          </a:prstGeom>
          <a:noFill/>
        </p:spPr>
        <p:txBody>
          <a:bodyPr wrap="none" rtlCol="0">
            <a:spAutoFit/>
          </a:bodyPr>
          <a:lstStyle/>
          <a:p>
            <a:r>
              <a:rPr lang="en-US" sz="4000"/>
              <a:t>…</a:t>
            </a:r>
          </a:p>
        </p:txBody>
      </p:sp>
      <p:sp>
        <p:nvSpPr>
          <p:cNvPr id="59" name="Rounded Rectangle 58"/>
          <p:cNvSpPr/>
          <p:nvPr/>
        </p:nvSpPr>
        <p:spPr>
          <a:xfrm>
            <a:off x="5239697" y="1708615"/>
            <a:ext cx="757070" cy="661425"/>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r>
              <a:rPr lang="en-US" sz="3000" i="1">
                <a:solidFill>
                  <a:schemeClr val="tx1"/>
                </a:solidFill>
              </a:rPr>
              <a:t>*</a:t>
            </a:r>
            <a:endParaRPr lang="en-US" sz="3000" i="1" baseline="30000">
              <a:solidFill>
                <a:schemeClr val="tx1"/>
              </a:solidFill>
            </a:endParaRPr>
          </a:p>
        </p:txBody>
      </p:sp>
      <p:cxnSp>
        <p:nvCxnSpPr>
          <p:cNvPr id="60" name="Straight Arrow Connector 59"/>
          <p:cNvCxnSpPr>
            <a:stCxn id="59" idx="2"/>
            <a:endCxn id="41" idx="0"/>
          </p:cNvCxnSpPr>
          <p:nvPr/>
        </p:nvCxnSpPr>
        <p:spPr>
          <a:xfrm flipH="1">
            <a:off x="3939199" y="2370040"/>
            <a:ext cx="1679033" cy="1047887"/>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59" idx="2"/>
            <a:endCxn id="16" idx="0"/>
          </p:cNvCxnSpPr>
          <p:nvPr/>
        </p:nvCxnSpPr>
        <p:spPr>
          <a:xfrm>
            <a:off x="5618232" y="2370040"/>
            <a:ext cx="9238" cy="1047887"/>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a:stCxn id="59" idx="2"/>
            <a:endCxn id="51" idx="0"/>
          </p:cNvCxnSpPr>
          <p:nvPr/>
        </p:nvCxnSpPr>
        <p:spPr>
          <a:xfrm>
            <a:off x="5618232" y="2370040"/>
            <a:ext cx="1619479" cy="1046329"/>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3535624" y="5991237"/>
            <a:ext cx="1241546" cy="646331"/>
          </a:xfrm>
          <a:prstGeom prst="rect">
            <a:avLst/>
          </a:prstGeom>
        </p:spPr>
        <p:txBody>
          <a:bodyPr wrap="square">
            <a:spAutoFit/>
          </a:bodyPr>
          <a:lstStyle/>
          <a:p>
            <a:pPr algn="ctr"/>
            <a:r>
              <a:rPr lang="en-US"/>
              <a:t>All Possible Inputs</a:t>
            </a:r>
          </a:p>
        </p:txBody>
      </p:sp>
      <p:sp>
        <p:nvSpPr>
          <p:cNvPr id="38" name="Rectangle 37"/>
          <p:cNvSpPr/>
          <p:nvPr/>
        </p:nvSpPr>
        <p:spPr>
          <a:xfrm>
            <a:off x="5227356" y="5998725"/>
            <a:ext cx="1241546" cy="646331"/>
          </a:xfrm>
          <a:prstGeom prst="rect">
            <a:avLst/>
          </a:prstGeom>
        </p:spPr>
        <p:txBody>
          <a:bodyPr wrap="square">
            <a:spAutoFit/>
          </a:bodyPr>
          <a:lstStyle/>
          <a:p>
            <a:pPr algn="ctr"/>
            <a:r>
              <a:rPr lang="en-US"/>
              <a:t>All Possible Inputs</a:t>
            </a:r>
          </a:p>
        </p:txBody>
      </p:sp>
      <p:sp>
        <p:nvSpPr>
          <p:cNvPr id="39" name="Rectangle 38"/>
          <p:cNvSpPr/>
          <p:nvPr/>
        </p:nvSpPr>
        <p:spPr>
          <a:xfrm>
            <a:off x="6785139" y="5988121"/>
            <a:ext cx="1241546" cy="646331"/>
          </a:xfrm>
          <a:prstGeom prst="rect">
            <a:avLst/>
          </a:prstGeom>
        </p:spPr>
        <p:txBody>
          <a:bodyPr wrap="square">
            <a:spAutoFit/>
          </a:bodyPr>
          <a:lstStyle/>
          <a:p>
            <a:pPr algn="ctr"/>
            <a:r>
              <a:rPr lang="en-US"/>
              <a:t>All Possible Inputs</a:t>
            </a:r>
          </a:p>
        </p:txBody>
      </p:sp>
      <p:sp>
        <p:nvSpPr>
          <p:cNvPr id="17" name="TextBox 16"/>
          <p:cNvSpPr txBox="1"/>
          <p:nvPr/>
        </p:nvSpPr>
        <p:spPr>
          <a:xfrm>
            <a:off x="4180325" y="4024698"/>
            <a:ext cx="678391" cy="553998"/>
          </a:xfrm>
          <a:prstGeom prst="rect">
            <a:avLst/>
          </a:prstGeom>
          <a:noFill/>
        </p:spPr>
        <p:txBody>
          <a:bodyPr wrap="none" rtlCol="0">
            <a:spAutoFit/>
          </a:bodyPr>
          <a:lstStyle/>
          <a:p>
            <a:r>
              <a:rPr lang="en-US" sz="3000" b="1">
                <a:solidFill>
                  <a:srgbClr val="FFC000"/>
                </a:solidFill>
              </a:rPr>
              <a:t>0.3</a:t>
            </a:r>
          </a:p>
        </p:txBody>
      </p:sp>
      <p:sp>
        <p:nvSpPr>
          <p:cNvPr id="64" name="TextBox 63"/>
          <p:cNvSpPr txBox="1"/>
          <p:nvPr/>
        </p:nvSpPr>
        <p:spPr>
          <a:xfrm>
            <a:off x="5941388" y="4009151"/>
            <a:ext cx="678391" cy="553998"/>
          </a:xfrm>
          <a:prstGeom prst="rect">
            <a:avLst/>
          </a:prstGeom>
          <a:noFill/>
        </p:spPr>
        <p:txBody>
          <a:bodyPr wrap="none" rtlCol="0">
            <a:spAutoFit/>
          </a:bodyPr>
          <a:lstStyle/>
          <a:p>
            <a:r>
              <a:rPr lang="en-US" sz="3000" b="1">
                <a:solidFill>
                  <a:srgbClr val="FFC000"/>
                </a:solidFill>
              </a:rPr>
              <a:t>0.6</a:t>
            </a:r>
          </a:p>
        </p:txBody>
      </p:sp>
      <p:sp>
        <p:nvSpPr>
          <p:cNvPr id="65" name="TextBox 64"/>
          <p:cNvSpPr txBox="1"/>
          <p:nvPr/>
        </p:nvSpPr>
        <p:spPr>
          <a:xfrm>
            <a:off x="7648695" y="4014774"/>
            <a:ext cx="678391" cy="553998"/>
          </a:xfrm>
          <a:prstGeom prst="rect">
            <a:avLst/>
          </a:prstGeom>
          <a:noFill/>
        </p:spPr>
        <p:txBody>
          <a:bodyPr wrap="none" rtlCol="0">
            <a:spAutoFit/>
          </a:bodyPr>
          <a:lstStyle/>
          <a:p>
            <a:r>
              <a:rPr lang="en-US" sz="3000" b="1">
                <a:solidFill>
                  <a:srgbClr val="FFC000"/>
                </a:solidFill>
              </a:rPr>
              <a:t>0.1</a:t>
            </a:r>
          </a:p>
        </p:txBody>
      </p:sp>
      <p:sp>
        <p:nvSpPr>
          <p:cNvPr id="66" name="TextBox 65"/>
          <p:cNvSpPr txBox="1"/>
          <p:nvPr/>
        </p:nvSpPr>
        <p:spPr>
          <a:xfrm>
            <a:off x="8177460" y="4748953"/>
            <a:ext cx="3239798" cy="1200329"/>
          </a:xfrm>
          <a:prstGeom prst="rect">
            <a:avLst/>
          </a:prstGeom>
          <a:noFill/>
        </p:spPr>
        <p:txBody>
          <a:bodyPr wrap="none" rtlCol="0">
            <a:spAutoFit/>
          </a:bodyPr>
          <a:lstStyle/>
          <a:p>
            <a:r>
              <a:rPr lang="en-US" sz="2400" b="1"/>
              <a:t>Scoring</a:t>
            </a:r>
            <a:r>
              <a:rPr lang="en-US" sz="2400"/>
              <a:t>: </a:t>
            </a:r>
          </a:p>
          <a:p>
            <a:r>
              <a:rPr lang="en-US" sz="2400"/>
              <a:t>Score and select o using </a:t>
            </a:r>
            <a:br>
              <a:rPr lang="en-US" sz="2400"/>
            </a:br>
            <a:r>
              <a:rPr lang="en-US" sz="2400" b="1">
                <a:solidFill>
                  <a:srgbClr val="FFC000"/>
                </a:solidFill>
              </a:rPr>
              <a:t>P(</a:t>
            </a:r>
            <a:r>
              <a:rPr lang="en-US" sz="2400" b="1" err="1">
                <a:solidFill>
                  <a:srgbClr val="FFC000"/>
                </a:solidFill>
              </a:rPr>
              <a:t>i</a:t>
            </a:r>
            <a:r>
              <a:rPr lang="en-US" sz="2400" b="1">
                <a:solidFill>
                  <a:srgbClr val="FFC000"/>
                </a:solidFill>
              </a:rPr>
              <a:t>* | o)</a:t>
            </a:r>
          </a:p>
        </p:txBody>
      </p:sp>
      <p:sp>
        <p:nvSpPr>
          <p:cNvPr id="67" name="圆角矩形 188">
            <a:extLst>
              <a:ext uri="{FF2B5EF4-FFF2-40B4-BE49-F238E27FC236}">
                <a16:creationId xmlns:a16="http://schemas.microsoft.com/office/drawing/2014/main" id="{99E1B06F-D2FD-694C-AE91-E510144B0C48}"/>
              </a:ext>
            </a:extLst>
          </p:cNvPr>
          <p:cNvSpPr/>
          <p:nvPr/>
        </p:nvSpPr>
        <p:spPr>
          <a:xfrm>
            <a:off x="4882819" y="3231986"/>
            <a:ext cx="1729564" cy="1282363"/>
          </a:xfrm>
          <a:prstGeom prst="roundRect">
            <a:avLst>
              <a:gd name="adj" fmla="val 6772"/>
            </a:avLst>
          </a:prstGeom>
          <a:noFill/>
          <a:ln w="635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latin typeface="Calibri" panose="020F0502020204030204" pitchFamily="34" charset="0"/>
              <a:ea typeface="宋体" panose="02010600030101010101" pitchFamily="2" charset="-122"/>
              <a:cs typeface="Calibri" panose="020F0502020204030204" pitchFamily="34" charset="0"/>
            </a:endParaRPr>
          </a:p>
        </p:txBody>
      </p:sp>
      <p:sp>
        <p:nvSpPr>
          <p:cNvPr id="68" name="Rectangle 67"/>
          <p:cNvSpPr/>
          <p:nvPr/>
        </p:nvSpPr>
        <p:spPr>
          <a:xfrm>
            <a:off x="5022497" y="1348071"/>
            <a:ext cx="1241546" cy="369332"/>
          </a:xfrm>
          <a:prstGeom prst="rect">
            <a:avLst/>
          </a:prstGeom>
        </p:spPr>
        <p:txBody>
          <a:bodyPr wrap="square">
            <a:spAutoFit/>
          </a:bodyPr>
          <a:lstStyle/>
          <a:p>
            <a:pPr algn="ctr"/>
            <a:r>
              <a:rPr lang="en-US"/>
              <a:t>True input</a:t>
            </a:r>
          </a:p>
        </p:txBody>
      </p:sp>
      <p:sp>
        <p:nvSpPr>
          <p:cNvPr id="45" name="TextBox 44">
            <a:extLst>
              <a:ext uri="{FF2B5EF4-FFF2-40B4-BE49-F238E27FC236}">
                <a16:creationId xmlns:a16="http://schemas.microsoft.com/office/drawing/2014/main" id="{D06D34C3-4CB4-CD4A-BEE1-0A24F36B1CE7}"/>
              </a:ext>
            </a:extLst>
          </p:cNvPr>
          <p:cNvSpPr txBox="1"/>
          <p:nvPr/>
        </p:nvSpPr>
        <p:spPr>
          <a:xfrm>
            <a:off x="8177460" y="2631821"/>
            <a:ext cx="3527376" cy="1200329"/>
          </a:xfrm>
          <a:prstGeom prst="rect">
            <a:avLst/>
          </a:prstGeom>
          <a:noFill/>
        </p:spPr>
        <p:txBody>
          <a:bodyPr wrap="none" rtlCol="0">
            <a:spAutoFit/>
          </a:bodyPr>
          <a:lstStyle/>
          <a:p>
            <a:r>
              <a:rPr lang="en-US" sz="2400" b="1"/>
              <a:t>Searching</a:t>
            </a:r>
            <a:r>
              <a:rPr lang="en-US" sz="2400"/>
              <a:t>: </a:t>
            </a:r>
          </a:p>
          <a:p>
            <a:r>
              <a:rPr lang="en-US" sz="2400"/>
              <a:t>Obtain candidate outputs </a:t>
            </a:r>
          </a:p>
          <a:p>
            <a:r>
              <a:rPr lang="en-US" sz="2400"/>
              <a:t>by beam search in </a:t>
            </a:r>
            <a:r>
              <a:rPr lang="en-US" sz="2400" b="1">
                <a:solidFill>
                  <a:schemeClr val="accent1">
                    <a:lumMod val="75000"/>
                  </a:schemeClr>
                </a:solidFill>
              </a:rPr>
              <a:t>P(o | </a:t>
            </a:r>
            <a:r>
              <a:rPr lang="en-US" sz="2400" b="1" err="1">
                <a:solidFill>
                  <a:schemeClr val="accent1">
                    <a:lumMod val="75000"/>
                  </a:schemeClr>
                </a:solidFill>
              </a:rPr>
              <a:t>i</a:t>
            </a:r>
            <a:r>
              <a:rPr lang="en-US" sz="2400" b="1">
                <a:solidFill>
                  <a:schemeClr val="accent1">
                    <a:lumMod val="75000"/>
                  </a:schemeClr>
                </a:solidFill>
              </a:rPr>
              <a:t>*)</a:t>
            </a:r>
            <a:endParaRPr lang="en-US" sz="2400" b="1"/>
          </a:p>
        </p:txBody>
      </p:sp>
      <p:pic>
        <p:nvPicPr>
          <p:cNvPr id="49" name="Picture 48">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1643456" y="1801385"/>
            <a:ext cx="898265" cy="830436"/>
          </a:xfrm>
          <a:prstGeom prst="rect">
            <a:avLst/>
          </a:prstGeom>
        </p:spPr>
      </p:pic>
      <p:pic>
        <p:nvPicPr>
          <p:cNvPr id="69" name="Picture 68">
            <a:extLst>
              <a:ext uri="{FF2B5EF4-FFF2-40B4-BE49-F238E27FC236}">
                <a16:creationId xmlns:a16="http://schemas.microsoft.com/office/drawing/2014/main" id="{9A97E0A7-6C29-3D4E-A15B-368813E609FF}"/>
              </a:ext>
            </a:extLst>
          </p:cNvPr>
          <p:cNvPicPr>
            <a:picLocks noChangeAspect="1"/>
          </p:cNvPicPr>
          <p:nvPr/>
        </p:nvPicPr>
        <p:blipFill>
          <a:blip r:embed="rId4"/>
          <a:stretch>
            <a:fillRect/>
          </a:stretch>
        </p:blipFill>
        <p:spPr>
          <a:xfrm>
            <a:off x="1677089" y="3630678"/>
            <a:ext cx="830998" cy="830998"/>
          </a:xfrm>
          <a:prstGeom prst="rect">
            <a:avLst/>
          </a:prstGeom>
        </p:spPr>
      </p:pic>
      <p:sp>
        <p:nvSpPr>
          <p:cNvPr id="70" name="Rounded Rectangle 69">
            <a:extLst>
              <a:ext uri="{FF2B5EF4-FFF2-40B4-BE49-F238E27FC236}">
                <a16:creationId xmlns:a16="http://schemas.microsoft.com/office/drawing/2014/main" id="{6335C5BF-0C9A-184F-B854-D8031480319B}"/>
              </a:ext>
            </a:extLst>
          </p:cNvPr>
          <p:cNvSpPr/>
          <p:nvPr/>
        </p:nvSpPr>
        <p:spPr>
          <a:xfrm>
            <a:off x="1436159" y="2631821"/>
            <a:ext cx="1312859"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p>
          <a:p>
            <a:pPr algn="ctr"/>
            <a:r>
              <a:rPr lang="en-US" sz="2400" b="1">
                <a:solidFill>
                  <a:srgbClr val="6693DC"/>
                </a:solidFill>
              </a:rPr>
              <a:t>P(o | </a:t>
            </a:r>
            <a:r>
              <a:rPr lang="en-US" sz="2400" b="1" err="1">
                <a:solidFill>
                  <a:srgbClr val="6693DC"/>
                </a:solidFill>
              </a:rPr>
              <a:t>i</a:t>
            </a:r>
            <a:r>
              <a:rPr lang="en-US" sz="2400" b="1">
                <a:solidFill>
                  <a:srgbClr val="6693DC"/>
                </a:solidFill>
              </a:rPr>
              <a:t>*)</a:t>
            </a:r>
          </a:p>
        </p:txBody>
      </p:sp>
      <p:sp>
        <p:nvSpPr>
          <p:cNvPr id="71" name="Rounded Rectangle 70">
            <a:extLst>
              <a:ext uri="{FF2B5EF4-FFF2-40B4-BE49-F238E27FC236}">
                <a16:creationId xmlns:a16="http://schemas.microsoft.com/office/drawing/2014/main" id="{35109D72-D18F-DA43-99DC-E89FBFD01B65}"/>
              </a:ext>
            </a:extLst>
          </p:cNvPr>
          <p:cNvSpPr/>
          <p:nvPr/>
        </p:nvSpPr>
        <p:spPr>
          <a:xfrm>
            <a:off x="1450612" y="4385691"/>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p>
          <a:p>
            <a:pPr algn="ctr"/>
            <a:r>
              <a:rPr lang="en-US" sz="2400" b="1">
                <a:solidFill>
                  <a:srgbClr val="FFC003"/>
                </a:solidFill>
              </a:rPr>
              <a:t>P(</a:t>
            </a:r>
            <a:r>
              <a:rPr lang="en-US" sz="2400" b="1" err="1">
                <a:solidFill>
                  <a:srgbClr val="FFC003"/>
                </a:solidFill>
              </a:rPr>
              <a:t>i</a:t>
            </a:r>
            <a:r>
              <a:rPr lang="en-US" sz="2400" b="1">
                <a:solidFill>
                  <a:srgbClr val="FFC003"/>
                </a:solidFill>
              </a:rPr>
              <a:t> |o)</a:t>
            </a:r>
          </a:p>
        </p:txBody>
      </p:sp>
    </p:spTree>
    <p:extLst>
      <p:ext uri="{BB962C8B-B14F-4D97-AF65-F5344CB8AC3E}">
        <p14:creationId xmlns:p14="http://schemas.microsoft.com/office/powerpoint/2010/main" val="2750032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64" grpId="0"/>
      <p:bldP spid="65" grpId="0"/>
      <p:bldP spid="66" grpId="0"/>
      <p:bldP spid="6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p:cNvSpPr/>
          <p:nvPr/>
        </p:nvSpPr>
        <p:spPr>
          <a:xfrm>
            <a:off x="2635512" y="5341171"/>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r>
              <a:rPr lang="en-US" sz="3000" i="1">
                <a:solidFill>
                  <a:schemeClr val="tx1"/>
                </a:solidFill>
              </a:rPr>
              <a:t>*</a:t>
            </a:r>
          </a:p>
        </p:txBody>
      </p:sp>
      <p:cxnSp>
        <p:nvCxnSpPr>
          <p:cNvPr id="15" name="Straight Arrow Connector 14"/>
          <p:cNvCxnSpPr>
            <a:endCxn id="13" idx="0"/>
          </p:cNvCxnSpPr>
          <p:nvPr/>
        </p:nvCxnSpPr>
        <p:spPr>
          <a:xfrm flipH="1">
            <a:off x="3022394" y="4485122"/>
            <a:ext cx="551709" cy="856049"/>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endCxn id="12" idx="0"/>
          </p:cNvCxnSpPr>
          <p:nvPr/>
        </p:nvCxnSpPr>
        <p:spPr>
          <a:xfrm>
            <a:off x="3600520" y="4480025"/>
            <a:ext cx="602511" cy="863147"/>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a:off x="3816149" y="5343172"/>
            <a:ext cx="773763" cy="661425"/>
            <a:chOff x="3943388" y="4420372"/>
            <a:chExt cx="773763" cy="661425"/>
          </a:xfrm>
        </p:grpSpPr>
        <p:sp>
          <p:nvSpPr>
            <p:cNvPr id="12" name="Rounded Rectangle 11"/>
            <p:cNvSpPr/>
            <p:nvPr/>
          </p:nvSpPr>
          <p:spPr>
            <a:xfrm>
              <a:off x="3943388" y="442037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17" name="Rectangle 16"/>
            <p:cNvSpPr/>
            <p:nvPr/>
          </p:nvSpPr>
          <p:spPr>
            <a:xfrm>
              <a:off x="4179238" y="4453047"/>
              <a:ext cx="357790" cy="507831"/>
            </a:xfrm>
            <a:prstGeom prst="rect">
              <a:avLst/>
            </a:prstGeom>
          </p:spPr>
          <p:txBody>
            <a:bodyPr wrap="none">
              <a:spAutoFit/>
            </a:bodyPr>
            <a:lstStyle/>
            <a:p>
              <a:r>
                <a:rPr lang="en-US" sz="2700">
                  <a:solidFill>
                    <a:srgbClr val="222222"/>
                  </a:solidFill>
                  <a:latin typeface="+mj-lt"/>
                </a:rPr>
                <a:t>~</a:t>
              </a:r>
              <a:endParaRPr lang="en-US" sz="2700">
                <a:latin typeface="+mj-lt"/>
              </a:endParaRPr>
            </a:p>
          </p:txBody>
        </p:sp>
      </p:grpSp>
      <p:sp>
        <p:nvSpPr>
          <p:cNvPr id="18" name="Rounded Rectangle 17"/>
          <p:cNvSpPr/>
          <p:nvPr/>
        </p:nvSpPr>
        <p:spPr>
          <a:xfrm>
            <a:off x="3229335" y="3818600"/>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p>
        </p:txBody>
      </p:sp>
      <mc:AlternateContent xmlns:mc="http://schemas.openxmlformats.org/markup-compatibility/2006" xmlns:a14="http://schemas.microsoft.com/office/drawing/2010/main">
        <mc:Choice Requires="a14">
          <p:sp>
            <p:nvSpPr>
              <p:cNvPr id="10" name="TextBox 9"/>
              <p:cNvSpPr txBox="1"/>
              <p:nvPr/>
            </p:nvSpPr>
            <p:spPr>
              <a:xfrm>
                <a:off x="5549228" y="4315464"/>
                <a:ext cx="5346464" cy="11481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000" b="0" i="1" smtClean="0">
                          <a:solidFill>
                            <a:srgbClr val="FFC000"/>
                          </a:solidFill>
                          <a:latin typeface="Cambria Math" panose="02040503050406030204" pitchFamily="18" charset="0"/>
                        </a:rPr>
                        <m:t>𝑃</m:t>
                      </m:r>
                      <m:d>
                        <m:dPr>
                          <m:ctrlPr>
                            <a:rPr lang="en-US" sz="3000" i="1" smtClean="0">
                              <a:solidFill>
                                <a:srgbClr val="FFC000"/>
                              </a:solidFill>
                              <a:latin typeface="Cambria Math" panose="02040503050406030204" pitchFamily="18" charset="0"/>
                            </a:rPr>
                          </m:ctrlPr>
                        </m:dPr>
                        <m:e>
                          <m:sSup>
                            <m:sSupPr>
                              <m:ctrlPr>
                                <a:rPr lang="en-US" sz="3000" i="1" smtClean="0">
                                  <a:solidFill>
                                    <a:srgbClr val="FFC000"/>
                                  </a:solidFill>
                                  <a:latin typeface="Cambria Math" panose="02040503050406030204" pitchFamily="18" charset="0"/>
                                </a:rPr>
                              </m:ctrlPr>
                            </m:sSupPr>
                            <m:e>
                              <m:r>
                                <a:rPr lang="en-US" sz="3000" b="0" i="1" smtClean="0">
                                  <a:solidFill>
                                    <a:srgbClr val="FFC000"/>
                                  </a:solidFill>
                                  <a:latin typeface="Cambria Math" panose="02040503050406030204" pitchFamily="18" charset="0"/>
                                </a:rPr>
                                <m:t>𝑖</m:t>
                              </m:r>
                            </m:e>
                            <m:sup>
                              <m:r>
                                <a:rPr lang="en-US" sz="3000" b="0" i="1" smtClean="0">
                                  <a:solidFill>
                                    <a:srgbClr val="FFC000"/>
                                  </a:solidFill>
                                  <a:latin typeface="Cambria Math" panose="02040503050406030204" pitchFamily="18" charset="0"/>
                                </a:rPr>
                                <m:t>∗</m:t>
                              </m:r>
                            </m:sup>
                          </m:sSup>
                        </m:e>
                        <m:e>
                          <m:r>
                            <a:rPr lang="en-US" sz="3000" b="0" i="1" smtClean="0">
                              <a:solidFill>
                                <a:srgbClr val="FFC000"/>
                              </a:solidFill>
                              <a:latin typeface="Cambria Math" panose="02040503050406030204" pitchFamily="18" charset="0"/>
                            </a:rPr>
                            <m:t>𝑜</m:t>
                          </m:r>
                        </m:e>
                      </m:d>
                      <m:r>
                        <a:rPr lang="en-US" sz="3000" b="0" i="1" smtClean="0">
                          <a:latin typeface="Cambria Math" panose="02040503050406030204" pitchFamily="18" charset="0"/>
                        </a:rPr>
                        <m:t>=</m:t>
                      </m:r>
                      <m:f>
                        <m:fPr>
                          <m:ctrlPr>
                            <a:rPr lang="en-US" sz="3000" b="0" i="1" smtClean="0">
                              <a:latin typeface="Cambria Math" panose="02040503050406030204" pitchFamily="18" charset="0"/>
                            </a:rPr>
                          </m:ctrlPr>
                        </m:fPr>
                        <m:num>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r>
                            <a:rPr lang="en-US" sz="3000" b="0" i="1" smtClean="0">
                              <a:solidFill>
                                <a:schemeClr val="tx1">
                                  <a:lumMod val="60000"/>
                                  <a:lumOff val="40000"/>
                                </a:schemeClr>
                              </a:solidFill>
                              <a:latin typeface="Cambria Math" panose="02040503050406030204" pitchFamily="18" charset="0"/>
                            </a:rPr>
                            <m:t>𝑃</m:t>
                          </m:r>
                          <m:r>
                            <a:rPr lang="en-US" sz="3000" b="0" i="1" smtClean="0">
                              <a:solidFill>
                                <a:schemeClr val="tx1">
                                  <a:lumMod val="60000"/>
                                  <a:lumOff val="40000"/>
                                </a:schemeClr>
                              </a:solidFill>
                              <a:latin typeface="Cambria Math" panose="02040503050406030204" pitchFamily="18" charset="0"/>
                            </a:rPr>
                            <m:t>(</m:t>
                          </m:r>
                          <m:sSup>
                            <m:sSupPr>
                              <m:ctrlPr>
                                <a:rPr lang="en-US" sz="3000" b="0" i="1" smtClean="0">
                                  <a:solidFill>
                                    <a:schemeClr val="tx1">
                                      <a:lumMod val="60000"/>
                                      <a:lumOff val="40000"/>
                                    </a:schemeClr>
                                  </a:solidFill>
                                  <a:latin typeface="Cambria Math" panose="02040503050406030204" pitchFamily="18" charset="0"/>
                                </a:rPr>
                              </m:ctrlPr>
                            </m:sSupPr>
                            <m:e>
                              <m:r>
                                <a:rPr lang="en-US" sz="3000" b="0" i="1" smtClean="0">
                                  <a:solidFill>
                                    <a:schemeClr val="tx1">
                                      <a:lumMod val="60000"/>
                                      <a:lumOff val="40000"/>
                                    </a:schemeClr>
                                  </a:solidFill>
                                  <a:latin typeface="Cambria Math" panose="02040503050406030204" pitchFamily="18" charset="0"/>
                                </a:rPr>
                                <m:t>𝑖</m:t>
                              </m:r>
                            </m:e>
                            <m:sup>
                              <m:r>
                                <a:rPr lang="en-US" sz="3000" b="0" i="1" smtClean="0">
                                  <a:solidFill>
                                    <a:schemeClr val="tx1">
                                      <a:lumMod val="60000"/>
                                      <a:lumOff val="40000"/>
                                    </a:schemeClr>
                                  </a:solidFill>
                                  <a:latin typeface="Cambria Math" panose="02040503050406030204" pitchFamily="18" charset="0"/>
                                </a:rPr>
                                <m:t>∗</m:t>
                              </m:r>
                            </m:sup>
                          </m:sSup>
                          <m:r>
                            <a:rPr lang="en-US" sz="3000" b="0" i="1" smtClean="0">
                              <a:solidFill>
                                <a:schemeClr val="tx1">
                                  <a:lumMod val="60000"/>
                                  <a:lumOff val="40000"/>
                                </a:schemeClr>
                              </a:solidFill>
                              <a:latin typeface="Cambria Math" panose="02040503050406030204" pitchFamily="18" charset="0"/>
                            </a:rPr>
                            <m:t>)</m:t>
                          </m:r>
                        </m:num>
                        <m:den>
                          <m:nary>
                            <m:naryPr>
                              <m:chr m:val="∑"/>
                              <m:ctrlPr>
                                <a:rPr lang="pt-BR" sz="3000" b="0" i="1" smtClean="0">
                                  <a:latin typeface="Cambria Math" panose="02040503050406030204" pitchFamily="18" charset="0"/>
                                </a:rPr>
                              </m:ctrlPr>
                            </m:naryPr>
                            <m:sub>
                              <m:sSup>
                                <m:sSupPr>
                                  <m:ctrlPr>
                                    <a:rPr lang="en-US" sz="3000" b="0" i="1" smtClean="0">
                                      <a:latin typeface="Cambria Math" panose="02040503050406030204" pitchFamily="18" charset="0"/>
                                    </a:rPr>
                                  </m:ctrlPr>
                                </m:sSupPr>
                                <m:e>
                                  <m:r>
                                    <m:rPr>
                                      <m:brk m:alnAt="23"/>
                                    </m:rP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m:t>
                              </m:r>
                              <m:sSup>
                                <m:sSupPr>
                                  <m:ctrlPr>
                                    <a:rPr lang="en-US" sz="3000" b="0" i="1" smtClean="0">
                                      <a:latin typeface="Cambria Math" panose="02040503050406030204" pitchFamily="18" charset="0"/>
                                    </a:rPr>
                                  </m:ctrlPr>
                                </m:sSupPr>
                                <m:e>
                                  <m: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 </m:t>
                              </m:r>
                              <m:acc>
                                <m:accPr>
                                  <m:chr m:val="̃"/>
                                  <m:ctrlPr>
                                    <a:rPr lang="en-US" sz="3000" b="0" i="1" smtClean="0">
                                      <a:latin typeface="Cambria Math" panose="02040503050406030204" pitchFamily="18" charset="0"/>
                                    </a:rPr>
                                  </m:ctrlPr>
                                </m:accPr>
                                <m:e>
                                  <m:r>
                                    <a:rPr lang="en-US" sz="3000" b="0" i="1" smtClean="0">
                                      <a:latin typeface="Cambria Math" panose="02040503050406030204" pitchFamily="18" charset="0"/>
                                    </a:rPr>
                                    <m:t>𝑖</m:t>
                                  </m:r>
                                </m:e>
                              </m:acc>
                              <m:r>
                                <a:rPr lang="en-US" sz="3000" b="0" i="1" smtClean="0">
                                  <a:latin typeface="Cambria Math" panose="02040503050406030204" pitchFamily="18" charset="0"/>
                                </a:rPr>
                                <m:t>}</m:t>
                              </m:r>
                            </m:sub>
                            <m:sup/>
                            <m:e>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r>
                                <a:rPr lang="en-US" sz="3000" b="0" i="1" smtClean="0">
                                  <a:solidFill>
                                    <a:schemeClr val="tx1">
                                      <a:lumMod val="60000"/>
                                      <a:lumOff val="40000"/>
                                    </a:schemeClr>
                                  </a:solidFill>
                                  <a:latin typeface="Cambria Math" panose="02040503050406030204" pitchFamily="18" charset="0"/>
                                </a:rPr>
                                <m:t>𝑃</m:t>
                              </m:r>
                              <m:r>
                                <a:rPr lang="en-US" sz="3000" b="0" i="1" smtClean="0">
                                  <a:solidFill>
                                    <a:schemeClr val="tx1">
                                      <a:lumMod val="60000"/>
                                      <a:lumOff val="40000"/>
                                    </a:schemeClr>
                                  </a:solidFill>
                                  <a:latin typeface="Cambria Math" panose="02040503050406030204" pitchFamily="18" charset="0"/>
                                </a:rPr>
                                <m:t>(</m:t>
                              </m:r>
                              <m:sSup>
                                <m:sSupPr>
                                  <m:ctrlPr>
                                    <a:rPr lang="en-US" sz="3000" b="0" i="1" smtClean="0">
                                      <a:solidFill>
                                        <a:schemeClr val="tx1">
                                          <a:lumMod val="60000"/>
                                          <a:lumOff val="40000"/>
                                        </a:schemeClr>
                                      </a:solidFill>
                                      <a:latin typeface="Cambria Math" panose="02040503050406030204" pitchFamily="18" charset="0"/>
                                    </a:rPr>
                                  </m:ctrlPr>
                                </m:sSupPr>
                                <m:e>
                                  <m:r>
                                    <a:rPr lang="en-US" sz="3000" b="0" i="1" smtClean="0">
                                      <a:solidFill>
                                        <a:schemeClr val="tx1">
                                          <a:lumMod val="60000"/>
                                          <a:lumOff val="40000"/>
                                        </a:schemeClr>
                                      </a:solidFill>
                                      <a:latin typeface="Cambria Math" panose="02040503050406030204" pitchFamily="18" charset="0"/>
                                    </a:rPr>
                                    <m:t>𝑖</m:t>
                                  </m:r>
                                </m:e>
                                <m:sup>
                                  <m:r>
                                    <a:rPr lang="en-US" sz="3000" b="0" i="1" smtClean="0">
                                      <a:solidFill>
                                        <a:schemeClr val="tx1">
                                          <a:lumMod val="60000"/>
                                          <a:lumOff val="40000"/>
                                        </a:schemeClr>
                                      </a:solidFill>
                                      <a:latin typeface="Cambria Math" panose="02040503050406030204" pitchFamily="18" charset="0"/>
                                    </a:rPr>
                                    <m:t>′</m:t>
                                  </m:r>
                                </m:sup>
                              </m:sSup>
                              <m:r>
                                <a:rPr lang="en-US" sz="3000" b="0" i="1" smtClean="0">
                                  <a:solidFill>
                                    <a:schemeClr val="tx1">
                                      <a:lumMod val="60000"/>
                                      <a:lumOff val="40000"/>
                                    </a:schemeClr>
                                  </a:solidFill>
                                  <a:latin typeface="Cambria Math" panose="02040503050406030204" pitchFamily="18" charset="0"/>
                                </a:rPr>
                                <m:t>)</m:t>
                              </m:r>
                              <m:r>
                                <a:rPr lang="pt-BR" sz="3000" b="0" i="1" smtClean="0">
                                  <a:latin typeface="Cambria Math" panose="02040503050406030204" pitchFamily="18" charset="0"/>
                                </a:rPr>
                                <m:t> </m:t>
                              </m:r>
                            </m:e>
                          </m:nary>
                        </m:den>
                      </m:f>
                    </m:oMath>
                  </m:oMathPara>
                </a14:m>
                <a:endParaRPr lang="en-US" sz="3000"/>
              </a:p>
            </p:txBody>
          </p:sp>
        </mc:Choice>
        <mc:Fallback xmlns="">
          <p:sp>
            <p:nvSpPr>
              <p:cNvPr id="10" name="TextBox 9"/>
              <p:cNvSpPr txBox="1">
                <a:spLocks noRot="1" noChangeAspect="1" noMove="1" noResize="1" noEditPoints="1" noAdjustHandles="1" noChangeArrowheads="1" noChangeShapeType="1" noTextEdit="1"/>
              </p:cNvSpPr>
              <p:nvPr/>
            </p:nvSpPr>
            <p:spPr>
              <a:xfrm>
                <a:off x="5549228" y="4315464"/>
                <a:ext cx="5346464" cy="1148199"/>
              </a:xfrm>
              <a:prstGeom prst="rect">
                <a:avLst/>
              </a:prstGeom>
              <a:blipFill>
                <a:blip r:embed="rId3"/>
                <a:stretch>
                  <a:fillRect/>
                </a:stretch>
              </a:blipFill>
            </p:spPr>
            <p:txBody>
              <a:bodyPr/>
              <a:lstStyle/>
              <a:p>
                <a:r>
                  <a:rPr lang="en-US">
                    <a:noFill/>
                  </a:rPr>
                  <a:t> </a:t>
                </a:r>
              </a:p>
            </p:txBody>
          </p:sp>
        </mc:Fallback>
      </mc:AlternateContent>
      <p:sp>
        <p:nvSpPr>
          <p:cNvPr id="11" name="TextBox 10"/>
          <p:cNvSpPr txBox="1"/>
          <p:nvPr/>
        </p:nvSpPr>
        <p:spPr>
          <a:xfrm>
            <a:off x="6623373" y="3583710"/>
            <a:ext cx="1902953" cy="769441"/>
          </a:xfrm>
          <a:prstGeom prst="rect">
            <a:avLst/>
          </a:prstGeom>
          <a:noFill/>
        </p:spPr>
        <p:txBody>
          <a:bodyPr wrap="square" rtlCol="0">
            <a:spAutoFit/>
          </a:bodyPr>
          <a:lstStyle/>
          <a:p>
            <a:r>
              <a:rPr lang="en-US" sz="2200">
                <a:solidFill>
                  <a:schemeClr val="tx2">
                    <a:lumMod val="75000"/>
                  </a:schemeClr>
                </a:solidFill>
              </a:rPr>
              <a:t>Given by </a:t>
            </a:r>
            <a:r>
              <a:rPr lang="en-US" sz="2200" err="1">
                <a:solidFill>
                  <a:schemeClr val="tx2">
                    <a:lumMod val="75000"/>
                  </a:schemeClr>
                </a:solidFill>
              </a:rPr>
              <a:t>seq</a:t>
            </a:r>
            <a:r>
              <a:rPr lang="en-US" sz="2200">
                <a:solidFill>
                  <a:schemeClr val="tx2">
                    <a:lumMod val="75000"/>
                  </a:schemeClr>
                </a:solidFill>
              </a:rPr>
              <a:t>-to-</a:t>
            </a:r>
            <a:r>
              <a:rPr lang="en-US" sz="2200" err="1">
                <a:solidFill>
                  <a:schemeClr val="tx2">
                    <a:lumMod val="75000"/>
                  </a:schemeClr>
                </a:solidFill>
              </a:rPr>
              <a:t>seq</a:t>
            </a:r>
            <a:r>
              <a:rPr lang="en-US" sz="2200">
                <a:solidFill>
                  <a:schemeClr val="tx2">
                    <a:lumMod val="75000"/>
                  </a:schemeClr>
                </a:solidFill>
              </a:rPr>
              <a:t> Speaker</a:t>
            </a:r>
          </a:p>
        </p:txBody>
      </p:sp>
      <p:cxnSp>
        <p:nvCxnSpPr>
          <p:cNvPr id="20" name="Straight Arrow Connector 19"/>
          <p:cNvCxnSpPr>
            <a:stCxn id="11" idx="2"/>
          </p:cNvCxnSpPr>
          <p:nvPr/>
        </p:nvCxnSpPr>
        <p:spPr>
          <a:xfrm>
            <a:off x="7574850" y="4353151"/>
            <a:ext cx="368365" cy="85227"/>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2393435" y="6056615"/>
            <a:ext cx="1153008" cy="369332"/>
          </a:xfrm>
          <a:prstGeom prst="rect">
            <a:avLst/>
          </a:prstGeom>
        </p:spPr>
        <p:txBody>
          <a:bodyPr wrap="none">
            <a:spAutoFit/>
          </a:bodyPr>
          <a:lstStyle/>
          <a:p>
            <a:r>
              <a:rPr lang="en-US"/>
              <a:t>True Input</a:t>
            </a:r>
          </a:p>
        </p:txBody>
      </p:sp>
      <p:sp>
        <p:nvSpPr>
          <p:cNvPr id="44" name="Rectangle 43"/>
          <p:cNvSpPr/>
          <p:nvPr/>
        </p:nvSpPr>
        <p:spPr>
          <a:xfrm>
            <a:off x="3654390" y="6056615"/>
            <a:ext cx="1104854" cy="369332"/>
          </a:xfrm>
          <a:prstGeom prst="rect">
            <a:avLst/>
          </a:prstGeom>
        </p:spPr>
        <p:txBody>
          <a:bodyPr wrap="none">
            <a:spAutoFit/>
          </a:bodyPr>
          <a:lstStyle/>
          <a:p>
            <a:r>
              <a:rPr lang="en-US"/>
              <a:t>Distractor</a:t>
            </a:r>
          </a:p>
        </p:txBody>
      </p:sp>
      <p:sp>
        <p:nvSpPr>
          <p:cNvPr id="19" name="Title 1">
            <a:extLst>
              <a:ext uri="{FF2B5EF4-FFF2-40B4-BE49-F238E27FC236}">
                <a16:creationId xmlns:a16="http://schemas.microsoft.com/office/drawing/2014/main" id="{030409AA-60A5-F243-980C-DCCF261C0DD4}"/>
              </a:ext>
            </a:extLst>
          </p:cNvPr>
          <p:cNvSpPr txBox="1">
            <a:spLocks/>
          </p:cNvSpPr>
          <p:nvPr/>
        </p:nvSpPr>
        <p:spPr>
          <a:xfrm>
            <a:off x="562708" y="173178"/>
            <a:ext cx="11629292" cy="1009698"/>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a:t>Distractor-Based Pragmatics</a:t>
            </a:r>
          </a:p>
        </p:txBody>
      </p:sp>
      <p:sp>
        <p:nvSpPr>
          <p:cNvPr id="22" name="Rounded Rectangle 21">
            <a:extLst>
              <a:ext uri="{FF2B5EF4-FFF2-40B4-BE49-F238E27FC236}">
                <a16:creationId xmlns:a16="http://schemas.microsoft.com/office/drawing/2014/main" id="{4DA04482-8C2C-EE48-A170-C6D5DF96630C}"/>
              </a:ext>
            </a:extLst>
          </p:cNvPr>
          <p:cNvSpPr/>
          <p:nvPr/>
        </p:nvSpPr>
        <p:spPr>
          <a:xfrm>
            <a:off x="3882457" y="2512598"/>
            <a:ext cx="757070" cy="661425"/>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r>
              <a:rPr lang="en-US" sz="3000" i="1">
                <a:solidFill>
                  <a:schemeClr val="tx1"/>
                </a:solidFill>
              </a:rPr>
              <a:t>*</a:t>
            </a:r>
            <a:endParaRPr lang="en-US" sz="3000" i="1" baseline="30000">
              <a:solidFill>
                <a:schemeClr val="tx1"/>
              </a:solidFill>
            </a:endParaRPr>
          </a:p>
        </p:txBody>
      </p:sp>
      <p:cxnSp>
        <p:nvCxnSpPr>
          <p:cNvPr id="23" name="Straight Arrow Connector 22">
            <a:extLst>
              <a:ext uri="{FF2B5EF4-FFF2-40B4-BE49-F238E27FC236}">
                <a16:creationId xmlns:a16="http://schemas.microsoft.com/office/drawing/2014/main" id="{7E51F4B1-64CF-974E-AA97-F0D95790A667}"/>
              </a:ext>
            </a:extLst>
          </p:cNvPr>
          <p:cNvCxnSpPr>
            <a:cxnSpLocks/>
            <a:stCxn id="22" idx="2"/>
            <a:endCxn id="18" idx="0"/>
          </p:cNvCxnSpPr>
          <p:nvPr/>
        </p:nvCxnSpPr>
        <p:spPr>
          <a:xfrm flipH="1">
            <a:off x="3616217" y="3174023"/>
            <a:ext cx="644775" cy="644577"/>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id="{78E8D3F5-B782-E545-B683-5BDF113642B9}"/>
              </a:ext>
            </a:extLst>
          </p:cNvPr>
          <p:cNvSpPr/>
          <p:nvPr/>
        </p:nvSpPr>
        <p:spPr>
          <a:xfrm>
            <a:off x="3665257" y="2152054"/>
            <a:ext cx="1241546" cy="369332"/>
          </a:xfrm>
          <a:prstGeom prst="rect">
            <a:avLst/>
          </a:prstGeom>
        </p:spPr>
        <p:txBody>
          <a:bodyPr wrap="square">
            <a:spAutoFit/>
          </a:bodyPr>
          <a:lstStyle/>
          <a:p>
            <a:pPr algn="ctr"/>
            <a:r>
              <a:rPr lang="en-US"/>
              <a:t>True input</a:t>
            </a:r>
          </a:p>
        </p:txBody>
      </p:sp>
      <p:cxnSp>
        <p:nvCxnSpPr>
          <p:cNvPr id="27" name="Straight Arrow Connector 26">
            <a:extLst>
              <a:ext uri="{FF2B5EF4-FFF2-40B4-BE49-F238E27FC236}">
                <a16:creationId xmlns:a16="http://schemas.microsoft.com/office/drawing/2014/main" id="{7E51F4B1-64CF-974E-AA97-F0D95790A667}"/>
              </a:ext>
            </a:extLst>
          </p:cNvPr>
          <p:cNvCxnSpPr>
            <a:cxnSpLocks/>
          </p:cNvCxnSpPr>
          <p:nvPr/>
        </p:nvCxnSpPr>
        <p:spPr>
          <a:xfrm>
            <a:off x="4260992" y="3174023"/>
            <a:ext cx="325092" cy="644577"/>
          </a:xfrm>
          <a:prstGeom prst="straightConnector1">
            <a:avLst/>
          </a:prstGeom>
          <a:ln>
            <a:solidFill>
              <a:schemeClr val="accent1">
                <a:lumMod val="75000"/>
              </a:schemeClr>
            </a:solidFill>
            <a:prstDash val="dashDot"/>
            <a:tailEnd type="triangle"/>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7E51F4B1-64CF-974E-AA97-F0D95790A667}"/>
              </a:ext>
            </a:extLst>
          </p:cNvPr>
          <p:cNvCxnSpPr>
            <a:cxnSpLocks/>
          </p:cNvCxnSpPr>
          <p:nvPr/>
        </p:nvCxnSpPr>
        <p:spPr>
          <a:xfrm>
            <a:off x="4260992" y="3174023"/>
            <a:ext cx="835869" cy="635478"/>
          </a:xfrm>
          <a:prstGeom prst="straightConnector1">
            <a:avLst/>
          </a:prstGeom>
          <a:ln>
            <a:solidFill>
              <a:schemeClr val="accent1">
                <a:lumMod val="75000"/>
              </a:schemeClr>
            </a:solidFill>
            <a:prstDash val="dashDot"/>
            <a:tailEnd type="triangle"/>
          </a:ln>
          <a:effectLst/>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1380055" y="1154541"/>
            <a:ext cx="9434701" cy="830997"/>
          </a:xfrm>
          <a:prstGeom prst="rect">
            <a:avLst/>
          </a:prstGeom>
          <a:noFill/>
        </p:spPr>
        <p:txBody>
          <a:bodyPr wrap="square" rtlCol="0">
            <a:spAutoFit/>
          </a:bodyPr>
          <a:lstStyle/>
          <a:p>
            <a:r>
              <a:rPr lang="en-US" sz="2400"/>
              <a:t>When we use a </a:t>
            </a:r>
            <a:r>
              <a:rPr lang="en-US" sz="2400">
                <a:solidFill>
                  <a:srgbClr val="FFC000"/>
                </a:solidFill>
              </a:rPr>
              <a:t>Listener</a:t>
            </a:r>
            <a:r>
              <a:rPr lang="en-US" sz="2400"/>
              <a:t> can only produce the true input and a distractor, we can define the </a:t>
            </a:r>
            <a:r>
              <a:rPr lang="en-US" sz="2400">
                <a:solidFill>
                  <a:srgbClr val="FFC000"/>
                </a:solidFill>
              </a:rPr>
              <a:t>Listener</a:t>
            </a:r>
            <a:r>
              <a:rPr lang="en-US" sz="2400"/>
              <a:t> using the </a:t>
            </a:r>
            <a:r>
              <a:rPr lang="en-US" sz="2400">
                <a:solidFill>
                  <a:schemeClr val="accent1">
                    <a:lumMod val="75000"/>
                  </a:schemeClr>
                </a:solidFill>
              </a:rPr>
              <a:t>Speaker</a:t>
            </a:r>
            <a:r>
              <a:rPr lang="en-US" sz="2400"/>
              <a:t> and Bayes’ rule:</a:t>
            </a:r>
          </a:p>
        </p:txBody>
      </p:sp>
      <p:sp>
        <p:nvSpPr>
          <p:cNvPr id="32" name="TextBox 31"/>
          <p:cNvSpPr txBox="1"/>
          <p:nvPr/>
        </p:nvSpPr>
        <p:spPr>
          <a:xfrm>
            <a:off x="5595968" y="2304962"/>
            <a:ext cx="4659514" cy="1200329"/>
          </a:xfrm>
          <a:prstGeom prst="rect">
            <a:avLst/>
          </a:prstGeom>
          <a:noFill/>
        </p:spPr>
        <p:txBody>
          <a:bodyPr wrap="square" rtlCol="0">
            <a:spAutoFit/>
          </a:bodyPr>
          <a:lstStyle/>
          <a:p>
            <a:r>
              <a:rPr lang="en-US" sz="2400" b="1"/>
              <a:t>Searching: </a:t>
            </a:r>
          </a:p>
          <a:p>
            <a:r>
              <a:rPr lang="en-US" sz="2400"/>
              <a:t>Obtain candidate outputs by beam search in </a:t>
            </a:r>
            <a:r>
              <a:rPr lang="en-US" sz="2400" b="1">
                <a:solidFill>
                  <a:schemeClr val="accent1">
                    <a:lumMod val="75000"/>
                  </a:schemeClr>
                </a:solidFill>
              </a:rPr>
              <a:t>P(o | </a:t>
            </a:r>
            <a:r>
              <a:rPr lang="en-US" sz="2400" b="1" err="1">
                <a:solidFill>
                  <a:schemeClr val="accent1">
                    <a:lumMod val="75000"/>
                  </a:schemeClr>
                </a:solidFill>
              </a:rPr>
              <a:t>i</a:t>
            </a:r>
            <a:r>
              <a:rPr lang="en-US" sz="2400" b="1">
                <a:solidFill>
                  <a:schemeClr val="accent1">
                    <a:lumMod val="75000"/>
                  </a:schemeClr>
                </a:solidFill>
              </a:rPr>
              <a:t>*)</a:t>
            </a:r>
            <a:endParaRPr lang="en-US" sz="2400" b="1"/>
          </a:p>
        </p:txBody>
      </p:sp>
      <p:sp>
        <p:nvSpPr>
          <p:cNvPr id="34" name="TextBox 33"/>
          <p:cNvSpPr txBox="1"/>
          <p:nvPr/>
        </p:nvSpPr>
        <p:spPr>
          <a:xfrm>
            <a:off x="5595968" y="5866955"/>
            <a:ext cx="4659514" cy="830997"/>
          </a:xfrm>
          <a:prstGeom prst="rect">
            <a:avLst/>
          </a:prstGeom>
          <a:noFill/>
        </p:spPr>
        <p:txBody>
          <a:bodyPr wrap="square" rtlCol="0">
            <a:spAutoFit/>
          </a:bodyPr>
          <a:lstStyle/>
          <a:p>
            <a:r>
              <a:rPr lang="en-US" sz="2400" b="1"/>
              <a:t>Scoring:</a:t>
            </a:r>
            <a:r>
              <a:rPr lang="en-US" sz="2400"/>
              <a:t> </a:t>
            </a:r>
          </a:p>
          <a:p>
            <a:r>
              <a:rPr lang="en-US" sz="2400"/>
              <a:t>Choose output by </a:t>
            </a:r>
            <a:r>
              <a:rPr lang="en-US" sz="2400" err="1"/>
              <a:t>argmax</a:t>
            </a:r>
            <a:r>
              <a:rPr lang="en-US" sz="2400" baseline="-25000" err="1"/>
              <a:t>o</a:t>
            </a:r>
            <a:r>
              <a:rPr lang="en-US" sz="2400"/>
              <a:t> </a:t>
            </a:r>
            <a:r>
              <a:rPr lang="en-US" sz="2400" b="1">
                <a:solidFill>
                  <a:srgbClr val="FFC000"/>
                </a:solidFill>
              </a:rPr>
              <a:t>P(</a:t>
            </a:r>
            <a:r>
              <a:rPr lang="en-US" sz="2400" b="1" err="1">
                <a:solidFill>
                  <a:srgbClr val="FFC000"/>
                </a:solidFill>
              </a:rPr>
              <a:t>i</a:t>
            </a:r>
            <a:r>
              <a:rPr lang="en-US" sz="2400" b="1">
                <a:solidFill>
                  <a:srgbClr val="FFC000"/>
                </a:solidFill>
              </a:rPr>
              <a:t>* | o)</a:t>
            </a:r>
          </a:p>
        </p:txBody>
      </p:sp>
      <p:sp>
        <p:nvSpPr>
          <p:cNvPr id="41" name="TextBox 40"/>
          <p:cNvSpPr txBox="1"/>
          <p:nvPr/>
        </p:nvSpPr>
        <p:spPr>
          <a:xfrm>
            <a:off x="10442982" y="3512802"/>
            <a:ext cx="1902953" cy="769441"/>
          </a:xfrm>
          <a:prstGeom prst="rect">
            <a:avLst/>
          </a:prstGeom>
          <a:noFill/>
        </p:spPr>
        <p:txBody>
          <a:bodyPr wrap="square" rtlCol="0">
            <a:spAutoFit/>
          </a:bodyPr>
          <a:lstStyle/>
          <a:p>
            <a:r>
              <a:rPr lang="en-US" sz="2200" dirty="0">
                <a:solidFill>
                  <a:schemeClr val="tx1">
                    <a:lumMod val="60000"/>
                    <a:lumOff val="40000"/>
                  </a:schemeClr>
                </a:solidFill>
              </a:rPr>
              <a:t>Use a </a:t>
            </a:r>
            <a:br>
              <a:rPr lang="en-US" sz="2200" dirty="0">
                <a:solidFill>
                  <a:schemeClr val="tx1">
                    <a:lumMod val="60000"/>
                    <a:lumOff val="40000"/>
                  </a:schemeClr>
                </a:solidFill>
              </a:rPr>
            </a:br>
            <a:r>
              <a:rPr lang="en-US" sz="2200" dirty="0">
                <a:solidFill>
                  <a:schemeClr val="tx1">
                    <a:lumMod val="60000"/>
                    <a:lumOff val="40000"/>
                  </a:schemeClr>
                </a:solidFill>
              </a:rPr>
              <a:t>uniform prior</a:t>
            </a:r>
          </a:p>
        </p:txBody>
      </p:sp>
      <p:cxnSp>
        <p:nvCxnSpPr>
          <p:cNvPr id="42" name="Straight Arrow Connector 41"/>
          <p:cNvCxnSpPr/>
          <p:nvPr/>
        </p:nvCxnSpPr>
        <p:spPr>
          <a:xfrm flipH="1">
            <a:off x="10080673" y="4177788"/>
            <a:ext cx="362309" cy="208336"/>
          </a:xfrm>
          <a:prstGeom prst="straightConnector1">
            <a:avLst/>
          </a:prstGeom>
          <a:ln>
            <a:solidFill>
              <a:schemeClr val="tx1">
                <a:lumMod val="40000"/>
                <a:lumOff val="60000"/>
              </a:schemeClr>
            </a:solidFill>
            <a:tailEnd type="triangle"/>
          </a:ln>
          <a:effectLst/>
        </p:spPr>
        <p:style>
          <a:lnRef idx="2">
            <a:schemeClr val="accent1"/>
          </a:lnRef>
          <a:fillRef idx="0">
            <a:schemeClr val="accent1"/>
          </a:fillRef>
          <a:effectRef idx="1">
            <a:schemeClr val="accent1"/>
          </a:effectRef>
          <a:fontRef idx="minor">
            <a:schemeClr val="tx1"/>
          </a:fontRef>
        </p:style>
      </p:cxnSp>
      <p:pic>
        <p:nvPicPr>
          <p:cNvPr id="31" name="Picture 30">
            <a:extLst>
              <a:ext uri="{FF2B5EF4-FFF2-40B4-BE49-F238E27FC236}">
                <a16:creationId xmlns:a16="http://schemas.microsoft.com/office/drawing/2014/main" id="{9DE827F8-4BC4-AA48-AA7F-0D7F05E9C7C8}"/>
              </a:ext>
            </a:extLst>
          </p:cNvPr>
          <p:cNvPicPr>
            <a:picLocks noChangeAspect="1"/>
          </p:cNvPicPr>
          <p:nvPr/>
        </p:nvPicPr>
        <p:blipFill>
          <a:blip r:embed="rId4"/>
          <a:stretch>
            <a:fillRect/>
          </a:stretch>
        </p:blipFill>
        <p:spPr>
          <a:xfrm>
            <a:off x="1389867" y="2496939"/>
            <a:ext cx="898265" cy="830436"/>
          </a:xfrm>
          <a:prstGeom prst="rect">
            <a:avLst/>
          </a:prstGeom>
        </p:spPr>
      </p:pic>
      <p:pic>
        <p:nvPicPr>
          <p:cNvPr id="33" name="Picture 32">
            <a:extLst>
              <a:ext uri="{FF2B5EF4-FFF2-40B4-BE49-F238E27FC236}">
                <a16:creationId xmlns:a16="http://schemas.microsoft.com/office/drawing/2014/main" id="{9A97E0A7-6C29-3D4E-A15B-368813E609FF}"/>
              </a:ext>
            </a:extLst>
          </p:cNvPr>
          <p:cNvPicPr>
            <a:picLocks noChangeAspect="1"/>
          </p:cNvPicPr>
          <p:nvPr/>
        </p:nvPicPr>
        <p:blipFill>
          <a:blip r:embed="rId5"/>
          <a:stretch>
            <a:fillRect/>
          </a:stretch>
        </p:blipFill>
        <p:spPr>
          <a:xfrm>
            <a:off x="1423500" y="4174599"/>
            <a:ext cx="830998" cy="830998"/>
          </a:xfrm>
          <a:prstGeom prst="rect">
            <a:avLst/>
          </a:prstGeom>
        </p:spPr>
      </p:pic>
      <p:sp>
        <p:nvSpPr>
          <p:cNvPr id="36" name="Rounded Rectangle 35">
            <a:extLst>
              <a:ext uri="{FF2B5EF4-FFF2-40B4-BE49-F238E27FC236}">
                <a16:creationId xmlns:a16="http://schemas.microsoft.com/office/drawing/2014/main" id="{6335C5BF-0C9A-184F-B854-D8031480319B}"/>
              </a:ext>
            </a:extLst>
          </p:cNvPr>
          <p:cNvSpPr/>
          <p:nvPr/>
        </p:nvSpPr>
        <p:spPr>
          <a:xfrm>
            <a:off x="1182570" y="3327375"/>
            <a:ext cx="1312859"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p>
          <a:p>
            <a:pPr algn="ctr"/>
            <a:r>
              <a:rPr lang="en-US" sz="2400" b="1">
                <a:solidFill>
                  <a:srgbClr val="6693DC"/>
                </a:solidFill>
              </a:rPr>
              <a:t>P(o | </a:t>
            </a:r>
            <a:r>
              <a:rPr lang="en-US" sz="2400" b="1" err="1">
                <a:solidFill>
                  <a:srgbClr val="6693DC"/>
                </a:solidFill>
              </a:rPr>
              <a:t>i</a:t>
            </a:r>
            <a:r>
              <a:rPr lang="en-US" sz="2400" b="1">
                <a:solidFill>
                  <a:srgbClr val="6693DC"/>
                </a:solidFill>
              </a:rPr>
              <a:t>*)</a:t>
            </a:r>
          </a:p>
        </p:txBody>
      </p:sp>
      <p:sp>
        <p:nvSpPr>
          <p:cNvPr id="37" name="Rounded Rectangle 36">
            <a:extLst>
              <a:ext uri="{FF2B5EF4-FFF2-40B4-BE49-F238E27FC236}">
                <a16:creationId xmlns:a16="http://schemas.microsoft.com/office/drawing/2014/main" id="{35109D72-D18F-DA43-99DC-E89FBFD01B65}"/>
              </a:ext>
            </a:extLst>
          </p:cNvPr>
          <p:cNvSpPr/>
          <p:nvPr/>
        </p:nvSpPr>
        <p:spPr>
          <a:xfrm>
            <a:off x="1197023" y="4929612"/>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p>
          <a:p>
            <a:pPr algn="ctr"/>
            <a:r>
              <a:rPr lang="en-US" sz="2400" b="1">
                <a:solidFill>
                  <a:srgbClr val="FFC003"/>
                </a:solidFill>
              </a:rPr>
              <a:t>P(</a:t>
            </a:r>
            <a:r>
              <a:rPr lang="en-US" sz="2400" b="1" err="1">
                <a:solidFill>
                  <a:srgbClr val="FFC003"/>
                </a:solidFill>
              </a:rPr>
              <a:t>i</a:t>
            </a:r>
            <a:r>
              <a:rPr lang="en-US" sz="2400" b="1">
                <a:solidFill>
                  <a:srgbClr val="FFC003"/>
                </a:solidFill>
              </a:rPr>
              <a:t> |o)</a:t>
            </a:r>
          </a:p>
        </p:txBody>
      </p:sp>
    </p:spTree>
    <p:extLst>
      <p:ext uri="{BB962C8B-B14F-4D97-AF65-F5344CB8AC3E}">
        <p14:creationId xmlns:p14="http://schemas.microsoft.com/office/powerpoint/2010/main" val="169348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22" grpId="0" animBg="1"/>
      <p:bldP spid="26" grpId="0"/>
      <p:bldP spid="29" grpId="0"/>
      <p:bldP spid="32" grpId="0"/>
      <p:bldP spid="34" grpId="0"/>
      <p:bldP spid="41" grpId="0"/>
      <p:bldP spid="3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a:t>Distractor-Based Pragmatics</a:t>
            </a:r>
          </a:p>
        </p:txBody>
      </p:sp>
      <p:sp>
        <p:nvSpPr>
          <p:cNvPr id="69" name="圆角矩形 331">
            <a:extLst>
              <a:ext uri="{FF2B5EF4-FFF2-40B4-BE49-F238E27FC236}">
                <a16:creationId xmlns:a16="http://schemas.microsoft.com/office/drawing/2014/main" id="{9B7D4A58-CAF8-4F4D-8575-4183B4FA8A69}"/>
              </a:ext>
            </a:extLst>
          </p:cNvPr>
          <p:cNvSpPr/>
          <p:nvPr/>
        </p:nvSpPr>
        <p:spPr>
          <a:xfrm>
            <a:off x="6239112" y="3772507"/>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b="1" i="0" u="none" strike="noStrike" kern="0" cap="none" spc="0" normalizeH="0" baseline="0" noProof="0" dirty="0">
                <a:ln>
                  <a:noFill/>
                </a:ln>
                <a:solidFill>
                  <a:schemeClr val="tx2">
                    <a:lumMod val="75000"/>
                  </a:schemeClr>
                </a:solidFill>
                <a:effectLst/>
                <a:uLnTx/>
                <a:uFillTx/>
                <a:latin typeface="Calibri" panose="020F0502020204030204" pitchFamily="34" charset="0"/>
                <a:ea typeface="等线" panose="02010600030101010101" pitchFamily="2" charset="-122"/>
                <a:cs typeface="Calibri" panose="020F0502020204030204" pitchFamily="34" charset="0"/>
              </a:rPr>
              <a:t>0.4</a:t>
            </a:r>
            <a:endParaRPr kumimoji="1" lang="zh-CN" altLang="en-US" sz="3600" b="1" i="0" u="none" strike="noStrike" kern="0" cap="none" spc="0" normalizeH="0" baseline="0" noProof="0" dirty="0">
              <a:ln>
                <a:noFill/>
              </a:ln>
              <a:solidFill>
                <a:schemeClr val="tx2">
                  <a:lumMod val="75000"/>
                </a:schemeClr>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71" name="圆角矩形 331">
            <a:extLst>
              <a:ext uri="{FF2B5EF4-FFF2-40B4-BE49-F238E27FC236}">
                <a16:creationId xmlns:a16="http://schemas.microsoft.com/office/drawing/2014/main" id="{9B7D4A58-CAF8-4F4D-8575-4183B4FA8A69}"/>
              </a:ext>
            </a:extLst>
          </p:cNvPr>
          <p:cNvSpPr/>
          <p:nvPr/>
        </p:nvSpPr>
        <p:spPr>
          <a:xfrm>
            <a:off x="6279942" y="5216346"/>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b="1" i="0" u="none" strike="noStrike" kern="0" cap="none" spc="0" normalizeH="0" baseline="0" noProof="0">
                <a:ln>
                  <a:noFill/>
                </a:ln>
                <a:solidFill>
                  <a:schemeClr val="tx2">
                    <a:lumMod val="75000"/>
                  </a:schemeClr>
                </a:solidFill>
                <a:effectLst/>
                <a:uLnTx/>
                <a:uFillTx/>
                <a:latin typeface="Calibri" panose="020F0502020204030204" pitchFamily="34" charset="0"/>
                <a:ea typeface="等线" panose="02010600030101010101" pitchFamily="2" charset="-122"/>
                <a:cs typeface="Calibri" panose="020F0502020204030204" pitchFamily="34" charset="0"/>
              </a:rPr>
              <a:t>0.8</a:t>
            </a:r>
            <a:endParaRPr kumimoji="1" lang="zh-CN" altLang="en-US" sz="3600" b="1" i="0" u="none" strike="noStrike" kern="0" cap="none" spc="0" normalizeH="0" baseline="0" noProof="0">
              <a:ln>
                <a:noFill/>
              </a:ln>
              <a:solidFill>
                <a:schemeClr val="tx2">
                  <a:lumMod val="75000"/>
                </a:schemeClr>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72" name="圆角矩形 331">
            <a:extLst>
              <a:ext uri="{FF2B5EF4-FFF2-40B4-BE49-F238E27FC236}">
                <a16:creationId xmlns:a16="http://schemas.microsoft.com/office/drawing/2014/main" id="{9B7D4A58-CAF8-4F4D-8575-4183B4FA8A69}"/>
              </a:ext>
            </a:extLst>
          </p:cNvPr>
          <p:cNvSpPr/>
          <p:nvPr/>
        </p:nvSpPr>
        <p:spPr>
          <a:xfrm>
            <a:off x="8698647" y="3772507"/>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i="0" u="none" strike="noStrike" kern="0" cap="none" spc="0" normalizeH="0" baseline="0" noProof="0">
                <a:ln>
                  <a:noFill/>
                </a:ln>
                <a:solidFill>
                  <a:schemeClr val="tx2">
                    <a:lumMod val="75000"/>
                  </a:schemeClr>
                </a:solidFill>
                <a:effectLst/>
                <a:uLnTx/>
                <a:uFillTx/>
                <a:latin typeface="Calibri" panose="020F0502020204030204" pitchFamily="34" charset="0"/>
                <a:ea typeface="等线" panose="02010600030101010101" pitchFamily="2" charset="-122"/>
                <a:cs typeface="Calibri" panose="020F0502020204030204" pitchFamily="34" charset="0"/>
              </a:rPr>
              <a:t>0.2</a:t>
            </a:r>
            <a:endParaRPr kumimoji="1" lang="zh-CN" altLang="en-US" sz="3600" i="0" u="none" strike="noStrike" kern="0" cap="none" spc="0" normalizeH="0" baseline="0" noProof="0">
              <a:ln>
                <a:noFill/>
              </a:ln>
              <a:solidFill>
                <a:schemeClr val="tx2">
                  <a:lumMod val="75000"/>
                </a:schemeClr>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73" name="圆角矩形 331">
            <a:extLst>
              <a:ext uri="{FF2B5EF4-FFF2-40B4-BE49-F238E27FC236}">
                <a16:creationId xmlns:a16="http://schemas.microsoft.com/office/drawing/2014/main" id="{9B7D4A58-CAF8-4F4D-8575-4183B4FA8A69}"/>
              </a:ext>
            </a:extLst>
          </p:cNvPr>
          <p:cNvSpPr/>
          <p:nvPr/>
        </p:nvSpPr>
        <p:spPr>
          <a:xfrm>
            <a:off x="8635650" y="5216346"/>
            <a:ext cx="1137389"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i="0" u="none" strike="noStrike" kern="0" cap="none" spc="0" normalizeH="0" baseline="0" noProof="0">
                <a:ln>
                  <a:noFill/>
                </a:ln>
                <a:solidFill>
                  <a:schemeClr val="tx2">
                    <a:lumMod val="75000"/>
                  </a:schemeClr>
                </a:solidFill>
                <a:effectLst/>
                <a:uLnTx/>
                <a:uFillTx/>
                <a:latin typeface="Calibri" panose="020F0502020204030204" pitchFamily="34" charset="0"/>
                <a:ea typeface="等线" panose="02010600030101010101" pitchFamily="2" charset="-122"/>
                <a:cs typeface="Calibri" panose="020F0502020204030204" pitchFamily="34" charset="0"/>
              </a:rPr>
              <a:t>0.05</a:t>
            </a:r>
            <a:endParaRPr kumimoji="1" lang="zh-CN" altLang="en-US" sz="3600" i="0" u="none" strike="noStrike" kern="0" cap="none" spc="0" normalizeH="0" baseline="0" noProof="0">
              <a:ln>
                <a:noFill/>
              </a:ln>
              <a:solidFill>
                <a:schemeClr val="tx2">
                  <a:lumMod val="75000"/>
                </a:schemeClr>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74" name="Rectangle 73"/>
          <p:cNvSpPr/>
          <p:nvPr/>
        </p:nvSpPr>
        <p:spPr>
          <a:xfrm>
            <a:off x="10699166" y="2512070"/>
            <a:ext cx="538930" cy="707886"/>
          </a:xfrm>
          <a:prstGeom prst="rect">
            <a:avLst/>
          </a:prstGeom>
        </p:spPr>
        <p:txBody>
          <a:bodyPr wrap="none">
            <a:spAutoFit/>
          </a:bodyPr>
          <a:lstStyle/>
          <a:p>
            <a:pPr lvl="0" algn="ctr" defTabSz="914400">
              <a:defRPr/>
            </a:pPr>
            <a:r>
              <a:rPr kumimoji="1" lang="en-US" altLang="zh-CN" sz="4000" i="1" kern="0">
                <a:solidFill>
                  <a:prstClr val="black"/>
                </a:solidFill>
                <a:latin typeface="Calibri" panose="020F0502020204030204" pitchFamily="34" charset="0"/>
                <a:ea typeface="等线" panose="02010600030101010101" pitchFamily="2" charset="-122"/>
                <a:cs typeface="Calibri" panose="020F0502020204030204" pitchFamily="34" charset="0"/>
              </a:rPr>
              <a:t>…</a:t>
            </a:r>
            <a:endParaRPr kumimoji="1" lang="zh-CN" altLang="en-US" sz="4000" i="1" kern="0">
              <a:solidFill>
                <a:prstClr val="black"/>
              </a:solidFill>
              <a:latin typeface="Calibri" panose="020F0502020204030204" pitchFamily="34" charset="0"/>
              <a:ea typeface="等线" panose="02010600030101010101" pitchFamily="2" charset="-122"/>
              <a:cs typeface="Calibri" panose="020F0502020204030204" pitchFamily="34" charset="0"/>
            </a:endParaRPr>
          </a:p>
        </p:txBody>
      </p:sp>
      <p:sp>
        <p:nvSpPr>
          <p:cNvPr id="76" name="圆角矩形 188">
            <a:extLst>
              <a:ext uri="{FF2B5EF4-FFF2-40B4-BE49-F238E27FC236}">
                <a16:creationId xmlns:a16="http://schemas.microsoft.com/office/drawing/2014/main" id="{99E1B06F-D2FD-694C-AE91-E510144B0C48}"/>
              </a:ext>
            </a:extLst>
          </p:cNvPr>
          <p:cNvSpPr/>
          <p:nvPr/>
        </p:nvSpPr>
        <p:spPr>
          <a:xfrm>
            <a:off x="5681072" y="3413417"/>
            <a:ext cx="5723044" cy="1084572"/>
          </a:xfrm>
          <a:prstGeom prst="roundRect">
            <a:avLst/>
          </a:prstGeom>
          <a:noFill/>
          <a:ln w="19050">
            <a:solidFill>
              <a:srgbClr val="6592D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latin typeface="Calibri" panose="020F0502020204030204" pitchFamily="34" charset="0"/>
              <a:ea typeface="宋体" panose="02010600030101010101" pitchFamily="2" charset="-122"/>
              <a:cs typeface="Calibri" panose="020F0502020204030204" pitchFamily="34" charset="0"/>
            </a:endParaRPr>
          </a:p>
        </p:txBody>
      </p:sp>
      <p:sp>
        <p:nvSpPr>
          <p:cNvPr id="77" name="圆角矩形 188">
            <a:extLst>
              <a:ext uri="{FF2B5EF4-FFF2-40B4-BE49-F238E27FC236}">
                <a16:creationId xmlns:a16="http://schemas.microsoft.com/office/drawing/2014/main" id="{99E1B06F-D2FD-694C-AE91-E510144B0C48}"/>
              </a:ext>
            </a:extLst>
          </p:cNvPr>
          <p:cNvSpPr/>
          <p:nvPr/>
        </p:nvSpPr>
        <p:spPr>
          <a:xfrm>
            <a:off x="5681072" y="4857079"/>
            <a:ext cx="5723044" cy="1084572"/>
          </a:xfrm>
          <a:prstGeom prst="roundRect">
            <a:avLst/>
          </a:prstGeom>
          <a:noFill/>
          <a:ln w="19050">
            <a:solidFill>
              <a:srgbClr val="6692D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latin typeface="Calibri" panose="020F0502020204030204" pitchFamily="34" charset="0"/>
              <a:ea typeface="宋体" panose="02010600030101010101" pitchFamily="2" charset="-122"/>
              <a:cs typeface="Calibri" panose="020F0502020204030204" pitchFamily="34" charset="0"/>
            </a:endParaRPr>
          </a:p>
        </p:txBody>
      </p:sp>
      <p:sp>
        <p:nvSpPr>
          <p:cNvPr id="88" name="Rounded Rectangle 87"/>
          <p:cNvSpPr/>
          <p:nvPr/>
        </p:nvSpPr>
        <p:spPr>
          <a:xfrm>
            <a:off x="6390132" y="1956032"/>
            <a:ext cx="773763" cy="66142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1</a:t>
            </a:r>
          </a:p>
        </p:txBody>
      </p:sp>
      <p:sp>
        <p:nvSpPr>
          <p:cNvPr id="89" name="Rounded Rectangle 88"/>
          <p:cNvSpPr/>
          <p:nvPr/>
        </p:nvSpPr>
        <p:spPr>
          <a:xfrm>
            <a:off x="8877843" y="1913909"/>
            <a:ext cx="773763" cy="66142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2</a:t>
            </a:r>
          </a:p>
        </p:txBody>
      </p:sp>
      <p:sp>
        <p:nvSpPr>
          <p:cNvPr id="90" name="Rectangle 89"/>
          <p:cNvSpPr/>
          <p:nvPr/>
        </p:nvSpPr>
        <p:spPr>
          <a:xfrm>
            <a:off x="10699166" y="3535738"/>
            <a:ext cx="538930" cy="707886"/>
          </a:xfrm>
          <a:prstGeom prst="rect">
            <a:avLst/>
          </a:prstGeom>
        </p:spPr>
        <p:txBody>
          <a:bodyPr wrap="none">
            <a:spAutoFit/>
          </a:bodyPr>
          <a:lstStyle/>
          <a:p>
            <a:pPr lvl="0" algn="ctr" defTabSz="914400">
              <a:defRPr/>
            </a:pPr>
            <a:r>
              <a:rPr kumimoji="1" lang="en-US" altLang="zh-CN" sz="4000" i="1" kern="0">
                <a:solidFill>
                  <a:schemeClr val="tx2">
                    <a:lumMod val="75000"/>
                  </a:schemeClr>
                </a:solidFill>
                <a:latin typeface="Calibri" panose="020F0502020204030204" pitchFamily="34" charset="0"/>
                <a:ea typeface="等线" panose="02010600030101010101" pitchFamily="2" charset="-122"/>
                <a:cs typeface="Calibri" panose="020F0502020204030204" pitchFamily="34" charset="0"/>
              </a:rPr>
              <a:t>…</a:t>
            </a:r>
            <a:endParaRPr kumimoji="1" lang="zh-CN" altLang="en-US" sz="4000" i="1" kern="0">
              <a:solidFill>
                <a:schemeClr val="tx2">
                  <a:lumMod val="75000"/>
                </a:schemeClr>
              </a:solidFill>
              <a:latin typeface="Calibri" panose="020F0502020204030204" pitchFamily="34" charset="0"/>
              <a:ea typeface="等线" panose="02010600030101010101" pitchFamily="2" charset="-122"/>
              <a:cs typeface="Calibri" panose="020F0502020204030204" pitchFamily="34" charset="0"/>
            </a:endParaRPr>
          </a:p>
        </p:txBody>
      </p:sp>
      <p:sp>
        <p:nvSpPr>
          <p:cNvPr id="91" name="Rectangle 90"/>
          <p:cNvSpPr/>
          <p:nvPr/>
        </p:nvSpPr>
        <p:spPr>
          <a:xfrm>
            <a:off x="10688414" y="5054048"/>
            <a:ext cx="538930" cy="707886"/>
          </a:xfrm>
          <a:prstGeom prst="rect">
            <a:avLst/>
          </a:prstGeom>
        </p:spPr>
        <p:txBody>
          <a:bodyPr wrap="none">
            <a:spAutoFit/>
          </a:bodyPr>
          <a:lstStyle/>
          <a:p>
            <a:pPr lvl="0" algn="ctr" defTabSz="914400">
              <a:defRPr/>
            </a:pPr>
            <a:r>
              <a:rPr kumimoji="1" lang="en-US" altLang="zh-CN" sz="4000" i="1" kern="0">
                <a:solidFill>
                  <a:schemeClr val="tx2">
                    <a:lumMod val="75000"/>
                  </a:schemeClr>
                </a:solidFill>
                <a:latin typeface="Calibri" panose="020F0502020204030204" pitchFamily="34" charset="0"/>
                <a:ea typeface="等线" panose="02010600030101010101" pitchFamily="2" charset="-122"/>
                <a:cs typeface="Calibri" panose="020F0502020204030204" pitchFamily="34" charset="0"/>
              </a:rPr>
              <a:t>…</a:t>
            </a:r>
            <a:endParaRPr kumimoji="1" lang="zh-CN" altLang="en-US" sz="4000" i="1" kern="0">
              <a:solidFill>
                <a:schemeClr val="tx2">
                  <a:lumMod val="75000"/>
                </a:schemeClr>
              </a:solidFill>
              <a:latin typeface="Calibri" panose="020F0502020204030204" pitchFamily="34" charset="0"/>
              <a:ea typeface="等线" panose="02010600030101010101" pitchFamily="2" charset="-122"/>
              <a:cs typeface="Calibri" panose="020F0502020204030204" pitchFamily="34" charset="0"/>
            </a:endParaRPr>
          </a:p>
        </p:txBody>
      </p:sp>
      <p:sp>
        <p:nvSpPr>
          <p:cNvPr id="93" name="圆角矩形 201">
            <a:extLst>
              <a:ext uri="{FF2B5EF4-FFF2-40B4-BE49-F238E27FC236}">
                <a16:creationId xmlns:a16="http://schemas.microsoft.com/office/drawing/2014/main" id="{6F035719-E416-0F43-9B8D-907F89836D86}"/>
              </a:ext>
            </a:extLst>
          </p:cNvPr>
          <p:cNvSpPr/>
          <p:nvPr/>
        </p:nvSpPr>
        <p:spPr>
          <a:xfrm>
            <a:off x="2558920" y="3413417"/>
            <a:ext cx="2941855" cy="108457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Calibri" panose="020F0502020204030204" pitchFamily="34" charset="0"/>
                <a:cs typeface="Calibri" panose="020F0502020204030204" pitchFamily="34" charset="0"/>
              </a:rPr>
              <a:t>Name [</a:t>
            </a:r>
            <a:r>
              <a:rPr lang="en-US" err="1">
                <a:solidFill>
                  <a:schemeClr val="tx1"/>
                </a:solidFill>
                <a:latin typeface="Calibri" panose="020F0502020204030204" pitchFamily="34" charset="0"/>
                <a:cs typeface="Calibri" panose="020F0502020204030204" pitchFamily="34" charset="0"/>
              </a:rPr>
              <a:t>Fitzbillies</a:t>
            </a:r>
            <a:r>
              <a:rPr lang="en-US">
                <a:solidFill>
                  <a:schemeClr val="tx1"/>
                </a:solidFill>
                <a:latin typeface="Calibri" panose="020F0502020204030204" pitchFamily="34" charset="0"/>
                <a:cs typeface="Calibri" panose="020F0502020204030204" pitchFamily="34" charset="0"/>
              </a:rPr>
              <a:t>],</a:t>
            </a:r>
          </a:p>
          <a:p>
            <a:pPr algn="ctr"/>
            <a:r>
              <a:rPr lang="en-US">
                <a:solidFill>
                  <a:schemeClr val="tx1"/>
                </a:solidFill>
                <a:latin typeface="Calibri" panose="020F0502020204030204" pitchFamily="34" charset="0"/>
                <a:cs typeface="Calibri" panose="020F0502020204030204" pitchFamily="34" charset="0"/>
              </a:rPr>
              <a:t>Eat Type [Coffee Shop], </a:t>
            </a:r>
            <a:r>
              <a:rPr lang="en-US">
                <a:solidFill>
                  <a:schemeClr val="tx1"/>
                </a:solidFill>
              </a:rPr>
              <a:t>Food[English], </a:t>
            </a:r>
            <a:r>
              <a:rPr lang="en-US">
                <a:solidFill>
                  <a:schemeClr val="tx1"/>
                </a:solidFill>
                <a:latin typeface="Calibri" panose="020F0502020204030204" pitchFamily="34" charset="0"/>
                <a:cs typeface="Calibri" panose="020F0502020204030204" pitchFamily="34" charset="0"/>
              </a:rPr>
              <a:t>Price[Cheap]</a:t>
            </a:r>
          </a:p>
        </p:txBody>
      </p:sp>
      <p:sp>
        <p:nvSpPr>
          <p:cNvPr id="94" name="圆角矩形 201">
            <a:extLst>
              <a:ext uri="{FF2B5EF4-FFF2-40B4-BE49-F238E27FC236}">
                <a16:creationId xmlns:a16="http://schemas.microsoft.com/office/drawing/2014/main" id="{6F035719-E416-0F43-9B8D-907F89836D86}"/>
              </a:ext>
            </a:extLst>
          </p:cNvPr>
          <p:cNvSpPr/>
          <p:nvPr/>
        </p:nvSpPr>
        <p:spPr>
          <a:xfrm>
            <a:off x="2558920" y="4857080"/>
            <a:ext cx="2941855" cy="108457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Calibri" panose="020F0502020204030204" pitchFamily="34" charset="0"/>
                <a:cs typeface="Calibri" panose="020F0502020204030204" pitchFamily="34" charset="0"/>
              </a:rPr>
              <a:t>Name [</a:t>
            </a:r>
            <a:r>
              <a:rPr lang="en-US" err="1">
                <a:solidFill>
                  <a:schemeClr val="tx1"/>
                </a:solidFill>
                <a:latin typeface="Calibri" panose="020F0502020204030204" pitchFamily="34" charset="0"/>
                <a:cs typeface="Calibri" panose="020F0502020204030204" pitchFamily="34" charset="0"/>
              </a:rPr>
              <a:t>Fitzbillies</a:t>
            </a:r>
            <a:r>
              <a:rPr lang="en-US">
                <a:solidFill>
                  <a:schemeClr val="tx1"/>
                </a:solidFill>
                <a:latin typeface="Calibri" panose="020F0502020204030204" pitchFamily="34" charset="0"/>
                <a:cs typeface="Calibri" panose="020F0502020204030204" pitchFamily="34" charset="0"/>
              </a:rPr>
              <a:t>],</a:t>
            </a:r>
          </a:p>
          <a:p>
            <a:pPr algn="ctr"/>
            <a:r>
              <a:rPr lang="en-US">
                <a:solidFill>
                  <a:schemeClr val="tx1"/>
                </a:solidFill>
                <a:latin typeface="Calibri" panose="020F0502020204030204" pitchFamily="34" charset="0"/>
                <a:cs typeface="Calibri" panose="020F0502020204030204" pitchFamily="34" charset="0"/>
              </a:rPr>
              <a:t>Eat Type [Coffee Shop], Price[Cheap] </a:t>
            </a:r>
          </a:p>
        </p:txBody>
      </p:sp>
      <p:sp>
        <p:nvSpPr>
          <p:cNvPr id="101" name="Rectangle 100"/>
          <p:cNvSpPr/>
          <p:nvPr/>
        </p:nvSpPr>
        <p:spPr>
          <a:xfrm>
            <a:off x="3208968" y="4707879"/>
            <a:ext cx="169357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Rectangle 99"/>
          <p:cNvSpPr/>
          <p:nvPr/>
        </p:nvSpPr>
        <p:spPr>
          <a:xfrm>
            <a:off x="3209113" y="3288206"/>
            <a:ext cx="169357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Rectangle 95"/>
          <p:cNvSpPr/>
          <p:nvPr/>
        </p:nvSpPr>
        <p:spPr>
          <a:xfrm>
            <a:off x="2558921" y="3182584"/>
            <a:ext cx="2941854" cy="461665"/>
          </a:xfrm>
          <a:prstGeom prst="rect">
            <a:avLst/>
          </a:prstGeom>
        </p:spPr>
        <p:txBody>
          <a:bodyPr wrap="square">
            <a:spAutoFit/>
          </a:bodyPr>
          <a:lstStyle/>
          <a:p>
            <a:pPr algn="ctr"/>
            <a:r>
              <a:rPr lang="en-US" sz="2400"/>
              <a:t>True Input, </a:t>
            </a:r>
            <a:r>
              <a:rPr lang="en-US" sz="2400" i="1" err="1"/>
              <a:t>i</a:t>
            </a:r>
            <a:r>
              <a:rPr lang="en-US" sz="2400" i="1"/>
              <a:t>*</a:t>
            </a:r>
          </a:p>
        </p:txBody>
      </p:sp>
      <p:sp>
        <p:nvSpPr>
          <p:cNvPr id="87" name="Rectangle 86"/>
          <p:cNvSpPr/>
          <p:nvPr/>
        </p:nvSpPr>
        <p:spPr>
          <a:xfrm>
            <a:off x="3209114" y="4601009"/>
            <a:ext cx="1461490" cy="461665"/>
          </a:xfrm>
          <a:prstGeom prst="rect">
            <a:avLst/>
          </a:prstGeom>
        </p:spPr>
        <p:txBody>
          <a:bodyPr wrap="none">
            <a:spAutoFit/>
          </a:bodyPr>
          <a:lstStyle/>
          <a:p>
            <a:r>
              <a:rPr lang="en-US" sz="2400"/>
              <a:t>Distractor,</a:t>
            </a:r>
          </a:p>
        </p:txBody>
      </p:sp>
      <p:grpSp>
        <p:nvGrpSpPr>
          <p:cNvPr id="7" name="Group 6"/>
          <p:cNvGrpSpPr/>
          <p:nvPr/>
        </p:nvGrpSpPr>
        <p:grpSpPr>
          <a:xfrm>
            <a:off x="4544897" y="4513177"/>
            <a:ext cx="357790" cy="532245"/>
            <a:chOff x="2401986" y="4971113"/>
            <a:chExt cx="357790" cy="532245"/>
          </a:xfrm>
        </p:grpSpPr>
        <p:sp>
          <p:nvSpPr>
            <p:cNvPr id="83" name="Rounded Rectangle 82"/>
            <p:cNvSpPr/>
            <p:nvPr/>
          </p:nvSpPr>
          <p:spPr>
            <a:xfrm>
              <a:off x="2428723" y="5053831"/>
              <a:ext cx="241782" cy="449527"/>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95" name="Rectangle 94"/>
            <p:cNvSpPr/>
            <p:nvPr/>
          </p:nvSpPr>
          <p:spPr>
            <a:xfrm>
              <a:off x="2401986" y="4971113"/>
              <a:ext cx="357790" cy="507831"/>
            </a:xfrm>
            <a:prstGeom prst="rect">
              <a:avLst/>
            </a:prstGeom>
          </p:spPr>
          <p:txBody>
            <a:bodyPr wrap="none">
              <a:spAutoFit/>
            </a:bodyPr>
            <a:lstStyle/>
            <a:p>
              <a:r>
                <a:rPr lang="en-US" sz="2700">
                  <a:solidFill>
                    <a:srgbClr val="222222"/>
                  </a:solidFill>
                  <a:latin typeface="+mj-lt"/>
                </a:rPr>
                <a:t>~</a:t>
              </a:r>
              <a:endParaRPr lang="en-US" sz="2700">
                <a:latin typeface="+mj-lt"/>
              </a:endParaRPr>
            </a:p>
          </p:txBody>
        </p:sp>
      </p:grpSp>
      <mc:AlternateContent xmlns:mc="http://schemas.openxmlformats.org/markup-compatibility/2006" xmlns:a14="http://schemas.microsoft.com/office/drawing/2010/main">
        <mc:Choice Requires="a14">
          <p:sp>
            <p:nvSpPr>
              <p:cNvPr id="103" name="TextBox 102"/>
              <p:cNvSpPr txBox="1"/>
              <p:nvPr/>
            </p:nvSpPr>
            <p:spPr>
              <a:xfrm>
                <a:off x="808965" y="1637718"/>
                <a:ext cx="4372672" cy="11481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000" b="0" i="1" smtClean="0">
                          <a:solidFill>
                            <a:schemeClr val="accent6">
                              <a:lumMod val="75000"/>
                            </a:schemeClr>
                          </a:solidFill>
                          <a:latin typeface="Cambria Math" panose="02040503050406030204" pitchFamily="18" charset="0"/>
                        </a:rPr>
                        <m:t>𝑃</m:t>
                      </m:r>
                      <m:d>
                        <m:dPr>
                          <m:ctrlPr>
                            <a:rPr lang="en-US" sz="3000" b="0" i="1" smtClean="0">
                              <a:solidFill>
                                <a:schemeClr val="accent6">
                                  <a:lumMod val="75000"/>
                                </a:schemeClr>
                              </a:solidFill>
                              <a:latin typeface="Cambria Math" panose="02040503050406030204" pitchFamily="18" charset="0"/>
                            </a:rPr>
                          </m:ctrlPr>
                        </m:dPr>
                        <m:e>
                          <m:sSup>
                            <m:sSupPr>
                              <m:ctrlPr>
                                <a:rPr lang="en-US" sz="3000" b="0" i="1" smtClean="0">
                                  <a:solidFill>
                                    <a:schemeClr val="accent6">
                                      <a:lumMod val="75000"/>
                                    </a:schemeClr>
                                  </a:solidFill>
                                  <a:latin typeface="Cambria Math" panose="02040503050406030204" pitchFamily="18" charset="0"/>
                                </a:rPr>
                              </m:ctrlPr>
                            </m:sSupPr>
                            <m:e>
                              <m:r>
                                <a:rPr lang="en-US" sz="3000" b="0" i="1" smtClean="0">
                                  <a:solidFill>
                                    <a:schemeClr val="accent6">
                                      <a:lumMod val="75000"/>
                                    </a:schemeClr>
                                  </a:solidFill>
                                  <a:latin typeface="Cambria Math" panose="02040503050406030204" pitchFamily="18" charset="0"/>
                                </a:rPr>
                                <m:t>𝑖</m:t>
                              </m:r>
                            </m:e>
                            <m:sup>
                              <m:r>
                                <a:rPr lang="en-US" sz="3000" b="0" i="1" smtClean="0">
                                  <a:solidFill>
                                    <a:schemeClr val="accent6">
                                      <a:lumMod val="75000"/>
                                    </a:schemeClr>
                                  </a:solidFill>
                                  <a:latin typeface="Cambria Math" panose="02040503050406030204" pitchFamily="18" charset="0"/>
                                </a:rPr>
                                <m:t>∗</m:t>
                              </m:r>
                            </m:sup>
                          </m:sSup>
                        </m:e>
                        <m:e>
                          <m:r>
                            <a:rPr lang="en-US" sz="3000" b="0" i="1" smtClean="0">
                              <a:solidFill>
                                <a:schemeClr val="accent6">
                                  <a:lumMod val="75000"/>
                                </a:schemeClr>
                              </a:solidFill>
                              <a:latin typeface="Cambria Math" panose="02040503050406030204" pitchFamily="18" charset="0"/>
                            </a:rPr>
                            <m:t>𝑜</m:t>
                          </m:r>
                        </m:e>
                      </m:d>
                      <m:r>
                        <a:rPr lang="en-US" sz="3000" b="0" i="1" smtClean="0">
                          <a:latin typeface="Cambria Math" panose="02040503050406030204" pitchFamily="18" charset="0"/>
                        </a:rPr>
                        <m:t>=</m:t>
                      </m:r>
                      <m:f>
                        <m:fPr>
                          <m:ctrlPr>
                            <a:rPr lang="en-US" sz="3000" b="0" i="1" smtClean="0">
                              <a:latin typeface="Cambria Math" panose="02040503050406030204" pitchFamily="18" charset="0"/>
                            </a:rPr>
                          </m:ctrlPr>
                        </m:fPr>
                        <m:num>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num>
                        <m:den>
                          <m:nary>
                            <m:naryPr>
                              <m:chr m:val="∑"/>
                              <m:ctrlPr>
                                <a:rPr lang="pt-BR" sz="3000" b="0" i="1" smtClean="0">
                                  <a:latin typeface="Cambria Math" panose="02040503050406030204" pitchFamily="18" charset="0"/>
                                </a:rPr>
                              </m:ctrlPr>
                            </m:naryPr>
                            <m:sub>
                              <m:sSup>
                                <m:sSupPr>
                                  <m:ctrlPr>
                                    <a:rPr lang="en-US" sz="3000" b="0" i="1" smtClean="0">
                                      <a:latin typeface="Cambria Math" panose="02040503050406030204" pitchFamily="18" charset="0"/>
                                    </a:rPr>
                                  </m:ctrlPr>
                                </m:sSupPr>
                                <m:e>
                                  <m:r>
                                    <m:rPr>
                                      <m:brk m:alnAt="23"/>
                                    </m:rP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m:t>
                              </m:r>
                              <m:sSup>
                                <m:sSupPr>
                                  <m:ctrlPr>
                                    <a:rPr lang="en-US" sz="3000" b="0" i="1" smtClean="0">
                                      <a:latin typeface="Cambria Math" panose="02040503050406030204" pitchFamily="18" charset="0"/>
                                    </a:rPr>
                                  </m:ctrlPr>
                                </m:sSupPr>
                                <m:e>
                                  <m: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 </m:t>
                              </m:r>
                              <m:acc>
                                <m:accPr>
                                  <m:chr m:val="̃"/>
                                  <m:ctrlPr>
                                    <a:rPr lang="en-US" sz="3000" b="0" i="1" smtClean="0">
                                      <a:latin typeface="Cambria Math" panose="02040503050406030204" pitchFamily="18" charset="0"/>
                                    </a:rPr>
                                  </m:ctrlPr>
                                </m:accPr>
                                <m:e>
                                  <m:r>
                                    <a:rPr lang="en-US" sz="3000" b="0" i="1" smtClean="0">
                                      <a:latin typeface="Cambria Math" panose="02040503050406030204" pitchFamily="18" charset="0"/>
                                    </a:rPr>
                                    <m:t>𝑖</m:t>
                                  </m:r>
                                </m:e>
                              </m:acc>
                              <m:r>
                                <a:rPr lang="en-US" sz="3000" b="0" i="1" smtClean="0">
                                  <a:latin typeface="Cambria Math" panose="02040503050406030204" pitchFamily="18" charset="0"/>
                                </a:rPr>
                                <m:t>}</m:t>
                              </m:r>
                            </m:sub>
                            <m:sup/>
                            <m:e>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r>
                                <a:rPr lang="pt-BR" sz="3000" b="0" i="1" smtClean="0">
                                  <a:latin typeface="Cambria Math" panose="02040503050406030204" pitchFamily="18" charset="0"/>
                                </a:rPr>
                                <m:t> </m:t>
                              </m:r>
                            </m:e>
                          </m:nary>
                        </m:den>
                      </m:f>
                    </m:oMath>
                  </m:oMathPara>
                </a14:m>
                <a:endParaRPr lang="en-US" sz="3000"/>
              </a:p>
            </p:txBody>
          </p:sp>
        </mc:Choice>
        <mc:Fallback xmlns="">
          <p:sp>
            <p:nvSpPr>
              <p:cNvPr id="103" name="TextBox 102"/>
              <p:cNvSpPr txBox="1">
                <a:spLocks noRot="1" noChangeAspect="1" noMove="1" noResize="1" noEditPoints="1" noAdjustHandles="1" noChangeArrowheads="1" noChangeShapeType="1" noTextEdit="1"/>
              </p:cNvSpPr>
              <p:nvPr/>
            </p:nvSpPr>
            <p:spPr>
              <a:xfrm>
                <a:off x="808965" y="1637718"/>
                <a:ext cx="4372672" cy="1148199"/>
              </a:xfrm>
              <a:prstGeom prst="rect">
                <a:avLst/>
              </a:prstGeom>
              <a:blipFill>
                <a:blip r:embed="rId3"/>
                <a:stretch>
                  <a:fillRect/>
                </a:stretch>
              </a:blipFill>
            </p:spPr>
            <p:txBody>
              <a:bodyPr/>
              <a:lstStyle/>
              <a:p>
                <a:r>
                  <a:rPr lang="en-US">
                    <a:noFill/>
                  </a:rPr>
                  <a:t> </a:t>
                </a:r>
              </a:p>
            </p:txBody>
          </p:sp>
        </mc:Fallback>
      </mc:AlternateContent>
      <p:sp>
        <p:nvSpPr>
          <p:cNvPr id="105" name="圆角矩形 201">
            <a:extLst>
              <a:ext uri="{FF2B5EF4-FFF2-40B4-BE49-F238E27FC236}">
                <a16:creationId xmlns:a16="http://schemas.microsoft.com/office/drawing/2014/main" id="{6F035719-E416-0F43-9B8D-907F89836D86}"/>
              </a:ext>
            </a:extLst>
          </p:cNvPr>
          <p:cNvSpPr/>
          <p:nvPr/>
        </p:nvSpPr>
        <p:spPr>
          <a:xfrm>
            <a:off x="6377354" y="1369518"/>
            <a:ext cx="3564898" cy="56909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a:solidFill>
                  <a:schemeClr val="tx1"/>
                </a:solidFill>
                <a:latin typeface="Calibri" panose="020F0502020204030204" pitchFamily="34" charset="0"/>
                <a:ea typeface="宋体" panose="02010600030101010101" pitchFamily="2" charset="-122"/>
                <a:cs typeface="Calibri" panose="020F0502020204030204" pitchFamily="34" charset="0"/>
              </a:rPr>
              <a:t>Possible Outputs</a:t>
            </a:r>
            <a:endParaRPr kumimoji="1" lang="en-US" altLang="zh-CN" sz="2800">
              <a:solidFill>
                <a:schemeClr val="tx1"/>
              </a:solidFill>
              <a:latin typeface="Calibri" panose="020F0502020204030204" pitchFamily="34" charset="0"/>
              <a:ea typeface="宋体" panose="02010600030101010101" pitchFamily="2" charset="-122"/>
              <a:cs typeface="Calibri" panose="020F0502020204030204" pitchFamily="34" charset="0"/>
            </a:endParaRPr>
          </a:p>
          <a:p>
            <a:pPr algn="ctr"/>
            <a:r>
              <a:rPr kumimoji="1" lang="en-US" altLang="zh-CN" sz="2800">
                <a:solidFill>
                  <a:schemeClr val="tx1"/>
                </a:solidFill>
                <a:latin typeface="Calibri" panose="020F0502020204030204" pitchFamily="34" charset="0"/>
                <a:ea typeface="宋体" panose="02010600030101010101" pitchFamily="2" charset="-122"/>
                <a:cs typeface="Calibri" panose="020F0502020204030204" pitchFamily="34" charset="0"/>
              </a:rPr>
              <a:t>(search over these)</a:t>
            </a:r>
            <a:r>
              <a:rPr kumimoji="1" lang="en-US" altLang="zh-CN" sz="2800" b="1">
                <a:solidFill>
                  <a:schemeClr val="tx1"/>
                </a:solidFill>
                <a:latin typeface="Calibri" panose="020F0502020204030204" pitchFamily="34" charset="0"/>
                <a:ea typeface="宋体" panose="02010600030101010101" pitchFamily="2" charset="-122"/>
                <a:cs typeface="Calibri" panose="020F0502020204030204" pitchFamily="34" charset="0"/>
              </a:rPr>
              <a:t> </a:t>
            </a:r>
            <a:endParaRPr kumimoji="1" lang="zh-CN" altLang="en-US" sz="2800" b="1">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106" name="圆角矩形 201">
            <a:extLst>
              <a:ext uri="{FF2B5EF4-FFF2-40B4-BE49-F238E27FC236}">
                <a16:creationId xmlns:a16="http://schemas.microsoft.com/office/drawing/2014/main" id="{6F035719-E416-0F43-9B8D-907F89836D86}"/>
              </a:ext>
            </a:extLst>
          </p:cNvPr>
          <p:cNvSpPr/>
          <p:nvPr/>
        </p:nvSpPr>
        <p:spPr>
          <a:xfrm>
            <a:off x="239239" y="4297123"/>
            <a:ext cx="2434090" cy="56909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a:solidFill>
                  <a:schemeClr val="tx1"/>
                </a:solidFill>
                <a:latin typeface="Calibri" panose="020F0502020204030204" pitchFamily="34" charset="0"/>
                <a:ea typeface="宋体" panose="02010600030101010101" pitchFamily="2" charset="-122"/>
                <a:cs typeface="Calibri" panose="020F0502020204030204" pitchFamily="34" charset="0"/>
              </a:rPr>
              <a:t>Inputs</a:t>
            </a:r>
          </a:p>
        </p:txBody>
      </p:sp>
      <p:sp>
        <p:nvSpPr>
          <p:cNvPr id="109" name="圆角矩形 331">
            <a:extLst>
              <a:ext uri="{FF2B5EF4-FFF2-40B4-BE49-F238E27FC236}">
                <a16:creationId xmlns:a16="http://schemas.microsoft.com/office/drawing/2014/main" id="{7A6A79F9-2360-5542-9796-9F80CE702503}"/>
              </a:ext>
            </a:extLst>
          </p:cNvPr>
          <p:cNvSpPr/>
          <p:nvPr/>
        </p:nvSpPr>
        <p:spPr>
          <a:xfrm>
            <a:off x="5681072" y="2538879"/>
            <a:ext cx="2125803" cy="689085"/>
          </a:xfrm>
          <a:prstGeom prst="roundRect">
            <a:avLst/>
          </a:prstGeom>
          <a:noFill/>
          <a:ln w="28575" cap="flat" cmpd="sng" algn="ctr">
            <a:solidFill>
              <a:schemeClr val="tx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i="1" u="none" strike="noStrike" kern="0" cap="none" spc="0" normalizeH="0" baseline="0" noProof="0" dirty="0" err="1">
                <a:ln>
                  <a:noFill/>
                </a:ln>
                <a:effectLst/>
                <a:uLnTx/>
                <a:uFillTx/>
                <a:latin typeface="Calibri" panose="020F0502020204030204" pitchFamily="34" charset="0"/>
                <a:ea typeface="等线" panose="02010600030101010101" pitchFamily="2" charset="-122"/>
                <a:cs typeface="Calibri" panose="020F0502020204030204" pitchFamily="34" charset="0"/>
              </a:rPr>
              <a:t>Fitzbillies</a:t>
            </a:r>
            <a:r>
              <a:rPr kumimoji="1" lang="en-US" altLang="zh-CN" i="1" u="none" strike="noStrike" kern="0" cap="none" spc="0" normalizeH="0" noProof="0" dirty="0">
                <a:ln>
                  <a:noFill/>
                </a:ln>
                <a:effectLst/>
                <a:uLnTx/>
                <a:uFillTx/>
                <a:latin typeface="Calibri" panose="020F0502020204030204" pitchFamily="34" charset="0"/>
                <a:ea typeface="等线" panose="02010600030101010101" pitchFamily="2" charset="-122"/>
                <a:cs typeface="Calibri" panose="020F0502020204030204" pitchFamily="34" charset="0"/>
              </a:rPr>
              <a:t> is a cheap coffee shop.</a:t>
            </a:r>
            <a:endParaRPr kumimoji="1" lang="zh-CN" altLang="en-US" i="1" u="none" strike="noStrike" kern="0" cap="none" spc="0" normalizeH="0" baseline="0" noProof="0" dirty="0">
              <a:ln>
                <a:noFill/>
              </a:ln>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11" name="圆角矩形 331">
            <a:extLst>
              <a:ext uri="{FF2B5EF4-FFF2-40B4-BE49-F238E27FC236}">
                <a16:creationId xmlns:a16="http://schemas.microsoft.com/office/drawing/2014/main" id="{7A6A79F9-2360-5542-9796-9F80CE702503}"/>
              </a:ext>
            </a:extLst>
          </p:cNvPr>
          <p:cNvSpPr/>
          <p:nvPr/>
        </p:nvSpPr>
        <p:spPr>
          <a:xfrm>
            <a:off x="7987172" y="2521471"/>
            <a:ext cx="2551774" cy="689085"/>
          </a:xfrm>
          <a:prstGeom prst="roundRect">
            <a:avLst/>
          </a:prstGeom>
          <a:noFill/>
          <a:ln w="28575" cap="flat" cmpd="sng" algn="ctr">
            <a:solidFill>
              <a:schemeClr val="tx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i="1" u="none" strike="noStrike" kern="0" cap="none" spc="0" normalizeH="0" baseline="0" noProof="0" err="1">
                <a:ln>
                  <a:noFill/>
                </a:ln>
                <a:effectLst/>
                <a:uLnTx/>
                <a:uFillTx/>
                <a:latin typeface="Calibri" panose="020F0502020204030204" pitchFamily="34" charset="0"/>
                <a:ea typeface="等线" panose="02010600030101010101" pitchFamily="2" charset="-122"/>
                <a:cs typeface="Calibri" panose="020F0502020204030204" pitchFamily="34" charset="0"/>
              </a:rPr>
              <a:t>Fitzbillies</a:t>
            </a:r>
            <a:r>
              <a:rPr kumimoji="1" lang="en-US" altLang="zh-CN"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 is a cheap </a:t>
            </a:r>
            <a:r>
              <a:rPr kumimoji="1" lang="en-US" altLang="zh-CN" b="1"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English</a:t>
            </a:r>
            <a:r>
              <a:rPr kumimoji="1" lang="en-US" altLang="zh-CN"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 coffee shop.</a:t>
            </a:r>
            <a:endParaRPr kumimoji="1" lang="zh-CN" altLang="en-US" i="1" u="none" strike="noStrike" kern="0" cap="none" spc="0" normalizeH="0" baseline="0" noProof="0">
              <a:ln>
                <a:noFill/>
              </a:ln>
              <a:effectLst/>
              <a:uLnTx/>
              <a:uFillTx/>
              <a:latin typeface="Calibri" panose="020F0502020204030204" pitchFamily="34" charset="0"/>
              <a:ea typeface="等线" panose="02010600030101010101" pitchFamily="2" charset="-122"/>
              <a:cs typeface="Calibri" panose="020F0502020204030204" pitchFamily="34" charset="0"/>
            </a:endParaRPr>
          </a:p>
        </p:txBody>
      </p:sp>
    </p:spTree>
    <p:extLst>
      <p:ext uri="{BB962C8B-B14F-4D97-AF65-F5344CB8AC3E}">
        <p14:creationId xmlns:p14="http://schemas.microsoft.com/office/powerpoint/2010/main" val="1854342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71" grpId="0"/>
      <p:bldP spid="72" grpId="0"/>
      <p:bldP spid="73" grpId="0"/>
      <p:bldP spid="76" grpId="0" animBg="1"/>
      <p:bldP spid="77" grpId="0" animBg="1"/>
      <p:bldP spid="90" grpId="0"/>
      <p:bldP spid="91" grpId="0"/>
      <p:bldP spid="94" grpId="0" animBg="1"/>
      <p:bldP spid="87" grpId="0"/>
      <p:bldP spid="10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a:t>Distractor-Based Pragmatics</a:t>
            </a:r>
          </a:p>
        </p:txBody>
      </p:sp>
      <p:sp>
        <p:nvSpPr>
          <p:cNvPr id="67" name="圆角矩形 331">
            <a:extLst>
              <a:ext uri="{FF2B5EF4-FFF2-40B4-BE49-F238E27FC236}">
                <a16:creationId xmlns:a16="http://schemas.microsoft.com/office/drawing/2014/main" id="{7A6A79F9-2360-5542-9796-9F80CE702503}"/>
              </a:ext>
            </a:extLst>
          </p:cNvPr>
          <p:cNvSpPr/>
          <p:nvPr/>
        </p:nvSpPr>
        <p:spPr>
          <a:xfrm>
            <a:off x="5681072" y="2538879"/>
            <a:ext cx="2125803" cy="689085"/>
          </a:xfrm>
          <a:prstGeom prst="roundRect">
            <a:avLst/>
          </a:prstGeom>
          <a:noFill/>
          <a:ln w="28575" cap="flat" cmpd="sng" algn="ctr">
            <a:solidFill>
              <a:schemeClr val="tx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i="1" u="none" strike="noStrike" kern="0" cap="none" spc="0" normalizeH="0" baseline="0" noProof="0" err="1">
                <a:ln>
                  <a:noFill/>
                </a:ln>
                <a:effectLst/>
                <a:uLnTx/>
                <a:uFillTx/>
                <a:latin typeface="Calibri" panose="020F0502020204030204" pitchFamily="34" charset="0"/>
                <a:ea typeface="等线" panose="02010600030101010101" pitchFamily="2" charset="-122"/>
                <a:cs typeface="Calibri" panose="020F0502020204030204" pitchFamily="34" charset="0"/>
              </a:rPr>
              <a:t>Fitzbillies</a:t>
            </a:r>
            <a:r>
              <a:rPr kumimoji="1" lang="en-US" altLang="zh-CN"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 is a cheap coffee shop.</a:t>
            </a:r>
            <a:endParaRPr kumimoji="1" lang="zh-CN" altLang="en-US" i="1" u="none" strike="noStrike" kern="0" cap="none" spc="0" normalizeH="0" baseline="0" noProof="0">
              <a:ln>
                <a:noFill/>
              </a:ln>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70" name="圆角矩形 331">
            <a:extLst>
              <a:ext uri="{FF2B5EF4-FFF2-40B4-BE49-F238E27FC236}">
                <a16:creationId xmlns:a16="http://schemas.microsoft.com/office/drawing/2014/main" id="{7A6A79F9-2360-5542-9796-9F80CE702503}"/>
              </a:ext>
            </a:extLst>
          </p:cNvPr>
          <p:cNvSpPr/>
          <p:nvPr/>
        </p:nvSpPr>
        <p:spPr>
          <a:xfrm>
            <a:off x="7987172" y="2521471"/>
            <a:ext cx="2551774" cy="689085"/>
          </a:xfrm>
          <a:prstGeom prst="roundRect">
            <a:avLst/>
          </a:prstGeom>
          <a:noFill/>
          <a:ln w="28575" cap="flat" cmpd="sng" algn="ctr">
            <a:solidFill>
              <a:schemeClr val="tx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i="1" u="none" strike="noStrike" kern="0" cap="none" spc="0" normalizeH="0" baseline="0" noProof="0" err="1">
                <a:ln>
                  <a:noFill/>
                </a:ln>
                <a:effectLst/>
                <a:uLnTx/>
                <a:uFillTx/>
                <a:latin typeface="Calibri" panose="020F0502020204030204" pitchFamily="34" charset="0"/>
                <a:ea typeface="等线" panose="02010600030101010101" pitchFamily="2" charset="-122"/>
                <a:cs typeface="Calibri" panose="020F0502020204030204" pitchFamily="34" charset="0"/>
              </a:rPr>
              <a:t>Fitzbillies</a:t>
            </a:r>
            <a:r>
              <a:rPr kumimoji="1" lang="en-US" altLang="zh-CN"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 is a cheap </a:t>
            </a:r>
            <a:r>
              <a:rPr kumimoji="1" lang="en-US" altLang="zh-CN" b="1"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English</a:t>
            </a:r>
            <a:r>
              <a:rPr kumimoji="1" lang="en-US" altLang="zh-CN"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 coffee shop.</a:t>
            </a:r>
            <a:endParaRPr kumimoji="1" lang="zh-CN" altLang="en-US" i="1" u="none" strike="noStrike" kern="0" cap="none" spc="0" normalizeH="0" baseline="0" noProof="0">
              <a:ln>
                <a:noFill/>
              </a:ln>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74" name="Rectangle 73"/>
          <p:cNvSpPr/>
          <p:nvPr/>
        </p:nvSpPr>
        <p:spPr>
          <a:xfrm>
            <a:off x="10699166" y="2512070"/>
            <a:ext cx="538930" cy="707886"/>
          </a:xfrm>
          <a:prstGeom prst="rect">
            <a:avLst/>
          </a:prstGeom>
        </p:spPr>
        <p:txBody>
          <a:bodyPr wrap="none">
            <a:spAutoFit/>
          </a:bodyPr>
          <a:lstStyle/>
          <a:p>
            <a:pPr lvl="0" algn="ctr" defTabSz="914400">
              <a:defRPr/>
            </a:pPr>
            <a:r>
              <a:rPr kumimoji="1" lang="en-US" altLang="zh-CN" sz="4000" i="1" kern="0">
                <a:solidFill>
                  <a:prstClr val="black"/>
                </a:solidFill>
                <a:latin typeface="Calibri" panose="020F0502020204030204" pitchFamily="34" charset="0"/>
                <a:ea typeface="等线" panose="02010600030101010101" pitchFamily="2" charset="-122"/>
                <a:cs typeface="Calibri" panose="020F0502020204030204" pitchFamily="34" charset="0"/>
              </a:rPr>
              <a:t>…</a:t>
            </a:r>
            <a:endParaRPr kumimoji="1" lang="zh-CN" altLang="en-US" sz="4000" i="1" kern="0">
              <a:solidFill>
                <a:prstClr val="black"/>
              </a:solidFill>
              <a:latin typeface="Calibri" panose="020F0502020204030204" pitchFamily="34" charset="0"/>
              <a:ea typeface="等线" panose="02010600030101010101" pitchFamily="2" charset="-122"/>
              <a:cs typeface="Calibri" panose="020F0502020204030204" pitchFamily="34" charset="0"/>
            </a:endParaRPr>
          </a:p>
        </p:txBody>
      </p:sp>
      <p:sp>
        <p:nvSpPr>
          <p:cNvPr id="75" name="圆角矩形 201">
            <a:extLst>
              <a:ext uri="{FF2B5EF4-FFF2-40B4-BE49-F238E27FC236}">
                <a16:creationId xmlns:a16="http://schemas.microsoft.com/office/drawing/2014/main" id="{6F035719-E416-0F43-9B8D-907F89836D86}"/>
              </a:ext>
            </a:extLst>
          </p:cNvPr>
          <p:cNvSpPr/>
          <p:nvPr/>
        </p:nvSpPr>
        <p:spPr>
          <a:xfrm>
            <a:off x="6377354" y="1369518"/>
            <a:ext cx="3564898" cy="56909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a:solidFill>
                  <a:schemeClr val="tx1"/>
                </a:solidFill>
                <a:latin typeface="Calibri" panose="020F0502020204030204" pitchFamily="34" charset="0"/>
                <a:ea typeface="宋体" panose="02010600030101010101" pitchFamily="2" charset="-122"/>
                <a:cs typeface="Calibri" panose="020F0502020204030204" pitchFamily="34" charset="0"/>
              </a:rPr>
              <a:t>Possible Outputs</a:t>
            </a:r>
            <a:endParaRPr kumimoji="1" lang="en-US" altLang="zh-CN" sz="2800">
              <a:solidFill>
                <a:schemeClr val="tx1"/>
              </a:solidFill>
              <a:latin typeface="Calibri" panose="020F0502020204030204" pitchFamily="34" charset="0"/>
              <a:ea typeface="宋体" panose="02010600030101010101" pitchFamily="2" charset="-122"/>
              <a:cs typeface="Calibri" panose="020F0502020204030204" pitchFamily="34" charset="0"/>
            </a:endParaRPr>
          </a:p>
          <a:p>
            <a:pPr algn="ctr"/>
            <a:r>
              <a:rPr kumimoji="1" lang="en-US" altLang="zh-CN" sz="2800">
                <a:solidFill>
                  <a:schemeClr val="tx1"/>
                </a:solidFill>
                <a:latin typeface="Calibri" panose="020F0502020204030204" pitchFamily="34" charset="0"/>
                <a:ea typeface="宋体" panose="02010600030101010101" pitchFamily="2" charset="-122"/>
                <a:cs typeface="Calibri" panose="020F0502020204030204" pitchFamily="34" charset="0"/>
              </a:rPr>
              <a:t>(search over these)</a:t>
            </a:r>
            <a:r>
              <a:rPr kumimoji="1" lang="en-US" altLang="zh-CN" sz="2800" b="1">
                <a:solidFill>
                  <a:schemeClr val="tx1"/>
                </a:solidFill>
                <a:latin typeface="Calibri" panose="020F0502020204030204" pitchFamily="34" charset="0"/>
                <a:ea typeface="宋体" panose="02010600030101010101" pitchFamily="2" charset="-122"/>
                <a:cs typeface="Calibri" panose="020F0502020204030204" pitchFamily="34" charset="0"/>
              </a:rPr>
              <a:t> </a:t>
            </a:r>
            <a:endParaRPr kumimoji="1" lang="zh-CN" altLang="en-US" sz="2800" b="1">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8" name="Rounded Rectangle 87"/>
          <p:cNvSpPr/>
          <p:nvPr/>
        </p:nvSpPr>
        <p:spPr>
          <a:xfrm>
            <a:off x="6390132" y="1956032"/>
            <a:ext cx="773763" cy="66142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1</a:t>
            </a:r>
          </a:p>
        </p:txBody>
      </p:sp>
      <p:sp>
        <p:nvSpPr>
          <p:cNvPr id="89" name="Rounded Rectangle 88"/>
          <p:cNvSpPr/>
          <p:nvPr/>
        </p:nvSpPr>
        <p:spPr>
          <a:xfrm>
            <a:off x="8877843" y="1913909"/>
            <a:ext cx="773763" cy="66142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2</a:t>
            </a:r>
          </a:p>
        </p:txBody>
      </p:sp>
      <p:sp>
        <p:nvSpPr>
          <p:cNvPr id="93" name="圆角矩形 201">
            <a:extLst>
              <a:ext uri="{FF2B5EF4-FFF2-40B4-BE49-F238E27FC236}">
                <a16:creationId xmlns:a16="http://schemas.microsoft.com/office/drawing/2014/main" id="{6F035719-E416-0F43-9B8D-907F89836D86}"/>
              </a:ext>
            </a:extLst>
          </p:cNvPr>
          <p:cNvSpPr/>
          <p:nvPr/>
        </p:nvSpPr>
        <p:spPr>
          <a:xfrm>
            <a:off x="2558920" y="3413417"/>
            <a:ext cx="2941855" cy="108457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Calibri" panose="020F0502020204030204" pitchFamily="34" charset="0"/>
                <a:cs typeface="Calibri" panose="020F0502020204030204" pitchFamily="34" charset="0"/>
              </a:rPr>
              <a:t>Name [</a:t>
            </a:r>
            <a:r>
              <a:rPr lang="en-US" err="1">
                <a:solidFill>
                  <a:schemeClr val="tx1"/>
                </a:solidFill>
                <a:latin typeface="Calibri" panose="020F0502020204030204" pitchFamily="34" charset="0"/>
                <a:cs typeface="Calibri" panose="020F0502020204030204" pitchFamily="34" charset="0"/>
              </a:rPr>
              <a:t>Fitzbillies</a:t>
            </a:r>
            <a:r>
              <a:rPr lang="en-US">
                <a:solidFill>
                  <a:schemeClr val="tx1"/>
                </a:solidFill>
                <a:latin typeface="Calibri" panose="020F0502020204030204" pitchFamily="34" charset="0"/>
                <a:cs typeface="Calibri" panose="020F0502020204030204" pitchFamily="34" charset="0"/>
              </a:rPr>
              <a:t>],</a:t>
            </a:r>
          </a:p>
          <a:p>
            <a:pPr algn="ctr"/>
            <a:r>
              <a:rPr lang="en-US">
                <a:solidFill>
                  <a:schemeClr val="tx1"/>
                </a:solidFill>
              </a:rPr>
              <a:t>Eat Type [Coffee Shop], Food[English], </a:t>
            </a:r>
            <a:r>
              <a:rPr lang="en-US">
                <a:solidFill>
                  <a:schemeClr val="tx1"/>
                </a:solidFill>
                <a:latin typeface="Calibri" panose="020F0502020204030204" pitchFamily="34" charset="0"/>
                <a:cs typeface="Calibri" panose="020F0502020204030204" pitchFamily="34" charset="0"/>
              </a:rPr>
              <a:t>Price[Cheap]</a:t>
            </a:r>
          </a:p>
        </p:txBody>
      </p:sp>
      <p:sp>
        <p:nvSpPr>
          <p:cNvPr id="94" name="圆角矩形 201">
            <a:extLst>
              <a:ext uri="{FF2B5EF4-FFF2-40B4-BE49-F238E27FC236}">
                <a16:creationId xmlns:a16="http://schemas.microsoft.com/office/drawing/2014/main" id="{6F035719-E416-0F43-9B8D-907F89836D86}"/>
              </a:ext>
            </a:extLst>
          </p:cNvPr>
          <p:cNvSpPr/>
          <p:nvPr/>
        </p:nvSpPr>
        <p:spPr>
          <a:xfrm>
            <a:off x="2558920" y="4857080"/>
            <a:ext cx="2941855" cy="108457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Calibri" panose="020F0502020204030204" pitchFamily="34" charset="0"/>
                <a:cs typeface="Calibri" panose="020F0502020204030204" pitchFamily="34" charset="0"/>
              </a:rPr>
              <a:t>Name [</a:t>
            </a:r>
            <a:r>
              <a:rPr lang="en-US" err="1">
                <a:solidFill>
                  <a:schemeClr val="tx1"/>
                </a:solidFill>
                <a:latin typeface="Calibri" panose="020F0502020204030204" pitchFamily="34" charset="0"/>
                <a:cs typeface="Calibri" panose="020F0502020204030204" pitchFamily="34" charset="0"/>
              </a:rPr>
              <a:t>Fitzbillies</a:t>
            </a:r>
            <a:r>
              <a:rPr lang="en-US">
                <a:solidFill>
                  <a:schemeClr val="tx1"/>
                </a:solidFill>
                <a:latin typeface="Calibri" panose="020F0502020204030204" pitchFamily="34" charset="0"/>
                <a:cs typeface="Calibri" panose="020F0502020204030204" pitchFamily="34" charset="0"/>
              </a:rPr>
              <a:t>],</a:t>
            </a:r>
          </a:p>
          <a:p>
            <a:pPr algn="ctr"/>
            <a:r>
              <a:rPr lang="en-US">
                <a:solidFill>
                  <a:schemeClr val="tx1"/>
                </a:solidFill>
                <a:latin typeface="Calibri" panose="020F0502020204030204" pitchFamily="34" charset="0"/>
                <a:cs typeface="Calibri" panose="020F0502020204030204" pitchFamily="34" charset="0"/>
              </a:rPr>
              <a:t>Eat Type [Coffee Shop], Price[Cheap] </a:t>
            </a:r>
          </a:p>
        </p:txBody>
      </p:sp>
      <p:sp>
        <p:nvSpPr>
          <p:cNvPr id="101" name="Rectangle 100"/>
          <p:cNvSpPr/>
          <p:nvPr/>
        </p:nvSpPr>
        <p:spPr>
          <a:xfrm>
            <a:off x="3208968" y="4707879"/>
            <a:ext cx="169357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Rectangle 99"/>
          <p:cNvSpPr/>
          <p:nvPr/>
        </p:nvSpPr>
        <p:spPr>
          <a:xfrm>
            <a:off x="3209113" y="3288206"/>
            <a:ext cx="169357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Rectangle 95"/>
          <p:cNvSpPr/>
          <p:nvPr/>
        </p:nvSpPr>
        <p:spPr>
          <a:xfrm>
            <a:off x="2558921" y="3182584"/>
            <a:ext cx="2941854" cy="461665"/>
          </a:xfrm>
          <a:prstGeom prst="rect">
            <a:avLst/>
          </a:prstGeom>
        </p:spPr>
        <p:txBody>
          <a:bodyPr wrap="square">
            <a:spAutoFit/>
          </a:bodyPr>
          <a:lstStyle/>
          <a:p>
            <a:pPr algn="ctr"/>
            <a:r>
              <a:rPr lang="en-US" sz="2400"/>
              <a:t>True Input, </a:t>
            </a:r>
            <a:r>
              <a:rPr lang="en-US" sz="2400" i="1" err="1"/>
              <a:t>i</a:t>
            </a:r>
            <a:r>
              <a:rPr lang="en-US" sz="2400" i="1"/>
              <a:t>*</a:t>
            </a:r>
          </a:p>
        </p:txBody>
      </p:sp>
      <p:sp>
        <p:nvSpPr>
          <p:cNvPr id="87" name="Rectangle 86"/>
          <p:cNvSpPr/>
          <p:nvPr/>
        </p:nvSpPr>
        <p:spPr>
          <a:xfrm>
            <a:off x="3209114" y="4601009"/>
            <a:ext cx="1461490" cy="461665"/>
          </a:xfrm>
          <a:prstGeom prst="rect">
            <a:avLst/>
          </a:prstGeom>
        </p:spPr>
        <p:txBody>
          <a:bodyPr wrap="none">
            <a:spAutoFit/>
          </a:bodyPr>
          <a:lstStyle/>
          <a:p>
            <a:r>
              <a:rPr lang="en-US" sz="2400"/>
              <a:t>Distractor,</a:t>
            </a:r>
          </a:p>
        </p:txBody>
      </p:sp>
      <p:grpSp>
        <p:nvGrpSpPr>
          <p:cNvPr id="7" name="Group 6"/>
          <p:cNvGrpSpPr/>
          <p:nvPr/>
        </p:nvGrpSpPr>
        <p:grpSpPr>
          <a:xfrm>
            <a:off x="4544897" y="4513177"/>
            <a:ext cx="357790" cy="532245"/>
            <a:chOff x="2401986" y="4971113"/>
            <a:chExt cx="357790" cy="532245"/>
          </a:xfrm>
        </p:grpSpPr>
        <p:sp>
          <p:nvSpPr>
            <p:cNvPr id="83" name="Rounded Rectangle 82"/>
            <p:cNvSpPr/>
            <p:nvPr/>
          </p:nvSpPr>
          <p:spPr>
            <a:xfrm>
              <a:off x="2428723" y="5053831"/>
              <a:ext cx="241782" cy="449527"/>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95" name="Rectangle 94"/>
            <p:cNvSpPr/>
            <p:nvPr/>
          </p:nvSpPr>
          <p:spPr>
            <a:xfrm>
              <a:off x="2401986" y="4971113"/>
              <a:ext cx="357790" cy="507831"/>
            </a:xfrm>
            <a:prstGeom prst="rect">
              <a:avLst/>
            </a:prstGeom>
          </p:spPr>
          <p:txBody>
            <a:bodyPr wrap="none">
              <a:spAutoFit/>
            </a:bodyPr>
            <a:lstStyle/>
            <a:p>
              <a:r>
                <a:rPr lang="en-US" sz="2700">
                  <a:solidFill>
                    <a:srgbClr val="222222"/>
                  </a:solidFill>
                  <a:latin typeface="+mj-lt"/>
                </a:rPr>
                <a:t>~</a:t>
              </a:r>
              <a:endParaRPr lang="en-US" sz="2700">
                <a:latin typeface="+mj-lt"/>
              </a:endParaRPr>
            </a:p>
          </p:txBody>
        </p:sp>
      </p:grpSp>
      <p:sp>
        <p:nvSpPr>
          <p:cNvPr id="102" name="圆角矩形 201">
            <a:extLst>
              <a:ext uri="{FF2B5EF4-FFF2-40B4-BE49-F238E27FC236}">
                <a16:creationId xmlns:a16="http://schemas.microsoft.com/office/drawing/2014/main" id="{6F035719-E416-0F43-9B8D-907F89836D86}"/>
              </a:ext>
            </a:extLst>
          </p:cNvPr>
          <p:cNvSpPr/>
          <p:nvPr/>
        </p:nvSpPr>
        <p:spPr>
          <a:xfrm>
            <a:off x="239239" y="4297123"/>
            <a:ext cx="2434090" cy="56909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a:solidFill>
                  <a:schemeClr val="tx1"/>
                </a:solidFill>
                <a:latin typeface="Calibri" panose="020F0502020204030204" pitchFamily="34" charset="0"/>
                <a:ea typeface="宋体" panose="02010600030101010101" pitchFamily="2" charset="-122"/>
                <a:cs typeface="Calibri" panose="020F0502020204030204" pitchFamily="34" charset="0"/>
              </a:rPr>
              <a:t>Inputs</a:t>
            </a:r>
          </a:p>
        </p:txBody>
      </p:sp>
      <p:sp>
        <p:nvSpPr>
          <p:cNvPr id="35" name="圆角矩形 331">
            <a:extLst>
              <a:ext uri="{FF2B5EF4-FFF2-40B4-BE49-F238E27FC236}">
                <a16:creationId xmlns:a16="http://schemas.microsoft.com/office/drawing/2014/main" id="{9B7D4A58-CAF8-4F4D-8575-4183B4FA8A69}"/>
              </a:ext>
            </a:extLst>
          </p:cNvPr>
          <p:cNvSpPr/>
          <p:nvPr/>
        </p:nvSpPr>
        <p:spPr>
          <a:xfrm>
            <a:off x="6152847" y="3772507"/>
            <a:ext cx="1145099"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i="0" u="none" strike="noStrike" kern="0" cap="none" spc="0" normalizeH="0" baseline="0" noProof="0" dirty="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rPr>
              <a:t>0.33</a:t>
            </a:r>
            <a:endParaRPr kumimoji="1" lang="zh-CN" altLang="en-US" sz="3600" i="0" u="none" strike="noStrike" kern="0" cap="none" spc="0" normalizeH="0" baseline="0" noProof="0" dirty="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36" name="圆角矩形 331">
            <a:extLst>
              <a:ext uri="{FF2B5EF4-FFF2-40B4-BE49-F238E27FC236}">
                <a16:creationId xmlns:a16="http://schemas.microsoft.com/office/drawing/2014/main" id="{9B7D4A58-CAF8-4F4D-8575-4183B4FA8A69}"/>
              </a:ext>
            </a:extLst>
          </p:cNvPr>
          <p:cNvSpPr/>
          <p:nvPr/>
        </p:nvSpPr>
        <p:spPr>
          <a:xfrm>
            <a:off x="6141918" y="5216346"/>
            <a:ext cx="1173281"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b="1" i="0" u="none" strike="noStrike" kern="0" cap="none" spc="0" normalizeH="0" baseline="0" noProof="0" dirty="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rPr>
              <a:t>0.66</a:t>
            </a:r>
            <a:endParaRPr kumimoji="1" lang="zh-CN" altLang="en-US" sz="3600" b="1" i="0" u="none" strike="noStrike" kern="0" cap="none" spc="0" normalizeH="0" baseline="0" noProof="0" dirty="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37" name="圆角矩形 331">
            <a:extLst>
              <a:ext uri="{FF2B5EF4-FFF2-40B4-BE49-F238E27FC236}">
                <a16:creationId xmlns:a16="http://schemas.microsoft.com/office/drawing/2014/main" id="{9B7D4A58-CAF8-4F4D-8575-4183B4FA8A69}"/>
              </a:ext>
            </a:extLst>
          </p:cNvPr>
          <p:cNvSpPr/>
          <p:nvPr/>
        </p:nvSpPr>
        <p:spPr>
          <a:xfrm>
            <a:off x="8673324" y="3772507"/>
            <a:ext cx="1074392"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b="1" i="0" u="none" strike="noStrike" kern="0" cap="none" spc="0" normalizeH="0" baseline="0" noProof="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rPr>
              <a:t>0.8</a:t>
            </a:r>
            <a:endParaRPr kumimoji="1" lang="zh-CN" altLang="en-US" sz="3600" b="1" i="0" u="none" strike="noStrike" kern="0" cap="none" spc="0" normalizeH="0" baseline="0" noProof="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38" name="圆角矩形 331">
            <a:extLst>
              <a:ext uri="{FF2B5EF4-FFF2-40B4-BE49-F238E27FC236}">
                <a16:creationId xmlns:a16="http://schemas.microsoft.com/office/drawing/2014/main" id="{9B7D4A58-CAF8-4F4D-8575-4183B4FA8A69}"/>
              </a:ext>
            </a:extLst>
          </p:cNvPr>
          <p:cNvSpPr/>
          <p:nvPr/>
        </p:nvSpPr>
        <p:spPr>
          <a:xfrm>
            <a:off x="8641826" y="5216346"/>
            <a:ext cx="1137389"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i="0" u="none" strike="noStrike" kern="0" cap="none" spc="0" normalizeH="0" baseline="0" noProof="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rPr>
              <a:t>0.2</a:t>
            </a:r>
            <a:endParaRPr kumimoji="1" lang="zh-CN" altLang="en-US" sz="3600" i="0" u="none" strike="noStrike" kern="0" cap="none" spc="0" normalizeH="0" baseline="0" noProof="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39" name="圆角矩形 188">
            <a:extLst>
              <a:ext uri="{FF2B5EF4-FFF2-40B4-BE49-F238E27FC236}">
                <a16:creationId xmlns:a16="http://schemas.microsoft.com/office/drawing/2014/main" id="{99E1B06F-D2FD-694C-AE91-E510144B0C48}"/>
              </a:ext>
            </a:extLst>
          </p:cNvPr>
          <p:cNvSpPr/>
          <p:nvPr/>
        </p:nvSpPr>
        <p:spPr>
          <a:xfrm>
            <a:off x="5681072" y="3413417"/>
            <a:ext cx="2149215" cy="2528234"/>
          </a:xfrm>
          <a:prstGeom prst="roundRect">
            <a:avLst>
              <a:gd name="adj" fmla="val 8238"/>
            </a:avLst>
          </a:prstGeom>
          <a:noFill/>
          <a:ln w="19050">
            <a:solidFill>
              <a:srgbClr val="F89647"/>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latin typeface="Calibri" panose="020F0502020204030204" pitchFamily="34" charset="0"/>
              <a:ea typeface="宋体" panose="02010600030101010101" pitchFamily="2" charset="-122"/>
              <a:cs typeface="Calibri" panose="020F0502020204030204" pitchFamily="34" charset="0"/>
            </a:endParaRPr>
          </a:p>
        </p:txBody>
      </p:sp>
      <p:sp>
        <p:nvSpPr>
          <p:cNvPr id="40" name="圆角矩形 188">
            <a:extLst>
              <a:ext uri="{FF2B5EF4-FFF2-40B4-BE49-F238E27FC236}">
                <a16:creationId xmlns:a16="http://schemas.microsoft.com/office/drawing/2014/main" id="{99E1B06F-D2FD-694C-AE91-E510144B0C48}"/>
              </a:ext>
            </a:extLst>
          </p:cNvPr>
          <p:cNvSpPr/>
          <p:nvPr/>
        </p:nvSpPr>
        <p:spPr>
          <a:xfrm>
            <a:off x="8010584" y="3413417"/>
            <a:ext cx="2528362" cy="2528234"/>
          </a:xfrm>
          <a:prstGeom prst="roundRect">
            <a:avLst>
              <a:gd name="adj" fmla="val 6772"/>
            </a:avLst>
          </a:prstGeom>
          <a:noFill/>
          <a:ln w="19050">
            <a:solidFill>
              <a:srgbClr val="F996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latin typeface="Calibri" panose="020F0502020204030204" pitchFamily="34" charset="0"/>
              <a:ea typeface="宋体" panose="02010600030101010101" pitchFamily="2" charset="-122"/>
              <a:cs typeface="Calibri" panose="020F0502020204030204" pitchFamily="34" charset="0"/>
            </a:endParaRPr>
          </a:p>
        </p:txBody>
      </p:sp>
      <p:sp>
        <p:nvSpPr>
          <p:cNvPr id="44" name="Rectangle 43"/>
          <p:cNvSpPr/>
          <p:nvPr/>
        </p:nvSpPr>
        <p:spPr>
          <a:xfrm>
            <a:off x="10699166" y="3527112"/>
            <a:ext cx="538930" cy="707886"/>
          </a:xfrm>
          <a:prstGeom prst="rect">
            <a:avLst/>
          </a:prstGeom>
        </p:spPr>
        <p:txBody>
          <a:bodyPr wrap="none">
            <a:spAutoFit/>
          </a:bodyPr>
          <a:lstStyle/>
          <a:p>
            <a:pPr lvl="0" algn="ctr" defTabSz="914400">
              <a:defRPr/>
            </a:pPr>
            <a:r>
              <a:rPr kumimoji="1" lang="en-US" altLang="zh-CN" sz="4000" i="1" kern="0">
                <a:solidFill>
                  <a:schemeClr val="accent6"/>
                </a:solidFill>
                <a:latin typeface="Calibri" panose="020F0502020204030204" pitchFamily="34" charset="0"/>
                <a:ea typeface="等线" panose="02010600030101010101" pitchFamily="2" charset="-122"/>
                <a:cs typeface="Calibri" panose="020F0502020204030204" pitchFamily="34" charset="0"/>
              </a:rPr>
              <a:t>…</a:t>
            </a:r>
            <a:endParaRPr kumimoji="1" lang="zh-CN" altLang="en-US" sz="4000" i="1" kern="0">
              <a:solidFill>
                <a:schemeClr val="accent6"/>
              </a:solidFill>
              <a:latin typeface="Calibri" panose="020F0502020204030204" pitchFamily="34" charset="0"/>
              <a:ea typeface="等线" panose="02010600030101010101" pitchFamily="2" charset="-122"/>
              <a:cs typeface="Calibri" panose="020F0502020204030204" pitchFamily="34" charset="0"/>
            </a:endParaRPr>
          </a:p>
        </p:txBody>
      </p:sp>
      <p:sp>
        <p:nvSpPr>
          <p:cNvPr id="45" name="Rectangle 44"/>
          <p:cNvSpPr/>
          <p:nvPr/>
        </p:nvSpPr>
        <p:spPr>
          <a:xfrm>
            <a:off x="10688414" y="5045422"/>
            <a:ext cx="538930" cy="707886"/>
          </a:xfrm>
          <a:prstGeom prst="rect">
            <a:avLst/>
          </a:prstGeom>
        </p:spPr>
        <p:txBody>
          <a:bodyPr wrap="none">
            <a:spAutoFit/>
          </a:bodyPr>
          <a:lstStyle/>
          <a:p>
            <a:pPr lvl="0" algn="ctr" defTabSz="914400">
              <a:defRPr/>
            </a:pPr>
            <a:r>
              <a:rPr kumimoji="1" lang="en-US" altLang="zh-CN" sz="4000" i="1" kern="0">
                <a:solidFill>
                  <a:schemeClr val="accent6"/>
                </a:solidFill>
                <a:latin typeface="Calibri" panose="020F0502020204030204" pitchFamily="34" charset="0"/>
                <a:ea typeface="等线" panose="02010600030101010101" pitchFamily="2" charset="-122"/>
                <a:cs typeface="Calibri" panose="020F0502020204030204" pitchFamily="34" charset="0"/>
              </a:rPr>
              <a:t>…</a:t>
            </a:r>
            <a:endParaRPr kumimoji="1" lang="zh-CN" altLang="en-US" sz="4000" i="1" kern="0">
              <a:solidFill>
                <a:schemeClr val="accent6"/>
              </a:solidFill>
              <a:latin typeface="Calibri" panose="020F0502020204030204" pitchFamily="34" charset="0"/>
              <a:ea typeface="等线" panose="02010600030101010101" pitchFamily="2" charset="-122"/>
              <a:cs typeface="Calibri" panose="020F0502020204030204" pitchFamily="34" charset="0"/>
            </a:endParaRPr>
          </a:p>
        </p:txBody>
      </p:sp>
      <mc:AlternateContent xmlns:mc="http://schemas.openxmlformats.org/markup-compatibility/2006" xmlns:a14="http://schemas.microsoft.com/office/drawing/2010/main">
        <mc:Choice Requires="a14">
          <p:sp>
            <p:nvSpPr>
              <p:cNvPr id="28" name="TextBox 27"/>
              <p:cNvSpPr txBox="1"/>
              <p:nvPr/>
            </p:nvSpPr>
            <p:spPr>
              <a:xfrm>
                <a:off x="808965" y="1637718"/>
                <a:ext cx="4372672" cy="11481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000" b="0" i="1" smtClean="0">
                          <a:solidFill>
                            <a:schemeClr val="accent6">
                              <a:lumMod val="75000"/>
                            </a:schemeClr>
                          </a:solidFill>
                          <a:latin typeface="Cambria Math" panose="02040503050406030204" pitchFamily="18" charset="0"/>
                        </a:rPr>
                        <m:t>𝑃</m:t>
                      </m:r>
                      <m:d>
                        <m:dPr>
                          <m:ctrlPr>
                            <a:rPr lang="en-US" sz="3000" b="0" i="1" smtClean="0">
                              <a:solidFill>
                                <a:schemeClr val="accent6">
                                  <a:lumMod val="75000"/>
                                </a:schemeClr>
                              </a:solidFill>
                              <a:latin typeface="Cambria Math" panose="02040503050406030204" pitchFamily="18" charset="0"/>
                            </a:rPr>
                          </m:ctrlPr>
                        </m:dPr>
                        <m:e>
                          <m:sSup>
                            <m:sSupPr>
                              <m:ctrlPr>
                                <a:rPr lang="en-US" sz="3000" b="0" i="1" smtClean="0">
                                  <a:solidFill>
                                    <a:schemeClr val="accent6">
                                      <a:lumMod val="75000"/>
                                    </a:schemeClr>
                                  </a:solidFill>
                                  <a:latin typeface="Cambria Math" panose="02040503050406030204" pitchFamily="18" charset="0"/>
                                </a:rPr>
                              </m:ctrlPr>
                            </m:sSupPr>
                            <m:e>
                              <m:r>
                                <a:rPr lang="en-US" sz="3000" b="0" i="1" smtClean="0">
                                  <a:solidFill>
                                    <a:schemeClr val="accent6">
                                      <a:lumMod val="75000"/>
                                    </a:schemeClr>
                                  </a:solidFill>
                                  <a:latin typeface="Cambria Math" panose="02040503050406030204" pitchFamily="18" charset="0"/>
                                </a:rPr>
                                <m:t>𝑖</m:t>
                              </m:r>
                            </m:e>
                            <m:sup>
                              <m:r>
                                <a:rPr lang="en-US" sz="3000" b="0" i="1" smtClean="0">
                                  <a:solidFill>
                                    <a:schemeClr val="accent6">
                                      <a:lumMod val="75000"/>
                                    </a:schemeClr>
                                  </a:solidFill>
                                  <a:latin typeface="Cambria Math" panose="02040503050406030204" pitchFamily="18" charset="0"/>
                                </a:rPr>
                                <m:t>∗</m:t>
                              </m:r>
                            </m:sup>
                          </m:sSup>
                        </m:e>
                        <m:e>
                          <m:r>
                            <a:rPr lang="en-US" sz="3000" b="0" i="1" smtClean="0">
                              <a:solidFill>
                                <a:schemeClr val="accent6">
                                  <a:lumMod val="75000"/>
                                </a:schemeClr>
                              </a:solidFill>
                              <a:latin typeface="Cambria Math" panose="02040503050406030204" pitchFamily="18" charset="0"/>
                            </a:rPr>
                            <m:t>𝑜</m:t>
                          </m:r>
                        </m:e>
                      </m:d>
                      <m:r>
                        <a:rPr lang="en-US" sz="3000" b="0" i="1" smtClean="0">
                          <a:latin typeface="Cambria Math" panose="02040503050406030204" pitchFamily="18" charset="0"/>
                        </a:rPr>
                        <m:t>=</m:t>
                      </m:r>
                      <m:f>
                        <m:fPr>
                          <m:ctrlPr>
                            <a:rPr lang="en-US" sz="3000" b="0" i="1" smtClean="0">
                              <a:latin typeface="Cambria Math" panose="02040503050406030204" pitchFamily="18" charset="0"/>
                            </a:rPr>
                          </m:ctrlPr>
                        </m:fPr>
                        <m:num>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num>
                        <m:den>
                          <m:nary>
                            <m:naryPr>
                              <m:chr m:val="∑"/>
                              <m:ctrlPr>
                                <a:rPr lang="pt-BR" sz="3000" b="0" i="1" smtClean="0">
                                  <a:latin typeface="Cambria Math" panose="02040503050406030204" pitchFamily="18" charset="0"/>
                                </a:rPr>
                              </m:ctrlPr>
                            </m:naryPr>
                            <m:sub>
                              <m:sSup>
                                <m:sSupPr>
                                  <m:ctrlPr>
                                    <a:rPr lang="en-US" sz="3000" b="0" i="1" smtClean="0">
                                      <a:latin typeface="Cambria Math" panose="02040503050406030204" pitchFamily="18" charset="0"/>
                                    </a:rPr>
                                  </m:ctrlPr>
                                </m:sSupPr>
                                <m:e>
                                  <m:r>
                                    <m:rPr>
                                      <m:brk m:alnAt="23"/>
                                    </m:rP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m:t>
                              </m:r>
                              <m:sSup>
                                <m:sSupPr>
                                  <m:ctrlPr>
                                    <a:rPr lang="en-US" sz="3000" b="0" i="1" smtClean="0">
                                      <a:latin typeface="Cambria Math" panose="02040503050406030204" pitchFamily="18" charset="0"/>
                                    </a:rPr>
                                  </m:ctrlPr>
                                </m:sSupPr>
                                <m:e>
                                  <m: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 </m:t>
                              </m:r>
                              <m:acc>
                                <m:accPr>
                                  <m:chr m:val="̃"/>
                                  <m:ctrlPr>
                                    <a:rPr lang="en-US" sz="3000" b="0" i="1" smtClean="0">
                                      <a:latin typeface="Cambria Math" panose="02040503050406030204" pitchFamily="18" charset="0"/>
                                    </a:rPr>
                                  </m:ctrlPr>
                                </m:accPr>
                                <m:e>
                                  <m:r>
                                    <a:rPr lang="en-US" sz="3000" b="0" i="1" smtClean="0">
                                      <a:latin typeface="Cambria Math" panose="02040503050406030204" pitchFamily="18" charset="0"/>
                                    </a:rPr>
                                    <m:t>𝑖</m:t>
                                  </m:r>
                                </m:e>
                              </m:acc>
                              <m:r>
                                <a:rPr lang="en-US" sz="3000" b="0" i="1" smtClean="0">
                                  <a:latin typeface="Cambria Math" panose="02040503050406030204" pitchFamily="18" charset="0"/>
                                </a:rPr>
                                <m:t>}</m:t>
                              </m:r>
                            </m:sub>
                            <m:sup/>
                            <m:e>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r>
                                <a:rPr lang="pt-BR" sz="3000" b="0" i="1" smtClean="0">
                                  <a:latin typeface="Cambria Math" panose="02040503050406030204" pitchFamily="18" charset="0"/>
                                </a:rPr>
                                <m:t> </m:t>
                              </m:r>
                            </m:e>
                          </m:nary>
                        </m:den>
                      </m:f>
                    </m:oMath>
                  </m:oMathPara>
                </a14:m>
                <a:endParaRPr lang="en-US" sz="3000"/>
              </a:p>
            </p:txBody>
          </p:sp>
        </mc:Choice>
        <mc:Fallback xmlns="">
          <p:sp>
            <p:nvSpPr>
              <p:cNvPr id="28" name="TextBox 27"/>
              <p:cNvSpPr txBox="1">
                <a:spLocks noRot="1" noChangeAspect="1" noMove="1" noResize="1" noEditPoints="1" noAdjustHandles="1" noChangeArrowheads="1" noChangeShapeType="1" noTextEdit="1"/>
              </p:cNvSpPr>
              <p:nvPr/>
            </p:nvSpPr>
            <p:spPr>
              <a:xfrm>
                <a:off x="808965" y="1637718"/>
                <a:ext cx="4372672" cy="1148199"/>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2307473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a:t>Distractor-Based Pragmatics</a:t>
            </a:r>
          </a:p>
        </p:txBody>
      </p:sp>
      <p:sp>
        <p:nvSpPr>
          <p:cNvPr id="67" name="圆角矩形 331">
            <a:extLst>
              <a:ext uri="{FF2B5EF4-FFF2-40B4-BE49-F238E27FC236}">
                <a16:creationId xmlns:a16="http://schemas.microsoft.com/office/drawing/2014/main" id="{7A6A79F9-2360-5542-9796-9F80CE702503}"/>
              </a:ext>
            </a:extLst>
          </p:cNvPr>
          <p:cNvSpPr/>
          <p:nvPr/>
        </p:nvSpPr>
        <p:spPr>
          <a:xfrm>
            <a:off x="5681072" y="2538879"/>
            <a:ext cx="2125803" cy="689085"/>
          </a:xfrm>
          <a:prstGeom prst="roundRect">
            <a:avLst/>
          </a:prstGeom>
          <a:noFill/>
          <a:ln w="28575" cap="flat" cmpd="sng" algn="ctr">
            <a:solidFill>
              <a:schemeClr val="tx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i="1" u="none" strike="noStrike" kern="0" cap="none" spc="0" normalizeH="0" baseline="0" noProof="0" err="1">
                <a:ln>
                  <a:noFill/>
                </a:ln>
                <a:effectLst/>
                <a:uLnTx/>
                <a:uFillTx/>
                <a:latin typeface="Calibri" panose="020F0502020204030204" pitchFamily="34" charset="0"/>
                <a:ea typeface="等线" panose="02010600030101010101" pitchFamily="2" charset="-122"/>
                <a:cs typeface="Calibri" panose="020F0502020204030204" pitchFamily="34" charset="0"/>
              </a:rPr>
              <a:t>Fitzbillies</a:t>
            </a:r>
            <a:r>
              <a:rPr kumimoji="1" lang="en-US" altLang="zh-CN"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 is a cheap coffee shop.</a:t>
            </a:r>
            <a:endParaRPr kumimoji="1" lang="zh-CN" altLang="en-US" i="1" u="none" strike="noStrike" kern="0" cap="none" spc="0" normalizeH="0" baseline="0" noProof="0">
              <a:ln>
                <a:noFill/>
              </a:ln>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70" name="圆角矩形 331">
            <a:extLst>
              <a:ext uri="{FF2B5EF4-FFF2-40B4-BE49-F238E27FC236}">
                <a16:creationId xmlns:a16="http://schemas.microsoft.com/office/drawing/2014/main" id="{7A6A79F9-2360-5542-9796-9F80CE702503}"/>
              </a:ext>
            </a:extLst>
          </p:cNvPr>
          <p:cNvSpPr/>
          <p:nvPr/>
        </p:nvSpPr>
        <p:spPr>
          <a:xfrm>
            <a:off x="7987172" y="2521471"/>
            <a:ext cx="2551774" cy="689085"/>
          </a:xfrm>
          <a:prstGeom prst="roundRect">
            <a:avLst/>
          </a:prstGeom>
          <a:noFill/>
          <a:ln w="28575" cap="flat" cmpd="sng" algn="ctr">
            <a:solidFill>
              <a:schemeClr val="tx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i="1" u="none" strike="noStrike" kern="0" cap="none" spc="0" normalizeH="0" baseline="0" noProof="0" err="1">
                <a:ln>
                  <a:noFill/>
                </a:ln>
                <a:effectLst/>
                <a:uLnTx/>
                <a:uFillTx/>
                <a:latin typeface="Calibri" panose="020F0502020204030204" pitchFamily="34" charset="0"/>
                <a:ea typeface="等线" panose="02010600030101010101" pitchFamily="2" charset="-122"/>
                <a:cs typeface="Calibri" panose="020F0502020204030204" pitchFamily="34" charset="0"/>
              </a:rPr>
              <a:t>Fitzbillies</a:t>
            </a:r>
            <a:r>
              <a:rPr kumimoji="1" lang="en-US" altLang="zh-CN"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 is a cheap </a:t>
            </a:r>
            <a:r>
              <a:rPr kumimoji="1" lang="en-US" altLang="zh-CN" b="1"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English</a:t>
            </a:r>
            <a:r>
              <a:rPr kumimoji="1" lang="en-US" altLang="zh-CN" i="1" u="none" strike="noStrike" kern="0" cap="none" spc="0" normalizeH="0" noProof="0">
                <a:ln>
                  <a:noFill/>
                </a:ln>
                <a:effectLst/>
                <a:uLnTx/>
                <a:uFillTx/>
                <a:latin typeface="Calibri" panose="020F0502020204030204" pitchFamily="34" charset="0"/>
                <a:ea typeface="等线" panose="02010600030101010101" pitchFamily="2" charset="-122"/>
                <a:cs typeface="Calibri" panose="020F0502020204030204" pitchFamily="34" charset="0"/>
              </a:rPr>
              <a:t> coffee shop.</a:t>
            </a:r>
            <a:endParaRPr kumimoji="1" lang="zh-CN" altLang="en-US" i="1" u="none" strike="noStrike" kern="0" cap="none" spc="0" normalizeH="0" baseline="0" noProof="0">
              <a:ln>
                <a:noFill/>
              </a:ln>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74" name="Rectangle 73"/>
          <p:cNvSpPr/>
          <p:nvPr/>
        </p:nvSpPr>
        <p:spPr>
          <a:xfrm>
            <a:off x="10699166" y="2512070"/>
            <a:ext cx="538930" cy="707886"/>
          </a:xfrm>
          <a:prstGeom prst="rect">
            <a:avLst/>
          </a:prstGeom>
        </p:spPr>
        <p:txBody>
          <a:bodyPr wrap="none">
            <a:spAutoFit/>
          </a:bodyPr>
          <a:lstStyle/>
          <a:p>
            <a:pPr lvl="0" algn="ctr" defTabSz="914400">
              <a:defRPr/>
            </a:pPr>
            <a:r>
              <a:rPr kumimoji="1" lang="en-US" altLang="zh-CN" sz="4000" i="1" kern="0">
                <a:solidFill>
                  <a:prstClr val="black"/>
                </a:solidFill>
                <a:latin typeface="Calibri" panose="020F0502020204030204" pitchFamily="34" charset="0"/>
                <a:ea typeface="等线" panose="02010600030101010101" pitchFamily="2" charset="-122"/>
                <a:cs typeface="Calibri" panose="020F0502020204030204" pitchFamily="34" charset="0"/>
              </a:rPr>
              <a:t>…</a:t>
            </a:r>
            <a:endParaRPr kumimoji="1" lang="zh-CN" altLang="en-US" sz="4000" i="1" kern="0">
              <a:solidFill>
                <a:prstClr val="black"/>
              </a:solidFill>
              <a:latin typeface="Calibri" panose="020F0502020204030204" pitchFamily="34" charset="0"/>
              <a:ea typeface="等线" panose="02010600030101010101" pitchFamily="2" charset="-122"/>
              <a:cs typeface="Calibri" panose="020F0502020204030204" pitchFamily="34" charset="0"/>
            </a:endParaRPr>
          </a:p>
        </p:txBody>
      </p:sp>
      <p:sp>
        <p:nvSpPr>
          <p:cNvPr id="75" name="圆角矩形 201">
            <a:extLst>
              <a:ext uri="{FF2B5EF4-FFF2-40B4-BE49-F238E27FC236}">
                <a16:creationId xmlns:a16="http://schemas.microsoft.com/office/drawing/2014/main" id="{6F035719-E416-0F43-9B8D-907F89836D86}"/>
              </a:ext>
            </a:extLst>
          </p:cNvPr>
          <p:cNvSpPr/>
          <p:nvPr/>
        </p:nvSpPr>
        <p:spPr>
          <a:xfrm>
            <a:off x="6377354" y="1369518"/>
            <a:ext cx="3564898" cy="56909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a:solidFill>
                  <a:schemeClr val="tx1"/>
                </a:solidFill>
                <a:latin typeface="Calibri" panose="020F0502020204030204" pitchFamily="34" charset="0"/>
                <a:ea typeface="宋体" panose="02010600030101010101" pitchFamily="2" charset="-122"/>
                <a:cs typeface="Calibri" panose="020F0502020204030204" pitchFamily="34" charset="0"/>
              </a:rPr>
              <a:t>Possible Outputs</a:t>
            </a:r>
            <a:endParaRPr kumimoji="1" lang="en-US" altLang="zh-CN" sz="2800">
              <a:solidFill>
                <a:schemeClr val="tx1"/>
              </a:solidFill>
              <a:latin typeface="Calibri" panose="020F0502020204030204" pitchFamily="34" charset="0"/>
              <a:ea typeface="宋体" panose="02010600030101010101" pitchFamily="2" charset="-122"/>
              <a:cs typeface="Calibri" panose="020F0502020204030204" pitchFamily="34" charset="0"/>
            </a:endParaRPr>
          </a:p>
          <a:p>
            <a:pPr algn="ctr"/>
            <a:r>
              <a:rPr kumimoji="1" lang="en-US" altLang="zh-CN" sz="2800">
                <a:solidFill>
                  <a:schemeClr val="tx1"/>
                </a:solidFill>
                <a:latin typeface="Calibri" panose="020F0502020204030204" pitchFamily="34" charset="0"/>
                <a:ea typeface="宋体" panose="02010600030101010101" pitchFamily="2" charset="-122"/>
                <a:cs typeface="Calibri" panose="020F0502020204030204" pitchFamily="34" charset="0"/>
              </a:rPr>
              <a:t>(search over these)</a:t>
            </a:r>
            <a:r>
              <a:rPr kumimoji="1" lang="en-US" altLang="zh-CN" sz="2800" b="1">
                <a:solidFill>
                  <a:schemeClr val="tx1"/>
                </a:solidFill>
                <a:latin typeface="Calibri" panose="020F0502020204030204" pitchFamily="34" charset="0"/>
                <a:ea typeface="宋体" panose="02010600030101010101" pitchFamily="2" charset="-122"/>
                <a:cs typeface="Calibri" panose="020F0502020204030204" pitchFamily="34" charset="0"/>
              </a:rPr>
              <a:t> </a:t>
            </a:r>
            <a:endParaRPr kumimoji="1" lang="zh-CN" altLang="en-US" sz="2800" b="1">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8" name="Rounded Rectangle 87"/>
          <p:cNvSpPr/>
          <p:nvPr/>
        </p:nvSpPr>
        <p:spPr>
          <a:xfrm>
            <a:off x="6390132" y="1956032"/>
            <a:ext cx="773763" cy="66142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1</a:t>
            </a:r>
          </a:p>
        </p:txBody>
      </p:sp>
      <p:sp>
        <p:nvSpPr>
          <p:cNvPr id="89" name="Rounded Rectangle 88"/>
          <p:cNvSpPr/>
          <p:nvPr/>
        </p:nvSpPr>
        <p:spPr>
          <a:xfrm>
            <a:off x="8877843" y="1913909"/>
            <a:ext cx="773763" cy="66142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2</a:t>
            </a:r>
          </a:p>
        </p:txBody>
      </p:sp>
      <p:sp>
        <p:nvSpPr>
          <p:cNvPr id="93" name="圆角矩形 201">
            <a:extLst>
              <a:ext uri="{FF2B5EF4-FFF2-40B4-BE49-F238E27FC236}">
                <a16:creationId xmlns:a16="http://schemas.microsoft.com/office/drawing/2014/main" id="{6F035719-E416-0F43-9B8D-907F89836D86}"/>
              </a:ext>
            </a:extLst>
          </p:cNvPr>
          <p:cNvSpPr/>
          <p:nvPr/>
        </p:nvSpPr>
        <p:spPr>
          <a:xfrm>
            <a:off x="2558920" y="3413417"/>
            <a:ext cx="2941855" cy="108457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Calibri" panose="020F0502020204030204" pitchFamily="34" charset="0"/>
                <a:cs typeface="Calibri" panose="020F0502020204030204" pitchFamily="34" charset="0"/>
              </a:rPr>
              <a:t>Name [</a:t>
            </a:r>
            <a:r>
              <a:rPr lang="en-US" err="1">
                <a:solidFill>
                  <a:schemeClr val="tx1"/>
                </a:solidFill>
                <a:latin typeface="Calibri" panose="020F0502020204030204" pitchFamily="34" charset="0"/>
                <a:cs typeface="Calibri" panose="020F0502020204030204" pitchFamily="34" charset="0"/>
              </a:rPr>
              <a:t>Fitzbillies</a:t>
            </a:r>
            <a:r>
              <a:rPr lang="en-US">
                <a:solidFill>
                  <a:schemeClr val="tx1"/>
                </a:solidFill>
                <a:latin typeface="Calibri" panose="020F0502020204030204" pitchFamily="34" charset="0"/>
                <a:cs typeface="Calibri" panose="020F0502020204030204" pitchFamily="34" charset="0"/>
              </a:rPr>
              <a:t>],</a:t>
            </a:r>
          </a:p>
          <a:p>
            <a:pPr algn="ctr"/>
            <a:r>
              <a:rPr lang="en-US">
                <a:solidFill>
                  <a:schemeClr val="tx1"/>
                </a:solidFill>
                <a:latin typeface="Calibri" panose="020F0502020204030204" pitchFamily="34" charset="0"/>
                <a:cs typeface="Calibri" panose="020F0502020204030204" pitchFamily="34" charset="0"/>
              </a:rPr>
              <a:t>Eat Type [Coffee Shop], </a:t>
            </a:r>
            <a:r>
              <a:rPr lang="en-US">
                <a:solidFill>
                  <a:schemeClr val="tx1"/>
                </a:solidFill>
              </a:rPr>
              <a:t>Food[English], </a:t>
            </a:r>
            <a:r>
              <a:rPr lang="en-US">
                <a:solidFill>
                  <a:schemeClr val="tx1"/>
                </a:solidFill>
                <a:latin typeface="Calibri" panose="020F0502020204030204" pitchFamily="34" charset="0"/>
                <a:cs typeface="Calibri" panose="020F0502020204030204" pitchFamily="34" charset="0"/>
              </a:rPr>
              <a:t>Price[Cheap]</a:t>
            </a:r>
          </a:p>
        </p:txBody>
      </p:sp>
      <p:sp>
        <p:nvSpPr>
          <p:cNvPr id="94" name="圆角矩形 201">
            <a:extLst>
              <a:ext uri="{FF2B5EF4-FFF2-40B4-BE49-F238E27FC236}">
                <a16:creationId xmlns:a16="http://schemas.microsoft.com/office/drawing/2014/main" id="{6F035719-E416-0F43-9B8D-907F89836D86}"/>
              </a:ext>
            </a:extLst>
          </p:cNvPr>
          <p:cNvSpPr/>
          <p:nvPr/>
        </p:nvSpPr>
        <p:spPr>
          <a:xfrm>
            <a:off x="2558920" y="4857080"/>
            <a:ext cx="2941855" cy="1084572"/>
          </a:xfrm>
          <a:prstGeom prst="roundRect">
            <a:avLst/>
          </a:prstGeom>
          <a:noFill/>
          <a:ln>
            <a:solidFill>
              <a:schemeClr val="tx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lumMod val="40000"/>
                    <a:lumOff val="60000"/>
                  </a:schemeClr>
                </a:solidFill>
                <a:latin typeface="Calibri" panose="020F0502020204030204" pitchFamily="34" charset="0"/>
                <a:cs typeface="Calibri" panose="020F0502020204030204" pitchFamily="34" charset="0"/>
              </a:rPr>
              <a:t>Name [</a:t>
            </a:r>
            <a:r>
              <a:rPr lang="en-US" err="1">
                <a:solidFill>
                  <a:schemeClr val="tx1">
                    <a:lumMod val="40000"/>
                    <a:lumOff val="60000"/>
                  </a:schemeClr>
                </a:solidFill>
                <a:latin typeface="Calibri" panose="020F0502020204030204" pitchFamily="34" charset="0"/>
                <a:cs typeface="Calibri" panose="020F0502020204030204" pitchFamily="34" charset="0"/>
              </a:rPr>
              <a:t>Fitzbillies</a:t>
            </a:r>
            <a:r>
              <a:rPr lang="en-US">
                <a:solidFill>
                  <a:schemeClr val="tx1">
                    <a:lumMod val="40000"/>
                    <a:lumOff val="60000"/>
                  </a:schemeClr>
                </a:solidFill>
                <a:latin typeface="Calibri" panose="020F0502020204030204" pitchFamily="34" charset="0"/>
                <a:cs typeface="Calibri" panose="020F0502020204030204" pitchFamily="34" charset="0"/>
              </a:rPr>
              <a:t>],</a:t>
            </a:r>
          </a:p>
          <a:p>
            <a:pPr algn="ctr"/>
            <a:r>
              <a:rPr lang="en-US">
                <a:solidFill>
                  <a:schemeClr val="tx1">
                    <a:lumMod val="40000"/>
                    <a:lumOff val="60000"/>
                  </a:schemeClr>
                </a:solidFill>
                <a:latin typeface="Calibri" panose="020F0502020204030204" pitchFamily="34" charset="0"/>
                <a:cs typeface="Calibri" panose="020F0502020204030204" pitchFamily="34" charset="0"/>
              </a:rPr>
              <a:t>Eat Type [Coffee Shop], Price[Cheap] </a:t>
            </a:r>
          </a:p>
        </p:txBody>
      </p:sp>
      <p:sp>
        <p:nvSpPr>
          <p:cNvPr id="101" name="Rectangle 100"/>
          <p:cNvSpPr/>
          <p:nvPr/>
        </p:nvSpPr>
        <p:spPr>
          <a:xfrm>
            <a:off x="3208968" y="4707879"/>
            <a:ext cx="169357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lumMod val="40000"/>
                  <a:lumOff val="60000"/>
                </a:schemeClr>
              </a:solidFill>
            </a:endParaRPr>
          </a:p>
        </p:txBody>
      </p:sp>
      <p:sp>
        <p:nvSpPr>
          <p:cNvPr id="100" name="Rectangle 99"/>
          <p:cNvSpPr/>
          <p:nvPr/>
        </p:nvSpPr>
        <p:spPr>
          <a:xfrm>
            <a:off x="3209113" y="3288206"/>
            <a:ext cx="169357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Rectangle 95"/>
          <p:cNvSpPr/>
          <p:nvPr/>
        </p:nvSpPr>
        <p:spPr>
          <a:xfrm>
            <a:off x="2558921" y="3182584"/>
            <a:ext cx="2941854" cy="461665"/>
          </a:xfrm>
          <a:prstGeom prst="rect">
            <a:avLst/>
          </a:prstGeom>
        </p:spPr>
        <p:txBody>
          <a:bodyPr wrap="square">
            <a:spAutoFit/>
          </a:bodyPr>
          <a:lstStyle/>
          <a:p>
            <a:pPr algn="ctr"/>
            <a:r>
              <a:rPr lang="en-US" sz="2400"/>
              <a:t>True Input, </a:t>
            </a:r>
            <a:r>
              <a:rPr lang="en-US" sz="2400" i="1" err="1"/>
              <a:t>i</a:t>
            </a:r>
            <a:r>
              <a:rPr lang="en-US" sz="2400" i="1"/>
              <a:t>*</a:t>
            </a:r>
          </a:p>
        </p:txBody>
      </p:sp>
      <p:sp>
        <p:nvSpPr>
          <p:cNvPr id="87" name="Rectangle 86"/>
          <p:cNvSpPr/>
          <p:nvPr/>
        </p:nvSpPr>
        <p:spPr>
          <a:xfrm>
            <a:off x="3209114" y="4601009"/>
            <a:ext cx="1461490" cy="461665"/>
          </a:xfrm>
          <a:prstGeom prst="rect">
            <a:avLst/>
          </a:prstGeom>
        </p:spPr>
        <p:txBody>
          <a:bodyPr wrap="none">
            <a:spAutoFit/>
          </a:bodyPr>
          <a:lstStyle/>
          <a:p>
            <a:r>
              <a:rPr lang="en-US" sz="2400">
                <a:solidFill>
                  <a:schemeClr val="tx1">
                    <a:lumMod val="40000"/>
                    <a:lumOff val="60000"/>
                  </a:schemeClr>
                </a:solidFill>
              </a:rPr>
              <a:t>Distractor,</a:t>
            </a:r>
          </a:p>
        </p:txBody>
      </p:sp>
      <p:grpSp>
        <p:nvGrpSpPr>
          <p:cNvPr id="7" name="Group 6"/>
          <p:cNvGrpSpPr/>
          <p:nvPr/>
        </p:nvGrpSpPr>
        <p:grpSpPr>
          <a:xfrm>
            <a:off x="4544897" y="4513177"/>
            <a:ext cx="357790" cy="532245"/>
            <a:chOff x="2401986" y="4971113"/>
            <a:chExt cx="357790" cy="532245"/>
          </a:xfrm>
        </p:grpSpPr>
        <p:sp>
          <p:nvSpPr>
            <p:cNvPr id="83" name="Rounded Rectangle 82"/>
            <p:cNvSpPr/>
            <p:nvPr/>
          </p:nvSpPr>
          <p:spPr>
            <a:xfrm>
              <a:off x="2428723" y="5053831"/>
              <a:ext cx="241782" cy="449527"/>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95" name="Rectangle 94"/>
            <p:cNvSpPr/>
            <p:nvPr/>
          </p:nvSpPr>
          <p:spPr>
            <a:xfrm>
              <a:off x="2401986" y="4971113"/>
              <a:ext cx="357790" cy="507831"/>
            </a:xfrm>
            <a:prstGeom prst="rect">
              <a:avLst/>
            </a:prstGeom>
          </p:spPr>
          <p:txBody>
            <a:bodyPr wrap="none">
              <a:spAutoFit/>
            </a:bodyPr>
            <a:lstStyle/>
            <a:p>
              <a:r>
                <a:rPr lang="en-US" sz="2700">
                  <a:solidFill>
                    <a:schemeClr val="tx1">
                      <a:lumMod val="40000"/>
                      <a:lumOff val="60000"/>
                    </a:schemeClr>
                  </a:solidFill>
                  <a:latin typeface="+mj-lt"/>
                </a:rPr>
                <a:t>~</a:t>
              </a:r>
            </a:p>
          </p:txBody>
        </p:sp>
      </p:grpSp>
      <p:sp>
        <p:nvSpPr>
          <p:cNvPr id="102" name="圆角矩形 201">
            <a:extLst>
              <a:ext uri="{FF2B5EF4-FFF2-40B4-BE49-F238E27FC236}">
                <a16:creationId xmlns:a16="http://schemas.microsoft.com/office/drawing/2014/main" id="{6F035719-E416-0F43-9B8D-907F89836D86}"/>
              </a:ext>
            </a:extLst>
          </p:cNvPr>
          <p:cNvSpPr/>
          <p:nvPr/>
        </p:nvSpPr>
        <p:spPr>
          <a:xfrm>
            <a:off x="239239" y="4297123"/>
            <a:ext cx="2434090" cy="56909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a:solidFill>
                  <a:schemeClr val="tx1"/>
                </a:solidFill>
                <a:latin typeface="Calibri" panose="020F0502020204030204" pitchFamily="34" charset="0"/>
                <a:ea typeface="宋体" panose="02010600030101010101" pitchFamily="2" charset="-122"/>
                <a:cs typeface="Calibri" panose="020F0502020204030204" pitchFamily="34" charset="0"/>
              </a:rPr>
              <a:t>Inputs</a:t>
            </a:r>
          </a:p>
        </p:txBody>
      </p:sp>
      <p:sp>
        <p:nvSpPr>
          <p:cNvPr id="35" name="圆角矩形 331">
            <a:extLst>
              <a:ext uri="{FF2B5EF4-FFF2-40B4-BE49-F238E27FC236}">
                <a16:creationId xmlns:a16="http://schemas.microsoft.com/office/drawing/2014/main" id="{9B7D4A58-CAF8-4F4D-8575-4183B4FA8A69}"/>
              </a:ext>
            </a:extLst>
          </p:cNvPr>
          <p:cNvSpPr/>
          <p:nvPr/>
        </p:nvSpPr>
        <p:spPr>
          <a:xfrm>
            <a:off x="6177120" y="3772507"/>
            <a:ext cx="1145099"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b="1" i="0" u="none" strike="noStrike" kern="0" cap="none" spc="0" normalizeH="0" baseline="0" noProof="0" dirty="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rPr>
              <a:t>0.33</a:t>
            </a:r>
            <a:endParaRPr kumimoji="1" lang="zh-CN" altLang="en-US" sz="3600" b="1" i="0" u="none" strike="noStrike" kern="0" cap="none" spc="0" normalizeH="0" baseline="0" noProof="0" dirty="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36" name="圆角矩形 331">
            <a:extLst>
              <a:ext uri="{FF2B5EF4-FFF2-40B4-BE49-F238E27FC236}">
                <a16:creationId xmlns:a16="http://schemas.microsoft.com/office/drawing/2014/main" id="{9B7D4A58-CAF8-4F4D-8575-4183B4FA8A69}"/>
              </a:ext>
            </a:extLst>
          </p:cNvPr>
          <p:cNvSpPr/>
          <p:nvPr/>
        </p:nvSpPr>
        <p:spPr>
          <a:xfrm>
            <a:off x="6217950" y="5216346"/>
            <a:ext cx="1173281"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b="1" i="0" u="none" strike="noStrike" kern="0" cap="none" spc="0" normalizeH="0" baseline="0" noProof="0">
                <a:ln>
                  <a:noFill/>
                </a:ln>
                <a:solidFill>
                  <a:schemeClr val="tx1">
                    <a:lumMod val="40000"/>
                    <a:lumOff val="60000"/>
                  </a:schemeClr>
                </a:solidFill>
                <a:effectLst/>
                <a:uLnTx/>
                <a:uFillTx/>
                <a:latin typeface="Calibri" panose="020F0502020204030204" pitchFamily="34" charset="0"/>
                <a:ea typeface="等线" panose="02010600030101010101" pitchFamily="2" charset="-122"/>
                <a:cs typeface="Calibri" panose="020F0502020204030204" pitchFamily="34" charset="0"/>
              </a:rPr>
              <a:t>0.66</a:t>
            </a:r>
            <a:endParaRPr kumimoji="1" lang="zh-CN" altLang="en-US" sz="3600" b="1" i="0" u="none" strike="noStrike" kern="0" cap="none" spc="0" normalizeH="0" baseline="0" noProof="0">
              <a:ln>
                <a:noFill/>
              </a:ln>
              <a:solidFill>
                <a:schemeClr val="tx1">
                  <a:lumMod val="40000"/>
                  <a:lumOff val="60000"/>
                </a:schemeClr>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37" name="圆角矩形 331">
            <a:extLst>
              <a:ext uri="{FF2B5EF4-FFF2-40B4-BE49-F238E27FC236}">
                <a16:creationId xmlns:a16="http://schemas.microsoft.com/office/drawing/2014/main" id="{9B7D4A58-CAF8-4F4D-8575-4183B4FA8A69}"/>
              </a:ext>
            </a:extLst>
          </p:cNvPr>
          <p:cNvSpPr/>
          <p:nvPr/>
        </p:nvSpPr>
        <p:spPr>
          <a:xfrm>
            <a:off x="8673324" y="3772507"/>
            <a:ext cx="1074392"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b="1" i="0" u="none" strike="noStrike" kern="0" cap="none" spc="0" normalizeH="0" baseline="0" noProof="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rPr>
              <a:t>0.8</a:t>
            </a:r>
            <a:endParaRPr kumimoji="1" lang="zh-CN" altLang="en-US" sz="3600" b="1" i="0" u="none" strike="noStrike" kern="0" cap="none" spc="0" normalizeH="0" baseline="0" noProof="0">
              <a:ln>
                <a:noFill/>
              </a:ln>
              <a:solidFill>
                <a:schemeClr val="accent6"/>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38" name="圆角矩形 331">
            <a:extLst>
              <a:ext uri="{FF2B5EF4-FFF2-40B4-BE49-F238E27FC236}">
                <a16:creationId xmlns:a16="http://schemas.microsoft.com/office/drawing/2014/main" id="{9B7D4A58-CAF8-4F4D-8575-4183B4FA8A69}"/>
              </a:ext>
            </a:extLst>
          </p:cNvPr>
          <p:cNvSpPr/>
          <p:nvPr/>
        </p:nvSpPr>
        <p:spPr>
          <a:xfrm>
            <a:off x="8641826" y="5216346"/>
            <a:ext cx="1137389"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3600" b="1" i="0" u="none" strike="noStrike" kern="0" cap="none" spc="0" normalizeH="0" baseline="0" noProof="0">
                <a:ln>
                  <a:noFill/>
                </a:ln>
                <a:solidFill>
                  <a:schemeClr val="tx1">
                    <a:lumMod val="40000"/>
                    <a:lumOff val="60000"/>
                  </a:schemeClr>
                </a:solidFill>
                <a:effectLst/>
                <a:uLnTx/>
                <a:uFillTx/>
                <a:latin typeface="Calibri" panose="020F0502020204030204" pitchFamily="34" charset="0"/>
                <a:ea typeface="等线" panose="02010600030101010101" pitchFamily="2" charset="-122"/>
                <a:cs typeface="Calibri" panose="020F0502020204030204" pitchFamily="34" charset="0"/>
              </a:rPr>
              <a:t>0.2</a:t>
            </a:r>
            <a:endParaRPr kumimoji="1" lang="zh-CN" altLang="en-US" sz="3600" b="1" i="0" u="none" strike="noStrike" kern="0" cap="none" spc="0" normalizeH="0" baseline="0" noProof="0">
              <a:ln>
                <a:noFill/>
              </a:ln>
              <a:solidFill>
                <a:schemeClr val="tx1">
                  <a:lumMod val="40000"/>
                  <a:lumOff val="60000"/>
                </a:schemeClr>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44" name="Rectangle 43"/>
          <p:cNvSpPr/>
          <p:nvPr/>
        </p:nvSpPr>
        <p:spPr>
          <a:xfrm>
            <a:off x="10699166" y="3527112"/>
            <a:ext cx="538930" cy="707886"/>
          </a:xfrm>
          <a:prstGeom prst="rect">
            <a:avLst/>
          </a:prstGeom>
        </p:spPr>
        <p:txBody>
          <a:bodyPr wrap="none">
            <a:spAutoFit/>
          </a:bodyPr>
          <a:lstStyle/>
          <a:p>
            <a:pPr lvl="0" algn="ctr" defTabSz="914400">
              <a:defRPr/>
            </a:pPr>
            <a:r>
              <a:rPr kumimoji="1" lang="en-US" altLang="zh-CN" sz="4000" i="1" kern="0">
                <a:solidFill>
                  <a:schemeClr val="accent6"/>
                </a:solidFill>
                <a:latin typeface="Calibri" panose="020F0502020204030204" pitchFamily="34" charset="0"/>
                <a:ea typeface="等线" panose="02010600030101010101" pitchFamily="2" charset="-122"/>
                <a:cs typeface="Calibri" panose="020F0502020204030204" pitchFamily="34" charset="0"/>
              </a:rPr>
              <a:t>…</a:t>
            </a:r>
            <a:endParaRPr kumimoji="1" lang="zh-CN" altLang="en-US" sz="4000" i="1" kern="0">
              <a:solidFill>
                <a:schemeClr val="accent6"/>
              </a:solidFill>
              <a:latin typeface="Calibri" panose="020F0502020204030204" pitchFamily="34" charset="0"/>
              <a:ea typeface="等线" panose="02010600030101010101" pitchFamily="2" charset="-122"/>
              <a:cs typeface="Calibri" panose="020F0502020204030204" pitchFamily="34" charset="0"/>
            </a:endParaRPr>
          </a:p>
        </p:txBody>
      </p:sp>
      <p:sp>
        <p:nvSpPr>
          <p:cNvPr id="45" name="Rectangle 44"/>
          <p:cNvSpPr/>
          <p:nvPr/>
        </p:nvSpPr>
        <p:spPr>
          <a:xfrm>
            <a:off x="10688414" y="5045422"/>
            <a:ext cx="538930" cy="707886"/>
          </a:xfrm>
          <a:prstGeom prst="rect">
            <a:avLst/>
          </a:prstGeom>
        </p:spPr>
        <p:txBody>
          <a:bodyPr wrap="none">
            <a:spAutoFit/>
          </a:bodyPr>
          <a:lstStyle/>
          <a:p>
            <a:pPr lvl="0" algn="ctr" defTabSz="914400">
              <a:defRPr/>
            </a:pPr>
            <a:r>
              <a:rPr kumimoji="1" lang="en-US" altLang="zh-CN" sz="4000" i="1" kern="0">
                <a:solidFill>
                  <a:schemeClr val="tx1">
                    <a:lumMod val="40000"/>
                    <a:lumOff val="60000"/>
                  </a:schemeClr>
                </a:solidFill>
                <a:latin typeface="Calibri" panose="020F0502020204030204" pitchFamily="34" charset="0"/>
                <a:ea typeface="等线" panose="02010600030101010101" pitchFamily="2" charset="-122"/>
                <a:cs typeface="Calibri" panose="020F0502020204030204" pitchFamily="34" charset="0"/>
              </a:rPr>
              <a:t>…</a:t>
            </a:r>
            <a:endParaRPr kumimoji="1" lang="zh-CN" altLang="en-US" sz="4000" i="1" kern="0">
              <a:solidFill>
                <a:schemeClr val="tx1">
                  <a:lumMod val="40000"/>
                  <a:lumOff val="60000"/>
                </a:schemeClr>
              </a:solidFill>
              <a:latin typeface="Calibri" panose="020F0502020204030204" pitchFamily="34" charset="0"/>
              <a:ea typeface="等线" panose="02010600030101010101" pitchFamily="2" charset="-122"/>
              <a:cs typeface="Calibri" panose="020F0502020204030204" pitchFamily="34" charset="0"/>
            </a:endParaRPr>
          </a:p>
        </p:txBody>
      </p:sp>
      <p:sp>
        <p:nvSpPr>
          <p:cNvPr id="3" name="TextBox 2"/>
          <p:cNvSpPr txBox="1"/>
          <p:nvPr/>
        </p:nvSpPr>
        <p:spPr>
          <a:xfrm>
            <a:off x="239239" y="6324803"/>
            <a:ext cx="11829116" cy="430887"/>
          </a:xfrm>
          <a:prstGeom prst="rect">
            <a:avLst/>
          </a:prstGeom>
          <a:noFill/>
        </p:spPr>
        <p:txBody>
          <a:bodyPr wrap="square" rtlCol="0">
            <a:spAutoFit/>
          </a:bodyPr>
          <a:lstStyle/>
          <a:p>
            <a:r>
              <a:rPr lang="en-US" sz="2200"/>
              <a:t>In practice: do the search and normalization incrementally, word-by-word. [Cohn-Gordon et al. 2018.]</a:t>
            </a:r>
          </a:p>
        </p:txBody>
      </p:sp>
      <p:sp>
        <p:nvSpPr>
          <p:cNvPr id="30" name="圆角矩形 188">
            <a:extLst>
              <a:ext uri="{FF2B5EF4-FFF2-40B4-BE49-F238E27FC236}">
                <a16:creationId xmlns:a16="http://schemas.microsoft.com/office/drawing/2014/main" id="{99E1B06F-D2FD-694C-AE91-E510144B0C48}"/>
              </a:ext>
            </a:extLst>
          </p:cNvPr>
          <p:cNvSpPr/>
          <p:nvPr/>
        </p:nvSpPr>
        <p:spPr>
          <a:xfrm>
            <a:off x="5751666" y="3402675"/>
            <a:ext cx="5607996" cy="1110239"/>
          </a:xfrm>
          <a:prstGeom prst="roundRect">
            <a:avLst>
              <a:gd name="adj" fmla="val 6772"/>
            </a:avLst>
          </a:prstGeom>
          <a:noFill/>
          <a:ln w="19050">
            <a:solidFill>
              <a:srgbClr val="F9964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latin typeface="Calibri" panose="020F0502020204030204" pitchFamily="34" charset="0"/>
              <a:ea typeface="宋体" panose="02010600030101010101" pitchFamily="2" charset="-122"/>
              <a:cs typeface="Calibri" panose="020F0502020204030204" pitchFamily="34" charset="0"/>
            </a:endParaRPr>
          </a:p>
        </p:txBody>
      </p:sp>
      <p:sp>
        <p:nvSpPr>
          <p:cNvPr id="5" name="TextBox 4"/>
          <p:cNvSpPr txBox="1"/>
          <p:nvPr/>
        </p:nvSpPr>
        <p:spPr>
          <a:xfrm>
            <a:off x="6030197" y="4473927"/>
            <a:ext cx="5050934" cy="430887"/>
          </a:xfrm>
          <a:prstGeom prst="rect">
            <a:avLst/>
          </a:prstGeom>
          <a:noFill/>
        </p:spPr>
        <p:txBody>
          <a:bodyPr wrap="none" rtlCol="0">
            <a:spAutoFit/>
          </a:bodyPr>
          <a:lstStyle/>
          <a:p>
            <a:r>
              <a:rPr lang="en-US" sz="2200"/>
              <a:t>Choose </a:t>
            </a:r>
            <a:r>
              <a:rPr lang="en-US" sz="2200" err="1"/>
              <a:t>argmax</a:t>
            </a:r>
            <a:r>
              <a:rPr lang="en-US" sz="2200"/>
              <a:t> o as the pragmatic output!</a:t>
            </a:r>
          </a:p>
        </p:txBody>
      </p:sp>
      <mc:AlternateContent xmlns:mc="http://schemas.openxmlformats.org/markup-compatibility/2006" xmlns:a14="http://schemas.microsoft.com/office/drawing/2010/main">
        <mc:Choice Requires="a14">
          <p:sp>
            <p:nvSpPr>
              <p:cNvPr id="29" name="TextBox 28"/>
              <p:cNvSpPr txBox="1"/>
              <p:nvPr/>
            </p:nvSpPr>
            <p:spPr>
              <a:xfrm>
                <a:off x="808965" y="1637718"/>
                <a:ext cx="4372672" cy="11481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000" b="0" i="1" smtClean="0">
                          <a:solidFill>
                            <a:schemeClr val="accent6">
                              <a:lumMod val="75000"/>
                            </a:schemeClr>
                          </a:solidFill>
                          <a:latin typeface="Cambria Math" panose="02040503050406030204" pitchFamily="18" charset="0"/>
                        </a:rPr>
                        <m:t>𝑃</m:t>
                      </m:r>
                      <m:d>
                        <m:dPr>
                          <m:ctrlPr>
                            <a:rPr lang="en-US" sz="3000" b="0" i="1" smtClean="0">
                              <a:solidFill>
                                <a:schemeClr val="accent6">
                                  <a:lumMod val="75000"/>
                                </a:schemeClr>
                              </a:solidFill>
                              <a:latin typeface="Cambria Math" panose="02040503050406030204" pitchFamily="18" charset="0"/>
                            </a:rPr>
                          </m:ctrlPr>
                        </m:dPr>
                        <m:e>
                          <m:sSup>
                            <m:sSupPr>
                              <m:ctrlPr>
                                <a:rPr lang="en-US" sz="3000" b="0" i="1" smtClean="0">
                                  <a:solidFill>
                                    <a:schemeClr val="accent6">
                                      <a:lumMod val="75000"/>
                                    </a:schemeClr>
                                  </a:solidFill>
                                  <a:latin typeface="Cambria Math" panose="02040503050406030204" pitchFamily="18" charset="0"/>
                                </a:rPr>
                              </m:ctrlPr>
                            </m:sSupPr>
                            <m:e>
                              <m:r>
                                <a:rPr lang="en-US" sz="3000" b="0" i="1" smtClean="0">
                                  <a:solidFill>
                                    <a:schemeClr val="accent6">
                                      <a:lumMod val="75000"/>
                                    </a:schemeClr>
                                  </a:solidFill>
                                  <a:latin typeface="Cambria Math" panose="02040503050406030204" pitchFamily="18" charset="0"/>
                                </a:rPr>
                                <m:t>𝑖</m:t>
                              </m:r>
                            </m:e>
                            <m:sup>
                              <m:r>
                                <a:rPr lang="en-US" sz="3000" b="0" i="1" smtClean="0">
                                  <a:solidFill>
                                    <a:schemeClr val="accent6">
                                      <a:lumMod val="75000"/>
                                    </a:schemeClr>
                                  </a:solidFill>
                                  <a:latin typeface="Cambria Math" panose="02040503050406030204" pitchFamily="18" charset="0"/>
                                </a:rPr>
                                <m:t>∗</m:t>
                              </m:r>
                            </m:sup>
                          </m:sSup>
                        </m:e>
                        <m:e>
                          <m:r>
                            <a:rPr lang="en-US" sz="3000" b="0" i="1" smtClean="0">
                              <a:solidFill>
                                <a:schemeClr val="accent6">
                                  <a:lumMod val="75000"/>
                                </a:schemeClr>
                              </a:solidFill>
                              <a:latin typeface="Cambria Math" panose="02040503050406030204" pitchFamily="18" charset="0"/>
                            </a:rPr>
                            <m:t>𝑜</m:t>
                          </m:r>
                        </m:e>
                      </m:d>
                      <m:r>
                        <a:rPr lang="en-US" sz="3000" b="0" i="1" smtClean="0">
                          <a:latin typeface="Cambria Math" panose="02040503050406030204" pitchFamily="18" charset="0"/>
                        </a:rPr>
                        <m:t>=</m:t>
                      </m:r>
                      <m:f>
                        <m:fPr>
                          <m:ctrlPr>
                            <a:rPr lang="en-US" sz="3000" b="0" i="1" smtClean="0">
                              <a:latin typeface="Cambria Math" panose="02040503050406030204" pitchFamily="18" charset="0"/>
                            </a:rPr>
                          </m:ctrlPr>
                        </m:fPr>
                        <m:num>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num>
                        <m:den>
                          <m:nary>
                            <m:naryPr>
                              <m:chr m:val="∑"/>
                              <m:ctrlPr>
                                <a:rPr lang="pt-BR" sz="3000" b="0" i="1" smtClean="0">
                                  <a:latin typeface="Cambria Math" panose="02040503050406030204" pitchFamily="18" charset="0"/>
                                </a:rPr>
                              </m:ctrlPr>
                            </m:naryPr>
                            <m:sub>
                              <m:sSup>
                                <m:sSupPr>
                                  <m:ctrlPr>
                                    <a:rPr lang="en-US" sz="3000" b="0" i="1" smtClean="0">
                                      <a:latin typeface="Cambria Math" panose="02040503050406030204" pitchFamily="18" charset="0"/>
                                    </a:rPr>
                                  </m:ctrlPr>
                                </m:sSupPr>
                                <m:e>
                                  <m:r>
                                    <m:rPr>
                                      <m:brk m:alnAt="23"/>
                                    </m:rP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m:t>
                              </m:r>
                              <m:sSup>
                                <m:sSupPr>
                                  <m:ctrlPr>
                                    <a:rPr lang="en-US" sz="3000" b="0" i="1" smtClean="0">
                                      <a:latin typeface="Cambria Math" panose="02040503050406030204" pitchFamily="18" charset="0"/>
                                    </a:rPr>
                                  </m:ctrlPr>
                                </m:sSupPr>
                                <m:e>
                                  <m: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 </m:t>
                              </m:r>
                              <m:acc>
                                <m:accPr>
                                  <m:chr m:val="̃"/>
                                  <m:ctrlPr>
                                    <a:rPr lang="en-US" sz="3000" b="0" i="1" smtClean="0">
                                      <a:latin typeface="Cambria Math" panose="02040503050406030204" pitchFamily="18" charset="0"/>
                                    </a:rPr>
                                  </m:ctrlPr>
                                </m:accPr>
                                <m:e>
                                  <m:r>
                                    <a:rPr lang="en-US" sz="3000" b="0" i="1" smtClean="0">
                                      <a:latin typeface="Cambria Math" panose="02040503050406030204" pitchFamily="18" charset="0"/>
                                    </a:rPr>
                                    <m:t>𝑖</m:t>
                                  </m:r>
                                </m:e>
                              </m:acc>
                              <m:r>
                                <a:rPr lang="en-US" sz="3000" b="0" i="1" smtClean="0">
                                  <a:latin typeface="Cambria Math" panose="02040503050406030204" pitchFamily="18" charset="0"/>
                                </a:rPr>
                                <m:t>}</m:t>
                              </m:r>
                            </m:sub>
                            <m:sup/>
                            <m:e>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r>
                                <a:rPr lang="pt-BR" sz="3000" b="0" i="1" smtClean="0">
                                  <a:latin typeface="Cambria Math" panose="02040503050406030204" pitchFamily="18" charset="0"/>
                                </a:rPr>
                                <m:t> </m:t>
                              </m:r>
                            </m:e>
                          </m:nary>
                        </m:den>
                      </m:f>
                    </m:oMath>
                  </m:oMathPara>
                </a14:m>
                <a:endParaRPr lang="en-US" sz="3000"/>
              </a:p>
            </p:txBody>
          </p:sp>
        </mc:Choice>
        <mc:Fallback xmlns="">
          <p:sp>
            <p:nvSpPr>
              <p:cNvPr id="29" name="TextBox 28"/>
              <p:cNvSpPr txBox="1">
                <a:spLocks noRot="1" noChangeAspect="1" noMove="1" noResize="1" noEditPoints="1" noAdjustHandles="1" noChangeArrowheads="1" noChangeShapeType="1" noTextEdit="1"/>
              </p:cNvSpPr>
              <p:nvPr/>
            </p:nvSpPr>
            <p:spPr>
              <a:xfrm>
                <a:off x="808965" y="1637718"/>
                <a:ext cx="4372672" cy="1148199"/>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623832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ounded Rectangle 29">
            <a:extLst>
              <a:ext uri="{FF2B5EF4-FFF2-40B4-BE49-F238E27FC236}">
                <a16:creationId xmlns:a16="http://schemas.microsoft.com/office/drawing/2014/main" id="{96BD8802-6940-474D-AA2D-262FFF1798E1}"/>
              </a:ext>
            </a:extLst>
          </p:cNvPr>
          <p:cNvSpPr/>
          <p:nvPr/>
        </p:nvSpPr>
        <p:spPr>
          <a:xfrm>
            <a:off x="2796642" y="4119883"/>
            <a:ext cx="6502634" cy="2627329"/>
          </a:xfrm>
          <a:prstGeom prst="roundRect">
            <a:avLst/>
          </a:prstGeom>
          <a:noFill/>
          <a:ln w="25400" cap="flat" cmpd="sng" algn="ctr">
            <a:solidFill>
              <a:srgbClr val="FFC003"/>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dirty="0"/>
          </a:p>
        </p:txBody>
      </p:sp>
      <p:sp>
        <p:nvSpPr>
          <p:cNvPr id="41" name="Rounded Rectangle 40">
            <a:extLst>
              <a:ext uri="{FF2B5EF4-FFF2-40B4-BE49-F238E27FC236}">
                <a16:creationId xmlns:a16="http://schemas.microsoft.com/office/drawing/2014/main" id="{9D872A4E-F858-784C-A950-ECECF9E545F5}"/>
              </a:ext>
            </a:extLst>
          </p:cNvPr>
          <p:cNvSpPr/>
          <p:nvPr/>
        </p:nvSpPr>
        <p:spPr>
          <a:xfrm>
            <a:off x="2796642" y="1105242"/>
            <a:ext cx="6502634" cy="2822304"/>
          </a:xfrm>
          <a:prstGeom prst="roundRect">
            <a:avLst/>
          </a:prstGeom>
          <a:noFill/>
          <a:ln w="25400" cap="flat" cmpd="sng" algn="ctr">
            <a:solidFill>
              <a:schemeClr val="tx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AC546628-A473-0C41-8057-B67A2845BAC9}"/>
              </a:ext>
            </a:extLst>
          </p:cNvPr>
          <p:cNvSpPr/>
          <p:nvPr/>
        </p:nvSpPr>
        <p:spPr>
          <a:xfrm>
            <a:off x="4753908" y="3296957"/>
            <a:ext cx="3087503" cy="1507135"/>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Rounded Rectangle 43"/>
          <p:cNvSpPr/>
          <p:nvPr/>
        </p:nvSpPr>
        <p:spPr>
          <a:xfrm>
            <a:off x="4813020" y="542108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8" name="Group 27"/>
          <p:cNvGrpSpPr/>
          <p:nvPr/>
        </p:nvGrpSpPr>
        <p:grpSpPr>
          <a:xfrm>
            <a:off x="4804886" y="3164251"/>
            <a:ext cx="2964303" cy="1355790"/>
            <a:chOff x="4669340" y="3328150"/>
            <a:chExt cx="2964303" cy="1355790"/>
          </a:xfrm>
        </p:grpSpPr>
        <p:sp>
          <p:nvSpPr>
            <p:cNvPr id="18" name="Rounded Rectangle 17"/>
            <p:cNvSpPr/>
            <p:nvPr/>
          </p:nvSpPr>
          <p:spPr>
            <a:xfrm>
              <a:off x="4702128" y="3533133"/>
              <a:ext cx="2931515" cy="1150807"/>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ectangle 18"/>
            <p:cNvSpPr/>
            <p:nvPr/>
          </p:nvSpPr>
          <p:spPr>
            <a:xfrm>
              <a:off x="4669340" y="3795572"/>
              <a:ext cx="2914996" cy="707886"/>
            </a:xfrm>
            <a:prstGeom prst="rect">
              <a:avLst/>
            </a:prstGeom>
          </p:spPr>
          <p:txBody>
            <a:bodyPr wrap="square">
              <a:spAutoFit/>
            </a:bodyPr>
            <a:lstStyle/>
            <a:p>
              <a:pPr algn="ctr"/>
              <a:r>
                <a:rPr lang="en-US" sz="2000" i="1" dirty="0"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20" name="Rectangle 19"/>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46" name="Rectangle 45"/>
          <p:cNvSpPr/>
          <p:nvPr/>
        </p:nvSpPr>
        <p:spPr>
          <a:xfrm>
            <a:off x="5120784" y="5313770"/>
            <a:ext cx="2435470"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4844806" y="5571174"/>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t>Price [Cheap]</a:t>
            </a:r>
            <a:endParaRPr lang="en-US">
              <a:latin typeface="Calibri" panose="020F0502020204030204" pitchFamily="34" charset="0"/>
              <a:cs typeface="Calibri" panose="020F0502020204030204" pitchFamily="34" charset="0"/>
            </a:endParaRPr>
          </a:p>
        </p:txBody>
      </p:sp>
      <p:sp>
        <p:nvSpPr>
          <p:cNvPr id="51" name="TextBox 50"/>
          <p:cNvSpPr txBox="1"/>
          <p:nvPr/>
        </p:nvSpPr>
        <p:spPr>
          <a:xfrm>
            <a:off x="4813020" y="5216106"/>
            <a:ext cx="2931515" cy="400110"/>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sp>
        <p:nvSpPr>
          <p:cNvPr id="24" name="Title 1"/>
          <p:cNvSpPr>
            <a:spLocks noGrp="1"/>
          </p:cNvSpPr>
          <p:nvPr>
            <p:ph type="title"/>
          </p:nvPr>
        </p:nvSpPr>
        <p:spPr>
          <a:xfrm>
            <a:off x="615460" y="173178"/>
            <a:ext cx="11629292" cy="1009698"/>
          </a:xfrm>
        </p:spPr>
        <p:txBody>
          <a:bodyPr>
            <a:normAutofit/>
          </a:bodyPr>
          <a:lstStyle/>
          <a:p>
            <a:r>
              <a:rPr lang="en-US"/>
              <a:t>Why Might Generation Need Pragmatics?</a:t>
            </a:r>
          </a:p>
        </p:txBody>
      </p:sp>
      <p:sp>
        <p:nvSpPr>
          <p:cNvPr id="25" name="Rounded Rectangle 24"/>
          <p:cNvSpPr/>
          <p:nvPr/>
        </p:nvSpPr>
        <p:spPr>
          <a:xfrm>
            <a:off x="4804886" y="1310225"/>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4821405" y="1461951"/>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27" name="Rectangle 26"/>
          <p:cNvSpPr/>
          <p:nvPr/>
        </p:nvSpPr>
        <p:spPr>
          <a:xfrm>
            <a:off x="5746884" y="1202906"/>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4804886" y="1105242"/>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endParaRPr lang="en-US" sz="2000" b="1">
              <a:latin typeface="+mj-lt"/>
            </a:endParaRPr>
          </a:p>
        </p:txBody>
      </p:sp>
      <p:sp>
        <p:nvSpPr>
          <p:cNvPr id="33" name="Rounded Rectangle 32">
            <a:extLst>
              <a:ext uri="{FF2B5EF4-FFF2-40B4-BE49-F238E27FC236}">
                <a16:creationId xmlns:a16="http://schemas.microsoft.com/office/drawing/2014/main" id="{AA0828AD-12D5-CB4C-91A8-F9838A0091AC}"/>
              </a:ext>
            </a:extLst>
          </p:cNvPr>
          <p:cNvSpPr/>
          <p:nvPr/>
        </p:nvSpPr>
        <p:spPr>
          <a:xfrm>
            <a:off x="3079823" y="5459439"/>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endParaRPr lang="en-US" sz="2400" b="1" i="1">
              <a:solidFill>
                <a:srgbClr val="FFC003"/>
              </a:solidFill>
            </a:endParaRPr>
          </a:p>
        </p:txBody>
      </p:sp>
      <p:pic>
        <p:nvPicPr>
          <p:cNvPr id="34" name="Picture 33">
            <a:extLst>
              <a:ext uri="{FF2B5EF4-FFF2-40B4-BE49-F238E27FC236}">
                <a16:creationId xmlns:a16="http://schemas.microsoft.com/office/drawing/2014/main" id="{F46E7684-C08D-0A41-81EE-401300B42E41}"/>
              </a:ext>
            </a:extLst>
          </p:cNvPr>
          <p:cNvPicPr>
            <a:picLocks noChangeAspect="1"/>
          </p:cNvPicPr>
          <p:nvPr/>
        </p:nvPicPr>
        <p:blipFill>
          <a:blip r:embed="rId4"/>
          <a:stretch>
            <a:fillRect/>
          </a:stretch>
        </p:blipFill>
        <p:spPr>
          <a:xfrm>
            <a:off x="3181580" y="4497874"/>
            <a:ext cx="1118342" cy="1118342"/>
          </a:xfrm>
          <a:prstGeom prst="rect">
            <a:avLst/>
          </a:prstGeom>
        </p:spPr>
      </p:pic>
      <p:sp>
        <p:nvSpPr>
          <p:cNvPr id="35" name="Rounded Rectangle 34">
            <a:extLst>
              <a:ext uri="{FF2B5EF4-FFF2-40B4-BE49-F238E27FC236}">
                <a16:creationId xmlns:a16="http://schemas.microsoft.com/office/drawing/2014/main" id="{8BE58216-69C1-1C4A-B7C5-C5B59BB9A8A1}"/>
              </a:ext>
            </a:extLst>
          </p:cNvPr>
          <p:cNvSpPr/>
          <p:nvPr/>
        </p:nvSpPr>
        <p:spPr>
          <a:xfrm>
            <a:off x="3085018" y="2637310"/>
            <a:ext cx="1283952" cy="830435"/>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pic>
        <p:nvPicPr>
          <p:cNvPr id="36" name="Picture 35">
            <a:extLst>
              <a:ext uri="{FF2B5EF4-FFF2-40B4-BE49-F238E27FC236}">
                <a16:creationId xmlns:a16="http://schemas.microsoft.com/office/drawing/2014/main" id="{ABD4EBE5-242E-224B-8C26-29A0F3C40E88}"/>
              </a:ext>
            </a:extLst>
          </p:cNvPr>
          <p:cNvPicPr>
            <a:picLocks noChangeAspect="1"/>
          </p:cNvPicPr>
          <p:nvPr/>
        </p:nvPicPr>
        <p:blipFill>
          <a:blip r:embed="rId5"/>
          <a:stretch>
            <a:fillRect/>
          </a:stretch>
        </p:blipFill>
        <p:spPr>
          <a:xfrm>
            <a:off x="3162346" y="1757379"/>
            <a:ext cx="1092168" cy="1009698"/>
          </a:xfrm>
          <a:prstGeom prst="rect">
            <a:avLst/>
          </a:prstGeom>
        </p:spPr>
      </p:pic>
      <p:cxnSp>
        <p:nvCxnSpPr>
          <p:cNvPr id="37" name="Straight Arrow Connector 36">
            <a:extLst>
              <a:ext uri="{FF2B5EF4-FFF2-40B4-BE49-F238E27FC236}">
                <a16:creationId xmlns:a16="http://schemas.microsoft.com/office/drawing/2014/main" id="{F83B52D0-620E-6944-9918-82A71A730FF9}"/>
              </a:ext>
            </a:extLst>
          </p:cNvPr>
          <p:cNvCxnSpPr/>
          <p:nvPr/>
        </p:nvCxnSpPr>
        <p:spPr>
          <a:xfrm>
            <a:off x="6207856" y="2585870"/>
            <a:ext cx="1926" cy="640080"/>
          </a:xfrm>
          <a:prstGeom prst="straightConnector1">
            <a:avLst/>
          </a:prstGeom>
          <a:ln w="101600">
            <a:solidFill>
              <a:schemeClr val="accent1">
                <a:lumMod val="75000"/>
              </a:schemeClr>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512A8451-B1A4-BD41-AED2-F16B12A2062E}"/>
              </a:ext>
            </a:extLst>
          </p:cNvPr>
          <p:cNvCxnSpPr/>
          <p:nvPr/>
        </p:nvCxnSpPr>
        <p:spPr>
          <a:xfrm>
            <a:off x="6208825" y="4652748"/>
            <a:ext cx="1926" cy="640080"/>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sp>
        <p:nvSpPr>
          <p:cNvPr id="31" name="Oval 30">
            <a:extLst>
              <a:ext uri="{FF2B5EF4-FFF2-40B4-BE49-F238E27FC236}">
                <a16:creationId xmlns:a16="http://schemas.microsoft.com/office/drawing/2014/main" id="{C53C0BAF-C6D6-CE46-9869-EBDF537959E6}"/>
              </a:ext>
            </a:extLst>
          </p:cNvPr>
          <p:cNvSpPr/>
          <p:nvPr/>
        </p:nvSpPr>
        <p:spPr>
          <a:xfrm>
            <a:off x="7339956" y="5237299"/>
            <a:ext cx="347472" cy="348083"/>
          </a:xfrm>
          <a:prstGeom prst="ellipse">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2">
                    <a:lumMod val="10000"/>
                  </a:schemeClr>
                </a:solidFill>
              </a:rPr>
              <a:t>✗</a:t>
            </a:r>
            <a:endParaRPr lang="en-US" b="1" dirty="0">
              <a:solidFill>
                <a:srgbClr val="00B050"/>
              </a:solidFill>
            </a:endParaRPr>
          </a:p>
        </p:txBody>
      </p:sp>
    </p:spTree>
    <p:custDataLst>
      <p:tags r:id="rId1"/>
    </p:custDataLst>
    <p:extLst>
      <p:ext uri="{BB962C8B-B14F-4D97-AF65-F5344CB8AC3E}">
        <p14:creationId xmlns:p14="http://schemas.microsoft.com/office/powerpoint/2010/main" val="2563976105"/>
      </p:ext>
    </p:extLst>
  </p:cSld>
  <p:clrMapOvr>
    <a:masterClrMapping/>
  </p:clrMapOvr>
  <mc:AlternateContent xmlns:mc="http://schemas.openxmlformats.org/markup-compatibility/2006" xmlns:p14="http://schemas.microsoft.com/office/powerpoint/2010/main">
    <mc:Choice Requires="p14">
      <p:transition spd="slow" p14:dur="2000" advTm="874"/>
    </mc:Choice>
    <mc:Fallback xmlns="">
      <p:transition spd="slow" advTm="87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41" grpId="0" animBg="1"/>
      <p:bldP spid="44" grpId="0" animBg="1"/>
      <p:bldP spid="46" grpId="0" animBg="1"/>
      <p:bldP spid="50" grpId="0"/>
      <p:bldP spid="51" grpId="0"/>
      <p:bldP spid="25" grpId="0" animBg="1"/>
      <p:bldP spid="26" grpId="0"/>
      <p:bldP spid="27" grpId="0" animBg="1"/>
      <p:bldP spid="29" grpId="0"/>
      <p:bldP spid="33" grpId="0"/>
      <p:bldP spid="35" grpId="0" animBg="1"/>
      <p:bldP spid="3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7302" y="146242"/>
            <a:ext cx="12191999" cy="1009698"/>
          </a:xfrm>
        </p:spPr>
        <p:txBody>
          <a:bodyPr/>
          <a:lstStyle/>
          <a:p>
            <a:r>
              <a:rPr lang="en-US"/>
              <a:t>Generation from Meaning Representations</a:t>
            </a:r>
          </a:p>
        </p:txBody>
      </p:sp>
      <p:grpSp>
        <p:nvGrpSpPr>
          <p:cNvPr id="4" name="Group 3"/>
          <p:cNvGrpSpPr/>
          <p:nvPr/>
        </p:nvGrpSpPr>
        <p:grpSpPr>
          <a:xfrm>
            <a:off x="940240" y="2224771"/>
            <a:ext cx="4042229" cy="2893816"/>
            <a:chOff x="940240" y="1673231"/>
            <a:chExt cx="4042229" cy="2893816"/>
          </a:xfrm>
        </p:grpSpPr>
        <p:sp>
          <p:nvSpPr>
            <p:cNvPr id="29" name="Rectangle 28"/>
            <p:cNvSpPr/>
            <p:nvPr/>
          </p:nvSpPr>
          <p:spPr>
            <a:xfrm>
              <a:off x="940240" y="1981724"/>
              <a:ext cx="4042229" cy="2585323"/>
            </a:xfrm>
            <a:prstGeom prst="rect">
              <a:avLst/>
            </a:prstGeom>
          </p:spPr>
          <p:txBody>
            <a:bodyPr wrap="square">
              <a:spAutoFit/>
            </a:bodyPr>
            <a:lstStyle/>
            <a:p>
              <a:r>
                <a:rPr lang="en-US">
                  <a:latin typeface="Consolas" panose="020B0609020204030204" pitchFamily="49" charset="0"/>
                  <a:cs typeface="Consolas" panose="020B0609020204030204" pitchFamily="49" charset="0"/>
                </a:rPr>
                <a:t>Name[</a:t>
              </a:r>
              <a:r>
                <a:rPr lang="en-US" err="1">
                  <a:latin typeface="Consolas" panose="020B0609020204030204" pitchFamily="49" charset="0"/>
                  <a:cs typeface="Consolas" panose="020B0609020204030204" pitchFamily="49" charset="0"/>
                </a:rPr>
                <a:t>Fitzbillies</a:t>
              </a:r>
              <a:r>
                <a:rPr lang="en-US">
                  <a:latin typeface="Consolas" panose="020B0609020204030204" pitchFamily="49" charset="0"/>
                  <a:cs typeface="Consolas" panose="020B0609020204030204" pitchFamily="49" charset="0"/>
                </a:rPr>
                <a:t>],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EatType</a:t>
              </a:r>
              <a:r>
                <a:rPr lang="en-US">
                  <a:latin typeface="Consolas" panose="020B0609020204030204" pitchFamily="49" charset="0"/>
                  <a:cs typeface="Consolas" panose="020B0609020204030204" pitchFamily="49" charset="0"/>
                </a:rPr>
                <a:t>[Coffee Shop],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PriceRange</a:t>
              </a:r>
              <a:r>
                <a:rPr lang="en-US">
                  <a:latin typeface="Consolas" panose="020B0609020204030204" pitchFamily="49" charset="0"/>
                  <a:cs typeface="Consolas" panose="020B0609020204030204" pitchFamily="49" charset="0"/>
                </a:rPr>
                <a:t>[Cheap], </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Area[Riverside], </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Food[English]</a:t>
              </a:r>
            </a:p>
          </p:txBody>
        </p:sp>
        <p:sp>
          <p:nvSpPr>
            <p:cNvPr id="31" name="Rectangle 30"/>
            <p:cNvSpPr/>
            <p:nvPr/>
          </p:nvSpPr>
          <p:spPr>
            <a:xfrm>
              <a:off x="940240" y="1673231"/>
              <a:ext cx="784189" cy="369332"/>
            </a:xfrm>
            <a:prstGeom prst="rect">
              <a:avLst/>
            </a:prstGeom>
          </p:spPr>
          <p:txBody>
            <a:bodyPr wrap="none">
              <a:spAutoFit/>
            </a:bodyPr>
            <a:lstStyle/>
            <a:p>
              <a:r>
                <a:rPr lang="en-US" b="1">
                  <a:solidFill>
                    <a:srgbClr val="333333"/>
                  </a:solidFill>
                  <a:latin typeface="Avenir-Book" panose="02000503020000020003" pitchFamily="2" charset="0"/>
                </a:rPr>
                <a:t>Input:</a:t>
              </a:r>
            </a:p>
          </p:txBody>
        </p:sp>
      </p:grpSp>
      <p:sp>
        <p:nvSpPr>
          <p:cNvPr id="13" name="TextBox 12">
            <a:extLst>
              <a:ext uri="{FF2B5EF4-FFF2-40B4-BE49-F238E27FC236}">
                <a16:creationId xmlns:a16="http://schemas.microsoft.com/office/drawing/2014/main" id="{8417BD1E-17A6-6C47-80F1-7A6CE44C7121}"/>
              </a:ext>
            </a:extLst>
          </p:cNvPr>
          <p:cNvSpPr txBox="1"/>
          <p:nvPr/>
        </p:nvSpPr>
        <p:spPr>
          <a:xfrm>
            <a:off x="4312405" y="3917935"/>
            <a:ext cx="3266564" cy="400110"/>
          </a:xfrm>
          <a:prstGeom prst="rect">
            <a:avLst/>
          </a:prstGeom>
          <a:noFill/>
        </p:spPr>
        <p:txBody>
          <a:bodyPr wrap="square" rtlCol="0">
            <a:spAutoFit/>
          </a:bodyPr>
          <a:lstStyle/>
          <a:p>
            <a:pPr algn="ctr"/>
            <a:r>
              <a:rPr lang="en-US" sz="2000">
                <a:latin typeface="+mj-lt"/>
              </a:rPr>
              <a:t>[</a:t>
            </a:r>
            <a:r>
              <a:rPr lang="en-US" sz="2000" err="1">
                <a:latin typeface="+mj-lt"/>
              </a:rPr>
              <a:t>Puzikov</a:t>
            </a:r>
            <a:r>
              <a:rPr lang="en-US" sz="2000">
                <a:latin typeface="+mj-lt"/>
              </a:rPr>
              <a:t> and </a:t>
            </a:r>
            <a:r>
              <a:rPr lang="en-US" sz="2000" err="1">
                <a:latin typeface="+mj-lt"/>
              </a:rPr>
              <a:t>Gurevych</a:t>
            </a:r>
            <a:r>
              <a:rPr lang="en-US" sz="2000">
                <a:latin typeface="+mj-lt"/>
              </a:rPr>
              <a:t>, 2018]</a:t>
            </a:r>
          </a:p>
        </p:txBody>
      </p:sp>
      <p:sp>
        <p:nvSpPr>
          <p:cNvPr id="41" name="Rectangle 40">
            <a:extLst>
              <a:ext uri="{FF2B5EF4-FFF2-40B4-BE49-F238E27FC236}">
                <a16:creationId xmlns:a16="http://schemas.microsoft.com/office/drawing/2014/main" id="{9AEEC124-0C5E-9146-8AB6-BAA7EB17E0E7}"/>
              </a:ext>
            </a:extLst>
          </p:cNvPr>
          <p:cNvSpPr/>
          <p:nvPr/>
        </p:nvSpPr>
        <p:spPr>
          <a:xfrm>
            <a:off x="9511349" y="2306614"/>
            <a:ext cx="992579" cy="369332"/>
          </a:xfrm>
          <a:prstGeom prst="rect">
            <a:avLst/>
          </a:prstGeom>
        </p:spPr>
        <p:txBody>
          <a:bodyPr wrap="none">
            <a:spAutoFit/>
          </a:bodyPr>
          <a:lstStyle/>
          <a:p>
            <a:r>
              <a:rPr lang="en-US" b="1">
                <a:solidFill>
                  <a:srgbClr val="333333"/>
                </a:solidFill>
                <a:latin typeface="Avenir-Book" panose="02000503020000020003" pitchFamily="2" charset="0"/>
              </a:rPr>
              <a:t>Output:</a:t>
            </a:r>
          </a:p>
        </p:txBody>
      </p:sp>
      <p:sp>
        <p:nvSpPr>
          <p:cNvPr id="50" name="Rounded Rectangle 49">
            <a:extLst>
              <a:ext uri="{FF2B5EF4-FFF2-40B4-BE49-F238E27FC236}">
                <a16:creationId xmlns:a16="http://schemas.microsoft.com/office/drawing/2014/main" id="{3EDA375F-729A-984E-97C8-DE7BB02C1A33}"/>
              </a:ext>
            </a:extLst>
          </p:cNvPr>
          <p:cNvSpPr/>
          <p:nvPr/>
        </p:nvSpPr>
        <p:spPr>
          <a:xfrm>
            <a:off x="9620758" y="298410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p>
        </p:txBody>
      </p:sp>
      <p:cxnSp>
        <p:nvCxnSpPr>
          <p:cNvPr id="56" name="Straight Arrow Connector 55">
            <a:extLst>
              <a:ext uri="{FF2B5EF4-FFF2-40B4-BE49-F238E27FC236}">
                <a16:creationId xmlns:a16="http://schemas.microsoft.com/office/drawing/2014/main" id="{8ADA75FE-F657-6844-8587-1EED2CAC5E38}"/>
              </a:ext>
            </a:extLst>
          </p:cNvPr>
          <p:cNvCxnSpPr>
            <a:cxnSpLocks/>
          </p:cNvCxnSpPr>
          <p:nvPr/>
        </p:nvCxnSpPr>
        <p:spPr>
          <a:xfrm>
            <a:off x="4102664" y="3429000"/>
            <a:ext cx="3986671" cy="0"/>
          </a:xfrm>
          <a:prstGeom prst="straightConnector1">
            <a:avLst/>
          </a:prstGeom>
          <a:ln w="50800">
            <a:solidFill>
              <a:schemeClr val="tx2">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3" name="Rectangle 2">
            <a:extLst>
              <a:ext uri="{FF2B5EF4-FFF2-40B4-BE49-F238E27FC236}">
                <a16:creationId xmlns:a16="http://schemas.microsoft.com/office/drawing/2014/main" id="{71FF30E1-E0B0-E045-AE45-F879672644DC}"/>
              </a:ext>
            </a:extLst>
          </p:cNvPr>
          <p:cNvSpPr/>
          <p:nvPr/>
        </p:nvSpPr>
        <p:spPr>
          <a:xfrm>
            <a:off x="9016012" y="3778528"/>
            <a:ext cx="2748089" cy="1200329"/>
          </a:xfrm>
          <a:prstGeom prst="rect">
            <a:avLst/>
          </a:prstGeom>
        </p:spPr>
        <p:txBody>
          <a:bodyPr wrap="square">
            <a:spAutoFit/>
          </a:bodyPr>
          <a:lstStyle/>
          <a:p>
            <a:r>
              <a:rPr lang="en-US" i="1" err="1">
                <a:cs typeface="Consolas" panose="020B0609020204030204" pitchFamily="49" charset="0"/>
              </a:rPr>
              <a:t>Fitzbillies</a:t>
            </a:r>
            <a:r>
              <a:rPr lang="en-US" i="1">
                <a:cs typeface="Consolas" panose="020B0609020204030204" pitchFamily="49" charset="0"/>
              </a:rPr>
              <a:t> is a coffee shop that serves English food. </a:t>
            </a:r>
          </a:p>
          <a:p>
            <a:r>
              <a:rPr lang="en-US" i="1">
                <a:cs typeface="Consolas" panose="020B0609020204030204" pitchFamily="49" charset="0"/>
              </a:rPr>
              <a:t>It is located in riverside area</a:t>
            </a:r>
            <a:r>
              <a:rPr lang="en-US" b="1" i="1">
                <a:cs typeface="Consolas" panose="020B0609020204030204" pitchFamily="49" charset="0"/>
              </a:rPr>
              <a:t>. </a:t>
            </a:r>
          </a:p>
        </p:txBody>
      </p:sp>
      <p:sp>
        <p:nvSpPr>
          <p:cNvPr id="18" name="Rectangle 17">
            <a:extLst>
              <a:ext uri="{FF2B5EF4-FFF2-40B4-BE49-F238E27FC236}">
                <a16:creationId xmlns:a16="http://schemas.microsoft.com/office/drawing/2014/main" id="{2643FF6A-772D-E04D-99F8-F45F6073473C}"/>
              </a:ext>
            </a:extLst>
          </p:cNvPr>
          <p:cNvSpPr/>
          <p:nvPr/>
        </p:nvSpPr>
        <p:spPr>
          <a:xfrm>
            <a:off x="5164832" y="3487192"/>
            <a:ext cx="1561710" cy="400110"/>
          </a:xfrm>
          <a:prstGeom prst="rect">
            <a:avLst/>
          </a:prstGeom>
          <a:ln>
            <a:noFill/>
          </a:ln>
        </p:spPr>
        <p:txBody>
          <a:bodyPr wrap="none">
            <a:spAutoFit/>
          </a:bodyPr>
          <a:lstStyle/>
          <a:p>
            <a:r>
              <a:rPr lang="en-US" sz="2000" b="1">
                <a:solidFill>
                  <a:schemeClr val="tx2">
                    <a:lumMod val="75000"/>
                  </a:schemeClr>
                </a:solidFill>
              </a:rPr>
              <a:t>lexicalization</a:t>
            </a:r>
            <a:endParaRPr lang="en-US" sz="2000" b="1">
              <a:solidFill>
                <a:schemeClr val="tx2">
                  <a:lumMod val="75000"/>
                </a:schemeClr>
              </a:solidFill>
              <a:latin typeface="+mj-lt"/>
              <a:cs typeface="Calibri" panose="020F0502020204030204" pitchFamily="34" charset="0"/>
            </a:endParaRPr>
          </a:p>
        </p:txBody>
      </p:sp>
      <p:pic>
        <p:nvPicPr>
          <p:cNvPr id="14" name="Picture 13">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5496555" y="1702828"/>
            <a:ext cx="898265" cy="830436"/>
          </a:xfrm>
          <a:prstGeom prst="rect">
            <a:avLst/>
          </a:prstGeom>
        </p:spPr>
      </p:pic>
      <p:sp>
        <p:nvSpPr>
          <p:cNvPr id="15" name="Rounded Rectangle 14">
            <a:extLst>
              <a:ext uri="{FF2B5EF4-FFF2-40B4-BE49-F238E27FC236}">
                <a16:creationId xmlns:a16="http://schemas.microsoft.com/office/drawing/2014/main" id="{6335C5BF-0C9A-184F-B854-D8031480319B}"/>
              </a:ext>
            </a:extLst>
          </p:cNvPr>
          <p:cNvSpPr/>
          <p:nvPr/>
        </p:nvSpPr>
        <p:spPr>
          <a:xfrm>
            <a:off x="5119963" y="2581078"/>
            <a:ext cx="1651448"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err="1">
                <a:solidFill>
                  <a:srgbClr val="6693DC"/>
                </a:solidFill>
              </a:rPr>
              <a:t>Seq</a:t>
            </a:r>
            <a:r>
              <a:rPr lang="en-US" sz="2400" b="1">
                <a:solidFill>
                  <a:srgbClr val="6693DC"/>
                </a:solidFill>
              </a:rPr>
              <a:t>-to-</a:t>
            </a:r>
            <a:r>
              <a:rPr lang="en-US" sz="2400" b="1" err="1">
                <a:solidFill>
                  <a:srgbClr val="6693DC"/>
                </a:solidFill>
              </a:rPr>
              <a:t>Seq</a:t>
            </a:r>
            <a:br>
              <a:rPr lang="en-US" sz="2400" b="1">
                <a:solidFill>
                  <a:srgbClr val="6693DC"/>
                </a:solidFill>
              </a:rPr>
            </a:br>
            <a:r>
              <a:rPr lang="en-US" sz="2400" b="1">
                <a:solidFill>
                  <a:srgbClr val="6693DC"/>
                </a:solidFill>
              </a:rPr>
              <a:t>Speaker</a:t>
            </a:r>
          </a:p>
        </p:txBody>
      </p:sp>
    </p:spTree>
    <p:extLst>
      <p:ext uri="{BB962C8B-B14F-4D97-AF65-F5344CB8AC3E}">
        <p14:creationId xmlns:p14="http://schemas.microsoft.com/office/powerpoint/2010/main" val="741768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1" grpId="0"/>
      <p:bldP spid="50" grpId="0" animBg="1"/>
      <p:bldP spid="3" grpId="0"/>
      <p:bldP spid="18" grpId="0"/>
      <p:bldP spid="1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8716671" y="2068214"/>
            <a:ext cx="4042229" cy="2893816"/>
            <a:chOff x="940240" y="1673231"/>
            <a:chExt cx="4042229" cy="2893816"/>
          </a:xfrm>
        </p:grpSpPr>
        <p:sp>
          <p:nvSpPr>
            <p:cNvPr id="29" name="Rectangle 28"/>
            <p:cNvSpPr/>
            <p:nvPr/>
          </p:nvSpPr>
          <p:spPr>
            <a:xfrm>
              <a:off x="940240" y="1981724"/>
              <a:ext cx="4042229" cy="2585323"/>
            </a:xfrm>
            <a:prstGeom prst="rect">
              <a:avLst/>
            </a:prstGeom>
          </p:spPr>
          <p:txBody>
            <a:bodyPr wrap="square">
              <a:spAutoFit/>
            </a:bodyPr>
            <a:lstStyle/>
            <a:p>
              <a:r>
                <a:rPr lang="en-US">
                  <a:latin typeface="Consolas" panose="020B0609020204030204" pitchFamily="49" charset="0"/>
                  <a:cs typeface="Consolas" panose="020B0609020204030204" pitchFamily="49" charset="0"/>
                </a:rPr>
                <a:t>Name[</a:t>
              </a:r>
              <a:r>
                <a:rPr lang="en-US" err="1">
                  <a:latin typeface="Consolas" panose="020B0609020204030204" pitchFamily="49" charset="0"/>
                  <a:cs typeface="Consolas" panose="020B0609020204030204" pitchFamily="49" charset="0"/>
                </a:rPr>
                <a:t>Fitzbillies</a:t>
              </a:r>
              <a:r>
                <a:rPr lang="en-US">
                  <a:latin typeface="Consolas" panose="020B0609020204030204" pitchFamily="49" charset="0"/>
                  <a:cs typeface="Consolas" panose="020B0609020204030204" pitchFamily="49" charset="0"/>
                </a:rPr>
                <a:t>],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EatType</a:t>
              </a:r>
              <a:r>
                <a:rPr lang="en-US">
                  <a:latin typeface="Consolas" panose="020B0609020204030204" pitchFamily="49" charset="0"/>
                  <a:cs typeface="Consolas" panose="020B0609020204030204" pitchFamily="49" charset="0"/>
                </a:rPr>
                <a:t>[Coffee Shop],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PriceRange</a:t>
              </a:r>
              <a:r>
                <a:rPr lang="en-US">
                  <a:latin typeface="Consolas" panose="020B0609020204030204" pitchFamily="49" charset="0"/>
                  <a:cs typeface="Consolas" panose="020B0609020204030204" pitchFamily="49" charset="0"/>
                </a:rPr>
                <a:t>[Cheap], </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Area[Riverside], </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Food[English]</a:t>
              </a:r>
            </a:p>
          </p:txBody>
        </p:sp>
        <p:sp>
          <p:nvSpPr>
            <p:cNvPr id="31" name="Rectangle 30"/>
            <p:cNvSpPr/>
            <p:nvPr/>
          </p:nvSpPr>
          <p:spPr>
            <a:xfrm>
              <a:off x="940240" y="1673231"/>
              <a:ext cx="776175" cy="369332"/>
            </a:xfrm>
            <a:prstGeom prst="rect">
              <a:avLst/>
            </a:prstGeom>
          </p:spPr>
          <p:txBody>
            <a:bodyPr wrap="none">
              <a:spAutoFit/>
            </a:bodyPr>
            <a:lstStyle/>
            <a:p>
              <a:r>
                <a:rPr lang="en-US" b="1">
                  <a:solidFill>
                    <a:srgbClr val="333333"/>
                  </a:solidFill>
                  <a:latin typeface="Avenir-Book" panose="02000503020000020003" pitchFamily="2" charset="0"/>
                </a:rPr>
                <a:t>Input:</a:t>
              </a:r>
            </a:p>
          </p:txBody>
        </p:sp>
      </p:grpSp>
      <p:sp>
        <p:nvSpPr>
          <p:cNvPr id="14" name="Rectangle 13">
            <a:extLst>
              <a:ext uri="{FF2B5EF4-FFF2-40B4-BE49-F238E27FC236}">
                <a16:creationId xmlns:a16="http://schemas.microsoft.com/office/drawing/2014/main" id="{D82647C6-0F76-3A47-80EA-E3537A352999}"/>
              </a:ext>
            </a:extLst>
          </p:cNvPr>
          <p:cNvSpPr/>
          <p:nvPr/>
        </p:nvSpPr>
        <p:spPr>
          <a:xfrm>
            <a:off x="506617" y="1832548"/>
            <a:ext cx="5149389" cy="2246769"/>
          </a:xfrm>
          <a:prstGeom prst="rect">
            <a:avLst/>
          </a:prstGeom>
        </p:spPr>
        <p:txBody>
          <a:bodyPr wrap="square">
            <a:spAutoFit/>
          </a:bodyPr>
          <a:lstStyle/>
          <a:p>
            <a:r>
              <a:rPr lang="en-US" sz="2000" b="1" err="1">
                <a:latin typeface="+mj-lt"/>
              </a:rPr>
              <a:t>Reconstructor</a:t>
            </a:r>
            <a:r>
              <a:rPr lang="en-US" sz="2000" b="1">
                <a:latin typeface="+mj-lt"/>
              </a:rPr>
              <a:t>: </a:t>
            </a:r>
          </a:p>
          <a:p>
            <a:endParaRPr lang="en-US" sz="2000">
              <a:latin typeface="+mj-lt"/>
            </a:endParaRPr>
          </a:p>
          <a:p>
            <a:r>
              <a:rPr lang="en-US" sz="2000">
                <a:latin typeface="+mj-lt"/>
              </a:rPr>
              <a:t>S</a:t>
            </a:r>
            <a:r>
              <a:rPr lang="en-US" sz="2000" baseline="30000">
                <a:latin typeface="+mj-lt"/>
              </a:rPr>
              <a:t>R  </a:t>
            </a:r>
            <a:r>
              <a:rPr lang="en-US" sz="2000">
                <a:latin typeface="+mj-lt"/>
              </a:rPr>
              <a:t>(a multi-task classifier) maps each output to input.</a:t>
            </a:r>
          </a:p>
          <a:p>
            <a:endParaRPr lang="en-US" sz="2000" b="1">
              <a:latin typeface="+mj-lt"/>
            </a:endParaRPr>
          </a:p>
          <a:p>
            <a:endParaRPr lang="en-US" sz="2000" b="1">
              <a:latin typeface="+mj-lt"/>
            </a:endParaRPr>
          </a:p>
          <a:p>
            <a:r>
              <a:rPr lang="en-US" sz="2000">
                <a:solidFill>
                  <a:srgbClr val="333333"/>
                </a:solidFill>
                <a:latin typeface="+mj-lt"/>
              </a:rPr>
              <a:t> </a:t>
            </a:r>
          </a:p>
        </p:txBody>
      </p:sp>
      <p:sp>
        <p:nvSpPr>
          <p:cNvPr id="16" name="圆角矩形 331">
            <a:extLst>
              <a:ext uri="{FF2B5EF4-FFF2-40B4-BE49-F238E27FC236}">
                <a16:creationId xmlns:a16="http://schemas.microsoft.com/office/drawing/2014/main" id="{555DC50C-D015-5B41-A088-3475AB6A989D}"/>
              </a:ext>
            </a:extLst>
          </p:cNvPr>
          <p:cNvSpPr/>
          <p:nvPr/>
        </p:nvSpPr>
        <p:spPr>
          <a:xfrm>
            <a:off x="6850837" y="2432710"/>
            <a:ext cx="1011397" cy="274384"/>
          </a:xfrm>
          <a:prstGeom prst="roundRect">
            <a:avLst/>
          </a:prstGeom>
          <a:solidFill>
            <a:schemeClr val="bg2">
              <a:lumMod val="75000"/>
            </a:schemeClr>
          </a:solidFill>
          <a:ln w="12700" cap="flat" cmpd="sng" algn="ctr">
            <a:solidFill>
              <a:schemeClr val="tx1">
                <a:lumMod val="7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9" name="圆角矩形 331">
            <a:extLst>
              <a:ext uri="{FF2B5EF4-FFF2-40B4-BE49-F238E27FC236}">
                <a16:creationId xmlns:a16="http://schemas.microsoft.com/office/drawing/2014/main" id="{711E9C55-4072-2444-A34E-801B3A1FA547}"/>
              </a:ext>
            </a:extLst>
          </p:cNvPr>
          <p:cNvSpPr/>
          <p:nvPr/>
        </p:nvSpPr>
        <p:spPr>
          <a:xfrm>
            <a:off x="6850837" y="2940957"/>
            <a:ext cx="1011397" cy="274384"/>
          </a:xfrm>
          <a:prstGeom prst="roundRect">
            <a:avLst/>
          </a:prstGeom>
          <a:solidFill>
            <a:schemeClr val="accent6">
              <a:lumMod val="60000"/>
              <a:lumOff val="40000"/>
            </a:schemeClr>
          </a:solidFill>
          <a:ln w="12700" cap="flat" cmpd="sng" algn="ctr">
            <a:solidFill>
              <a:schemeClr val="accent6">
                <a:lumMod val="7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0" name="圆角矩形 331">
            <a:extLst>
              <a:ext uri="{FF2B5EF4-FFF2-40B4-BE49-F238E27FC236}">
                <a16:creationId xmlns:a16="http://schemas.microsoft.com/office/drawing/2014/main" id="{25BC3AC6-C2B6-B143-ADB2-DC401965FEC3}"/>
              </a:ext>
            </a:extLst>
          </p:cNvPr>
          <p:cNvSpPr/>
          <p:nvPr/>
        </p:nvSpPr>
        <p:spPr>
          <a:xfrm>
            <a:off x="6850835" y="3505468"/>
            <a:ext cx="1011397" cy="274384"/>
          </a:xfrm>
          <a:prstGeom prst="roundRect">
            <a:avLst/>
          </a:prstGeom>
          <a:solidFill>
            <a:schemeClr val="accent4">
              <a:lumMod val="60000"/>
              <a:lumOff val="40000"/>
            </a:schemeClr>
          </a:solidFill>
          <a:ln w="12700" cap="flat" cmpd="sng" algn="ctr">
            <a:solidFill>
              <a:schemeClr val="accent4">
                <a:lumMod val="7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1" name="圆角矩形 331">
            <a:extLst>
              <a:ext uri="{FF2B5EF4-FFF2-40B4-BE49-F238E27FC236}">
                <a16:creationId xmlns:a16="http://schemas.microsoft.com/office/drawing/2014/main" id="{BDAA2778-B43D-5540-8333-6A03866E15EB}"/>
              </a:ext>
            </a:extLst>
          </p:cNvPr>
          <p:cNvSpPr/>
          <p:nvPr/>
        </p:nvSpPr>
        <p:spPr>
          <a:xfrm>
            <a:off x="6850834" y="4020575"/>
            <a:ext cx="1011397" cy="274384"/>
          </a:xfrm>
          <a:prstGeom prst="roundRect">
            <a:avLst/>
          </a:prstGeom>
          <a:solidFill>
            <a:schemeClr val="accent2">
              <a:lumMod val="60000"/>
              <a:lumOff val="40000"/>
            </a:schemeClr>
          </a:solidFill>
          <a:ln w="12700" cap="flat" cmpd="sng" algn="ctr">
            <a:solidFill>
              <a:schemeClr val="accent2">
                <a:lumMod val="7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2" name="圆角矩形 331">
            <a:extLst>
              <a:ext uri="{FF2B5EF4-FFF2-40B4-BE49-F238E27FC236}">
                <a16:creationId xmlns:a16="http://schemas.microsoft.com/office/drawing/2014/main" id="{538CB4ED-0AED-3A44-A2CA-8D1167BF6EDA}"/>
              </a:ext>
            </a:extLst>
          </p:cNvPr>
          <p:cNvSpPr/>
          <p:nvPr/>
        </p:nvSpPr>
        <p:spPr>
          <a:xfrm>
            <a:off x="6904115" y="4624496"/>
            <a:ext cx="1011397" cy="274384"/>
          </a:xfrm>
          <a:prstGeom prst="roundRect">
            <a:avLst/>
          </a:prstGeom>
          <a:solidFill>
            <a:schemeClr val="accent1">
              <a:lumMod val="75000"/>
            </a:schemeClr>
          </a:solidFill>
          <a:ln w="12700" cap="flat" cmpd="sng" algn="ctr">
            <a:solidFill>
              <a:schemeClr val="accent1">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cxnSp>
        <p:nvCxnSpPr>
          <p:cNvPr id="26" name="Straight Arrow Connector 25">
            <a:extLst>
              <a:ext uri="{FF2B5EF4-FFF2-40B4-BE49-F238E27FC236}">
                <a16:creationId xmlns:a16="http://schemas.microsoft.com/office/drawing/2014/main" id="{59AEAFDC-5CBD-DC40-A57A-0AE9C12C6D0C}"/>
              </a:ext>
            </a:extLst>
          </p:cNvPr>
          <p:cNvCxnSpPr>
            <a:cxnSpLocks/>
            <a:stCxn id="50" idx="3"/>
            <a:endCxn id="22" idx="1"/>
          </p:cNvCxnSpPr>
          <p:nvPr/>
        </p:nvCxnSpPr>
        <p:spPr>
          <a:xfrm>
            <a:off x="5460934" y="3936353"/>
            <a:ext cx="1443181" cy="825335"/>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cxnSp>
        <p:nvCxnSpPr>
          <p:cNvPr id="28" name="Straight Arrow Connector 27">
            <a:extLst>
              <a:ext uri="{FF2B5EF4-FFF2-40B4-BE49-F238E27FC236}">
                <a16:creationId xmlns:a16="http://schemas.microsoft.com/office/drawing/2014/main" id="{74E53338-EB42-4B40-8A06-3527D243F0BF}"/>
              </a:ext>
            </a:extLst>
          </p:cNvPr>
          <p:cNvCxnSpPr>
            <a:cxnSpLocks/>
            <a:stCxn id="50" idx="3"/>
            <a:endCxn id="16" idx="1"/>
          </p:cNvCxnSpPr>
          <p:nvPr/>
        </p:nvCxnSpPr>
        <p:spPr>
          <a:xfrm flipV="1">
            <a:off x="5460934" y="2569902"/>
            <a:ext cx="1389903" cy="1366451"/>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cxnSp>
        <p:nvCxnSpPr>
          <p:cNvPr id="35" name="Straight Arrow Connector 34">
            <a:extLst>
              <a:ext uri="{FF2B5EF4-FFF2-40B4-BE49-F238E27FC236}">
                <a16:creationId xmlns:a16="http://schemas.microsoft.com/office/drawing/2014/main" id="{9683131E-74F0-8841-8628-9AFE02996633}"/>
              </a:ext>
            </a:extLst>
          </p:cNvPr>
          <p:cNvCxnSpPr>
            <a:cxnSpLocks/>
            <a:stCxn id="50" idx="3"/>
            <a:endCxn id="21" idx="1"/>
          </p:cNvCxnSpPr>
          <p:nvPr/>
        </p:nvCxnSpPr>
        <p:spPr>
          <a:xfrm>
            <a:off x="5460934" y="3936353"/>
            <a:ext cx="1389900" cy="221414"/>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cxnSp>
        <p:nvCxnSpPr>
          <p:cNvPr id="42" name="Straight Arrow Connector 41">
            <a:extLst>
              <a:ext uri="{FF2B5EF4-FFF2-40B4-BE49-F238E27FC236}">
                <a16:creationId xmlns:a16="http://schemas.microsoft.com/office/drawing/2014/main" id="{ADE02639-5235-3F4D-823A-A4614B7AFF57}"/>
              </a:ext>
            </a:extLst>
          </p:cNvPr>
          <p:cNvCxnSpPr>
            <a:cxnSpLocks/>
          </p:cNvCxnSpPr>
          <p:nvPr/>
        </p:nvCxnSpPr>
        <p:spPr>
          <a:xfrm flipV="1">
            <a:off x="8022924" y="2558175"/>
            <a:ext cx="633763" cy="1"/>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cxnSp>
        <p:nvCxnSpPr>
          <p:cNvPr id="45" name="Straight Arrow Connector 44">
            <a:extLst>
              <a:ext uri="{FF2B5EF4-FFF2-40B4-BE49-F238E27FC236}">
                <a16:creationId xmlns:a16="http://schemas.microsoft.com/office/drawing/2014/main" id="{BEA91B14-C686-904A-B53A-CDD75F39804E}"/>
              </a:ext>
            </a:extLst>
          </p:cNvPr>
          <p:cNvCxnSpPr>
            <a:cxnSpLocks/>
            <a:stCxn id="50" idx="3"/>
            <a:endCxn id="19" idx="1"/>
          </p:cNvCxnSpPr>
          <p:nvPr/>
        </p:nvCxnSpPr>
        <p:spPr>
          <a:xfrm flipV="1">
            <a:off x="5460934" y="3078149"/>
            <a:ext cx="1389903" cy="858204"/>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cxnSp>
        <p:nvCxnSpPr>
          <p:cNvPr id="46" name="Straight Arrow Connector 45">
            <a:extLst>
              <a:ext uri="{FF2B5EF4-FFF2-40B4-BE49-F238E27FC236}">
                <a16:creationId xmlns:a16="http://schemas.microsoft.com/office/drawing/2014/main" id="{5175A4CA-F0D2-8840-8B85-365D61B23F97}"/>
              </a:ext>
            </a:extLst>
          </p:cNvPr>
          <p:cNvCxnSpPr>
            <a:cxnSpLocks/>
            <a:stCxn id="50" idx="3"/>
            <a:endCxn id="20" idx="1"/>
          </p:cNvCxnSpPr>
          <p:nvPr/>
        </p:nvCxnSpPr>
        <p:spPr>
          <a:xfrm flipV="1">
            <a:off x="5460934" y="3642660"/>
            <a:ext cx="1389901" cy="293693"/>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cxnSp>
        <p:nvCxnSpPr>
          <p:cNvPr id="47" name="Straight Arrow Connector 46">
            <a:extLst>
              <a:ext uri="{FF2B5EF4-FFF2-40B4-BE49-F238E27FC236}">
                <a16:creationId xmlns:a16="http://schemas.microsoft.com/office/drawing/2014/main" id="{51DB8AEF-83D8-7A41-AB63-FB414F941F87}"/>
              </a:ext>
            </a:extLst>
          </p:cNvPr>
          <p:cNvCxnSpPr>
            <a:cxnSpLocks/>
          </p:cNvCxnSpPr>
          <p:nvPr/>
        </p:nvCxnSpPr>
        <p:spPr>
          <a:xfrm flipH="1" flipV="1">
            <a:off x="6607777" y="7774759"/>
            <a:ext cx="1123528" cy="619"/>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48" name="Straight Arrow Connector 47">
            <a:extLst>
              <a:ext uri="{FF2B5EF4-FFF2-40B4-BE49-F238E27FC236}">
                <a16:creationId xmlns:a16="http://schemas.microsoft.com/office/drawing/2014/main" id="{70B120BF-6CFD-9D49-A6D9-A013EEB3137F}"/>
              </a:ext>
            </a:extLst>
          </p:cNvPr>
          <p:cNvCxnSpPr>
            <a:cxnSpLocks/>
          </p:cNvCxnSpPr>
          <p:nvPr/>
        </p:nvCxnSpPr>
        <p:spPr>
          <a:xfrm flipH="1" flipV="1">
            <a:off x="6615034" y="8304532"/>
            <a:ext cx="1123528" cy="619"/>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49" name="Straight Arrow Connector 48">
            <a:extLst>
              <a:ext uri="{FF2B5EF4-FFF2-40B4-BE49-F238E27FC236}">
                <a16:creationId xmlns:a16="http://schemas.microsoft.com/office/drawing/2014/main" id="{00FB1F0E-0F3D-4F42-96A9-790675023244}"/>
              </a:ext>
            </a:extLst>
          </p:cNvPr>
          <p:cNvCxnSpPr>
            <a:cxnSpLocks/>
          </p:cNvCxnSpPr>
          <p:nvPr/>
        </p:nvCxnSpPr>
        <p:spPr>
          <a:xfrm flipH="1" flipV="1">
            <a:off x="7006400" y="7194809"/>
            <a:ext cx="710392" cy="1"/>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sp>
        <p:nvSpPr>
          <p:cNvPr id="38" name="Title 1"/>
          <p:cNvSpPr>
            <a:spLocks noGrp="1"/>
          </p:cNvSpPr>
          <p:nvPr>
            <p:ph type="title"/>
          </p:nvPr>
        </p:nvSpPr>
        <p:spPr>
          <a:xfrm>
            <a:off x="497302" y="146242"/>
            <a:ext cx="12191999" cy="1009698"/>
          </a:xfrm>
        </p:spPr>
        <p:txBody>
          <a:bodyPr/>
          <a:lstStyle/>
          <a:p>
            <a:r>
              <a:rPr lang="en-US"/>
              <a:t>Generation from Meaning Representations</a:t>
            </a:r>
          </a:p>
        </p:txBody>
      </p:sp>
      <p:cxnSp>
        <p:nvCxnSpPr>
          <p:cNvPr id="27" name="Straight Arrow Connector 26">
            <a:extLst>
              <a:ext uri="{FF2B5EF4-FFF2-40B4-BE49-F238E27FC236}">
                <a16:creationId xmlns:a16="http://schemas.microsoft.com/office/drawing/2014/main" id="{506D5727-1155-344F-ABC9-74026172F9C8}"/>
              </a:ext>
            </a:extLst>
          </p:cNvPr>
          <p:cNvCxnSpPr/>
          <p:nvPr/>
        </p:nvCxnSpPr>
        <p:spPr>
          <a:xfrm>
            <a:off x="1841094" y="4246199"/>
            <a:ext cx="304802" cy="979988"/>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C57ABC05-8AC9-4047-942E-749A2B8C3E44}"/>
              </a:ext>
            </a:extLst>
          </p:cNvPr>
          <p:cNvCxnSpPr/>
          <p:nvPr/>
        </p:nvCxnSpPr>
        <p:spPr>
          <a:xfrm>
            <a:off x="1841095" y="4271833"/>
            <a:ext cx="152401" cy="80195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36" name="Rounded Rectangle 35">
            <a:extLst>
              <a:ext uri="{FF2B5EF4-FFF2-40B4-BE49-F238E27FC236}">
                <a16:creationId xmlns:a16="http://schemas.microsoft.com/office/drawing/2014/main" id="{F5DA224A-3FA8-114E-8383-D0A1734FA042}"/>
              </a:ext>
            </a:extLst>
          </p:cNvPr>
          <p:cNvSpPr/>
          <p:nvPr/>
        </p:nvSpPr>
        <p:spPr>
          <a:xfrm>
            <a:off x="1742321" y="522618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37" name="Rounded Rectangle 36">
            <a:extLst>
              <a:ext uri="{FF2B5EF4-FFF2-40B4-BE49-F238E27FC236}">
                <a16:creationId xmlns:a16="http://schemas.microsoft.com/office/drawing/2014/main" id="{7A6BA23B-C0A8-FE44-8287-C420A80EE8E6}"/>
              </a:ext>
            </a:extLst>
          </p:cNvPr>
          <p:cNvSpPr/>
          <p:nvPr/>
        </p:nvSpPr>
        <p:spPr>
          <a:xfrm>
            <a:off x="1589921" y="507378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39" name="Rounded Rectangle 38">
            <a:extLst>
              <a:ext uri="{FF2B5EF4-FFF2-40B4-BE49-F238E27FC236}">
                <a16:creationId xmlns:a16="http://schemas.microsoft.com/office/drawing/2014/main" id="{4648C557-01E8-4940-8108-B78A388CAD75}"/>
              </a:ext>
            </a:extLst>
          </p:cNvPr>
          <p:cNvSpPr/>
          <p:nvPr/>
        </p:nvSpPr>
        <p:spPr>
          <a:xfrm>
            <a:off x="1437521" y="492138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1</a:t>
            </a:r>
          </a:p>
        </p:txBody>
      </p:sp>
      <p:cxnSp>
        <p:nvCxnSpPr>
          <p:cNvPr id="40" name="Straight Arrow Connector 39">
            <a:extLst>
              <a:ext uri="{FF2B5EF4-FFF2-40B4-BE49-F238E27FC236}">
                <a16:creationId xmlns:a16="http://schemas.microsoft.com/office/drawing/2014/main" id="{72DD1156-1EEA-BF48-88FD-DDA7B693663F}"/>
              </a:ext>
            </a:extLst>
          </p:cNvPr>
          <p:cNvCxnSpPr/>
          <p:nvPr/>
        </p:nvCxnSpPr>
        <p:spPr>
          <a:xfrm>
            <a:off x="1841095" y="4228148"/>
            <a:ext cx="1" cy="566473"/>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8389BC21-C0FF-3440-AF77-6C645CDDE434}"/>
              </a:ext>
            </a:extLst>
          </p:cNvPr>
          <p:cNvSpPr txBox="1"/>
          <p:nvPr/>
        </p:nvSpPr>
        <p:spPr>
          <a:xfrm>
            <a:off x="2102152" y="5547432"/>
            <a:ext cx="538930" cy="707886"/>
          </a:xfrm>
          <a:prstGeom prst="rect">
            <a:avLst/>
          </a:prstGeom>
          <a:noFill/>
        </p:spPr>
        <p:txBody>
          <a:bodyPr wrap="none" rtlCol="0">
            <a:spAutoFit/>
          </a:bodyPr>
          <a:lstStyle/>
          <a:p>
            <a:r>
              <a:rPr lang="en-US" sz="4000"/>
              <a:t>…</a:t>
            </a:r>
          </a:p>
        </p:txBody>
      </p:sp>
      <p:sp>
        <p:nvSpPr>
          <p:cNvPr id="43" name="Rounded Rectangle 42">
            <a:extLst>
              <a:ext uri="{FF2B5EF4-FFF2-40B4-BE49-F238E27FC236}">
                <a16:creationId xmlns:a16="http://schemas.microsoft.com/office/drawing/2014/main" id="{000AE818-F79F-5746-8D57-290CC8476C5F}"/>
              </a:ext>
            </a:extLst>
          </p:cNvPr>
          <p:cNvSpPr/>
          <p:nvPr/>
        </p:nvSpPr>
        <p:spPr>
          <a:xfrm>
            <a:off x="1454214" y="3458008"/>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p>
        </p:txBody>
      </p:sp>
      <p:sp>
        <p:nvSpPr>
          <p:cNvPr id="44" name="Rectangle 43">
            <a:extLst>
              <a:ext uri="{FF2B5EF4-FFF2-40B4-BE49-F238E27FC236}">
                <a16:creationId xmlns:a16="http://schemas.microsoft.com/office/drawing/2014/main" id="{3BFF4940-EA71-C543-9542-7457BEDB21D6}"/>
              </a:ext>
            </a:extLst>
          </p:cNvPr>
          <p:cNvSpPr/>
          <p:nvPr/>
        </p:nvSpPr>
        <p:spPr>
          <a:xfrm>
            <a:off x="1054680" y="6040012"/>
            <a:ext cx="1877630" cy="369332"/>
          </a:xfrm>
          <a:prstGeom prst="rect">
            <a:avLst/>
          </a:prstGeom>
        </p:spPr>
        <p:txBody>
          <a:bodyPr wrap="none">
            <a:spAutoFit/>
          </a:bodyPr>
          <a:lstStyle/>
          <a:p>
            <a:r>
              <a:rPr lang="en-US"/>
              <a:t>All Possible Inputs</a:t>
            </a:r>
          </a:p>
        </p:txBody>
      </p:sp>
      <p:sp>
        <p:nvSpPr>
          <p:cNvPr id="50" name="Rectangle 49">
            <a:extLst>
              <a:ext uri="{FF2B5EF4-FFF2-40B4-BE49-F238E27FC236}">
                <a16:creationId xmlns:a16="http://schemas.microsoft.com/office/drawing/2014/main" id="{AC5095B7-CF33-0448-9D4A-C2FD7208F9D2}"/>
              </a:ext>
            </a:extLst>
          </p:cNvPr>
          <p:cNvSpPr/>
          <p:nvPr/>
        </p:nvSpPr>
        <p:spPr>
          <a:xfrm>
            <a:off x="2712845" y="3336188"/>
            <a:ext cx="2748089" cy="1200329"/>
          </a:xfrm>
          <a:prstGeom prst="rect">
            <a:avLst/>
          </a:prstGeom>
        </p:spPr>
        <p:txBody>
          <a:bodyPr wrap="square">
            <a:spAutoFit/>
          </a:bodyPr>
          <a:lstStyle/>
          <a:p>
            <a:r>
              <a:rPr lang="en-US" i="1" err="1">
                <a:cs typeface="Consolas" panose="020B0609020204030204" pitchFamily="49" charset="0"/>
              </a:rPr>
              <a:t>Fitzbillies</a:t>
            </a:r>
            <a:r>
              <a:rPr lang="en-US" i="1">
                <a:cs typeface="Consolas" panose="020B0609020204030204" pitchFamily="49" charset="0"/>
              </a:rPr>
              <a:t> is a coffee shop that serves English food. </a:t>
            </a:r>
          </a:p>
          <a:p>
            <a:r>
              <a:rPr lang="en-US" i="1">
                <a:cs typeface="Consolas" panose="020B0609020204030204" pitchFamily="49" charset="0"/>
              </a:rPr>
              <a:t>It is located in riverside area</a:t>
            </a:r>
            <a:r>
              <a:rPr lang="en-US" b="1" i="1">
                <a:cs typeface="Consolas" panose="020B0609020204030204" pitchFamily="49" charset="0"/>
              </a:rPr>
              <a:t>. </a:t>
            </a:r>
          </a:p>
        </p:txBody>
      </p:sp>
      <p:cxnSp>
        <p:nvCxnSpPr>
          <p:cNvPr id="51" name="Straight Arrow Connector 50">
            <a:extLst>
              <a:ext uri="{FF2B5EF4-FFF2-40B4-BE49-F238E27FC236}">
                <a16:creationId xmlns:a16="http://schemas.microsoft.com/office/drawing/2014/main" id="{6CD29C80-42FD-8B46-BF77-475ECC66C5CA}"/>
              </a:ext>
            </a:extLst>
          </p:cNvPr>
          <p:cNvCxnSpPr>
            <a:cxnSpLocks/>
          </p:cNvCxnSpPr>
          <p:nvPr/>
        </p:nvCxnSpPr>
        <p:spPr>
          <a:xfrm flipV="1">
            <a:off x="8052916" y="3078257"/>
            <a:ext cx="633763" cy="1"/>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cxnSp>
        <p:nvCxnSpPr>
          <p:cNvPr id="52" name="Straight Arrow Connector 51">
            <a:extLst>
              <a:ext uri="{FF2B5EF4-FFF2-40B4-BE49-F238E27FC236}">
                <a16:creationId xmlns:a16="http://schemas.microsoft.com/office/drawing/2014/main" id="{F65A8603-B87F-3E4A-803F-FDD789FFA495}"/>
              </a:ext>
            </a:extLst>
          </p:cNvPr>
          <p:cNvCxnSpPr>
            <a:cxnSpLocks/>
          </p:cNvCxnSpPr>
          <p:nvPr/>
        </p:nvCxnSpPr>
        <p:spPr>
          <a:xfrm flipV="1">
            <a:off x="8037896" y="3669368"/>
            <a:ext cx="633763" cy="1"/>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cxnSp>
        <p:nvCxnSpPr>
          <p:cNvPr id="53" name="Straight Arrow Connector 52">
            <a:extLst>
              <a:ext uri="{FF2B5EF4-FFF2-40B4-BE49-F238E27FC236}">
                <a16:creationId xmlns:a16="http://schemas.microsoft.com/office/drawing/2014/main" id="{51872123-49DD-CE4A-A163-EF7AE81CCCA6}"/>
              </a:ext>
            </a:extLst>
          </p:cNvPr>
          <p:cNvCxnSpPr>
            <a:cxnSpLocks/>
          </p:cNvCxnSpPr>
          <p:nvPr/>
        </p:nvCxnSpPr>
        <p:spPr>
          <a:xfrm flipV="1">
            <a:off x="8037097" y="4184767"/>
            <a:ext cx="633763" cy="1"/>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cxnSp>
        <p:nvCxnSpPr>
          <p:cNvPr id="54" name="Straight Arrow Connector 53">
            <a:extLst>
              <a:ext uri="{FF2B5EF4-FFF2-40B4-BE49-F238E27FC236}">
                <a16:creationId xmlns:a16="http://schemas.microsoft.com/office/drawing/2014/main" id="{4DC4E429-3FA3-9F4B-997F-D82CDB6B5B78}"/>
              </a:ext>
            </a:extLst>
          </p:cNvPr>
          <p:cNvCxnSpPr>
            <a:cxnSpLocks/>
          </p:cNvCxnSpPr>
          <p:nvPr/>
        </p:nvCxnSpPr>
        <p:spPr>
          <a:xfrm flipV="1">
            <a:off x="8067912" y="4780561"/>
            <a:ext cx="633763" cy="1"/>
          </a:xfrm>
          <a:prstGeom prst="straightConnector1">
            <a:avLst/>
          </a:prstGeom>
          <a:ln w="38100">
            <a:solidFill>
              <a:srgbClr val="FFC000"/>
            </a:solidFill>
            <a:tailEnd type="triangle"/>
          </a:ln>
          <a:effectLst/>
        </p:spPr>
        <p:style>
          <a:lnRef idx="2">
            <a:schemeClr val="dk1"/>
          </a:lnRef>
          <a:fillRef idx="0">
            <a:schemeClr val="dk1"/>
          </a:fillRef>
          <a:effectRef idx="1">
            <a:schemeClr val="dk1"/>
          </a:effectRef>
          <a:fontRef idx="minor">
            <a:schemeClr val="tx1"/>
          </a:fontRef>
        </p:style>
      </p:cxnSp>
      <p:pic>
        <p:nvPicPr>
          <p:cNvPr id="55" name="Picture 54">
            <a:extLst>
              <a:ext uri="{FF2B5EF4-FFF2-40B4-BE49-F238E27FC236}">
                <a16:creationId xmlns:a16="http://schemas.microsoft.com/office/drawing/2014/main" id="{9A97E0A7-6C29-3D4E-A15B-368813E609FF}"/>
              </a:ext>
            </a:extLst>
          </p:cNvPr>
          <p:cNvPicPr>
            <a:picLocks noChangeAspect="1"/>
          </p:cNvPicPr>
          <p:nvPr/>
        </p:nvPicPr>
        <p:blipFill>
          <a:blip r:embed="rId3"/>
          <a:stretch>
            <a:fillRect/>
          </a:stretch>
        </p:blipFill>
        <p:spPr>
          <a:xfrm>
            <a:off x="3244968" y="4430104"/>
            <a:ext cx="830998" cy="830998"/>
          </a:xfrm>
          <a:prstGeom prst="rect">
            <a:avLst/>
          </a:prstGeom>
        </p:spPr>
      </p:pic>
      <p:sp>
        <p:nvSpPr>
          <p:cNvPr id="56" name="Rounded Rectangle 55">
            <a:extLst>
              <a:ext uri="{FF2B5EF4-FFF2-40B4-BE49-F238E27FC236}">
                <a16:creationId xmlns:a16="http://schemas.microsoft.com/office/drawing/2014/main" id="{35109D72-D18F-DA43-99DC-E89FBFD01B65}"/>
              </a:ext>
            </a:extLst>
          </p:cNvPr>
          <p:cNvSpPr/>
          <p:nvPr/>
        </p:nvSpPr>
        <p:spPr>
          <a:xfrm>
            <a:off x="3018491" y="5185117"/>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solidFill>
                  <a:srgbClr val="FFC003"/>
                </a:solidFill>
              </a:rPr>
              <a:t>Listener</a:t>
            </a:r>
          </a:p>
          <a:p>
            <a:pPr algn="ctr"/>
            <a:r>
              <a:rPr lang="en-US" sz="2400" b="1" dirty="0">
                <a:solidFill>
                  <a:srgbClr val="FFC003"/>
                </a:solidFill>
              </a:rPr>
              <a:t>P(</a:t>
            </a:r>
            <a:r>
              <a:rPr lang="en-US" sz="2400" b="1" dirty="0" err="1">
                <a:solidFill>
                  <a:srgbClr val="FFC003"/>
                </a:solidFill>
              </a:rPr>
              <a:t>i</a:t>
            </a:r>
            <a:r>
              <a:rPr lang="en-US" sz="2400" b="1" dirty="0">
                <a:solidFill>
                  <a:srgbClr val="FFC003"/>
                </a:solidFill>
              </a:rPr>
              <a:t>* |o)</a:t>
            </a:r>
          </a:p>
        </p:txBody>
      </p:sp>
    </p:spTree>
    <p:extLst>
      <p:ext uri="{BB962C8B-B14F-4D97-AF65-F5344CB8AC3E}">
        <p14:creationId xmlns:p14="http://schemas.microsoft.com/office/powerpoint/2010/main" val="45272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9" grpId="0" animBg="1"/>
      <p:bldP spid="20" grpId="0" animBg="1"/>
      <p:bldP spid="21" grpId="0" animBg="1"/>
      <p:bldP spid="2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754019" y="1815027"/>
            <a:ext cx="4042229" cy="2893816"/>
            <a:chOff x="940240" y="1673231"/>
            <a:chExt cx="4042229" cy="2893816"/>
          </a:xfrm>
        </p:grpSpPr>
        <p:sp>
          <p:nvSpPr>
            <p:cNvPr id="29" name="Rectangle 28"/>
            <p:cNvSpPr/>
            <p:nvPr/>
          </p:nvSpPr>
          <p:spPr>
            <a:xfrm>
              <a:off x="940240" y="1981724"/>
              <a:ext cx="4042229" cy="2585323"/>
            </a:xfrm>
            <a:prstGeom prst="rect">
              <a:avLst/>
            </a:prstGeom>
          </p:spPr>
          <p:txBody>
            <a:bodyPr wrap="square">
              <a:spAutoFit/>
            </a:bodyPr>
            <a:lstStyle/>
            <a:p>
              <a:r>
                <a:rPr lang="en-US">
                  <a:latin typeface="Consolas" panose="020B0609020204030204" pitchFamily="49" charset="0"/>
                  <a:cs typeface="Consolas" panose="020B0609020204030204" pitchFamily="49" charset="0"/>
                </a:rPr>
                <a:t>Name[</a:t>
              </a:r>
              <a:r>
                <a:rPr lang="en-US" err="1">
                  <a:latin typeface="Consolas" panose="020B0609020204030204" pitchFamily="49" charset="0"/>
                  <a:cs typeface="Consolas" panose="020B0609020204030204" pitchFamily="49" charset="0"/>
                </a:rPr>
                <a:t>Fitzbillies</a:t>
              </a:r>
              <a:r>
                <a:rPr lang="en-US">
                  <a:latin typeface="Consolas" panose="020B0609020204030204" pitchFamily="49" charset="0"/>
                  <a:cs typeface="Consolas" panose="020B0609020204030204" pitchFamily="49" charset="0"/>
                </a:rPr>
                <a:t>],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EatType</a:t>
              </a:r>
              <a:r>
                <a:rPr lang="en-US">
                  <a:latin typeface="Consolas" panose="020B0609020204030204" pitchFamily="49" charset="0"/>
                  <a:cs typeface="Consolas" panose="020B0609020204030204" pitchFamily="49" charset="0"/>
                </a:rPr>
                <a:t>[Coffee Shop],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PriceRange</a:t>
              </a:r>
              <a:r>
                <a:rPr lang="en-US">
                  <a:latin typeface="Consolas" panose="020B0609020204030204" pitchFamily="49" charset="0"/>
                  <a:cs typeface="Consolas" panose="020B0609020204030204" pitchFamily="49" charset="0"/>
                </a:rPr>
                <a:t>[Cheap], </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Area[Riverside], </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Food[English]</a:t>
              </a:r>
            </a:p>
          </p:txBody>
        </p:sp>
        <p:sp>
          <p:nvSpPr>
            <p:cNvPr id="31" name="Rectangle 30"/>
            <p:cNvSpPr/>
            <p:nvPr/>
          </p:nvSpPr>
          <p:spPr>
            <a:xfrm>
              <a:off x="940240" y="1673231"/>
              <a:ext cx="825867" cy="400110"/>
            </a:xfrm>
            <a:prstGeom prst="rect">
              <a:avLst/>
            </a:prstGeom>
          </p:spPr>
          <p:txBody>
            <a:bodyPr wrap="none">
              <a:spAutoFit/>
            </a:bodyPr>
            <a:lstStyle/>
            <a:p>
              <a:r>
                <a:rPr lang="en-US" sz="2000" b="1">
                  <a:solidFill>
                    <a:srgbClr val="333333"/>
                  </a:solidFill>
                  <a:latin typeface="+mj-lt"/>
                </a:rPr>
                <a:t>Input:</a:t>
              </a:r>
            </a:p>
          </p:txBody>
        </p:sp>
      </p:grpSp>
      <p:sp>
        <p:nvSpPr>
          <p:cNvPr id="14" name="Rectangle 13">
            <a:extLst>
              <a:ext uri="{FF2B5EF4-FFF2-40B4-BE49-F238E27FC236}">
                <a16:creationId xmlns:a16="http://schemas.microsoft.com/office/drawing/2014/main" id="{D82647C6-0F76-3A47-80EA-E3537A352999}"/>
              </a:ext>
            </a:extLst>
          </p:cNvPr>
          <p:cNvSpPr/>
          <p:nvPr/>
        </p:nvSpPr>
        <p:spPr>
          <a:xfrm>
            <a:off x="506617" y="1832548"/>
            <a:ext cx="5149389" cy="2246769"/>
          </a:xfrm>
          <a:prstGeom prst="rect">
            <a:avLst/>
          </a:prstGeom>
        </p:spPr>
        <p:txBody>
          <a:bodyPr wrap="square">
            <a:spAutoFit/>
          </a:bodyPr>
          <a:lstStyle/>
          <a:p>
            <a:r>
              <a:rPr lang="en-US" sz="2000" b="1" dirty="0">
                <a:solidFill>
                  <a:srgbClr val="333333"/>
                </a:solidFill>
                <a:latin typeface="+mj-lt"/>
              </a:rPr>
              <a:t>Distractor</a:t>
            </a:r>
            <a:r>
              <a:rPr lang="en-US" sz="2000" b="1" dirty="0">
                <a:latin typeface="+mj-lt"/>
              </a:rPr>
              <a:t>: </a:t>
            </a:r>
          </a:p>
          <a:p>
            <a:endParaRPr lang="en-US" sz="2000" dirty="0">
              <a:latin typeface="+mj-lt"/>
            </a:endParaRPr>
          </a:p>
          <a:p>
            <a:r>
              <a:rPr lang="en-US" sz="2000" dirty="0">
                <a:solidFill>
                  <a:srgbClr val="333333"/>
                </a:solidFill>
                <a:latin typeface="+mj-lt"/>
              </a:rPr>
              <a:t>S</a:t>
            </a:r>
            <a:r>
              <a:rPr lang="en-US" sz="2000" baseline="30000" dirty="0">
                <a:solidFill>
                  <a:srgbClr val="333333"/>
                </a:solidFill>
                <a:latin typeface="+mj-lt"/>
              </a:rPr>
              <a:t>D</a:t>
            </a:r>
            <a:r>
              <a:rPr lang="en-US" sz="2000" dirty="0">
                <a:solidFill>
                  <a:srgbClr val="333333"/>
                </a:solidFill>
                <a:latin typeface="+mj-lt"/>
              </a:rPr>
              <a:t> is based on the MR that masks out other attributes.</a:t>
            </a:r>
          </a:p>
          <a:p>
            <a:endParaRPr lang="en-US" sz="2000" dirty="0">
              <a:solidFill>
                <a:srgbClr val="333333"/>
              </a:solidFill>
              <a:latin typeface="+mj-lt"/>
            </a:endParaRPr>
          </a:p>
          <a:p>
            <a:endParaRPr lang="en-US" sz="2000" b="1" dirty="0">
              <a:latin typeface="+mj-lt"/>
            </a:endParaRPr>
          </a:p>
          <a:p>
            <a:r>
              <a:rPr lang="en-US" sz="2000" dirty="0">
                <a:solidFill>
                  <a:srgbClr val="333333"/>
                </a:solidFill>
                <a:latin typeface="+mj-lt"/>
              </a:rPr>
              <a:t> </a:t>
            </a:r>
          </a:p>
        </p:txBody>
      </p:sp>
      <p:cxnSp>
        <p:nvCxnSpPr>
          <p:cNvPr id="47" name="Straight Arrow Connector 46">
            <a:extLst>
              <a:ext uri="{FF2B5EF4-FFF2-40B4-BE49-F238E27FC236}">
                <a16:creationId xmlns:a16="http://schemas.microsoft.com/office/drawing/2014/main" id="{51DB8AEF-83D8-7A41-AB63-FB414F941F87}"/>
              </a:ext>
            </a:extLst>
          </p:cNvPr>
          <p:cNvCxnSpPr>
            <a:cxnSpLocks/>
          </p:cNvCxnSpPr>
          <p:nvPr/>
        </p:nvCxnSpPr>
        <p:spPr>
          <a:xfrm flipH="1" flipV="1">
            <a:off x="6607777" y="7774759"/>
            <a:ext cx="1123528" cy="619"/>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48" name="Straight Arrow Connector 47">
            <a:extLst>
              <a:ext uri="{FF2B5EF4-FFF2-40B4-BE49-F238E27FC236}">
                <a16:creationId xmlns:a16="http://schemas.microsoft.com/office/drawing/2014/main" id="{70B120BF-6CFD-9D49-A6D9-A013EEB3137F}"/>
              </a:ext>
            </a:extLst>
          </p:cNvPr>
          <p:cNvCxnSpPr>
            <a:cxnSpLocks/>
          </p:cNvCxnSpPr>
          <p:nvPr/>
        </p:nvCxnSpPr>
        <p:spPr>
          <a:xfrm flipH="1" flipV="1">
            <a:off x="6615034" y="8304532"/>
            <a:ext cx="1123528" cy="619"/>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49" name="Straight Arrow Connector 48">
            <a:extLst>
              <a:ext uri="{FF2B5EF4-FFF2-40B4-BE49-F238E27FC236}">
                <a16:creationId xmlns:a16="http://schemas.microsoft.com/office/drawing/2014/main" id="{00FB1F0E-0F3D-4F42-96A9-790675023244}"/>
              </a:ext>
            </a:extLst>
          </p:cNvPr>
          <p:cNvCxnSpPr>
            <a:cxnSpLocks/>
          </p:cNvCxnSpPr>
          <p:nvPr/>
        </p:nvCxnSpPr>
        <p:spPr>
          <a:xfrm flipH="1" flipV="1">
            <a:off x="7006400" y="7194809"/>
            <a:ext cx="710392" cy="1"/>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sp>
        <p:nvSpPr>
          <p:cNvPr id="38" name="Title 1"/>
          <p:cNvSpPr>
            <a:spLocks noGrp="1"/>
          </p:cNvSpPr>
          <p:nvPr>
            <p:ph type="title"/>
          </p:nvPr>
        </p:nvSpPr>
        <p:spPr>
          <a:xfrm>
            <a:off x="497302" y="146242"/>
            <a:ext cx="12191999" cy="1009698"/>
          </a:xfrm>
        </p:spPr>
        <p:txBody>
          <a:bodyPr/>
          <a:lstStyle/>
          <a:p>
            <a:r>
              <a:rPr lang="en-US"/>
              <a:t>Generation from Meaning Representations</a:t>
            </a:r>
          </a:p>
        </p:txBody>
      </p:sp>
      <p:sp>
        <p:nvSpPr>
          <p:cNvPr id="55" name="Rounded Rectangle 54">
            <a:extLst>
              <a:ext uri="{FF2B5EF4-FFF2-40B4-BE49-F238E27FC236}">
                <a16:creationId xmlns:a16="http://schemas.microsoft.com/office/drawing/2014/main" id="{D32AF272-34B6-F147-9B20-BD9F8A151A17}"/>
              </a:ext>
            </a:extLst>
          </p:cNvPr>
          <p:cNvSpPr/>
          <p:nvPr/>
        </p:nvSpPr>
        <p:spPr>
          <a:xfrm>
            <a:off x="2659734" y="5309938"/>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56" name="Rounded Rectangle 55">
            <a:extLst>
              <a:ext uri="{FF2B5EF4-FFF2-40B4-BE49-F238E27FC236}">
                <a16:creationId xmlns:a16="http://schemas.microsoft.com/office/drawing/2014/main" id="{76D2F8C2-91AF-E24C-B225-AE30D7EDF07E}"/>
              </a:ext>
            </a:extLst>
          </p:cNvPr>
          <p:cNvSpPr/>
          <p:nvPr/>
        </p:nvSpPr>
        <p:spPr>
          <a:xfrm>
            <a:off x="1054400" y="530873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r>
              <a:rPr lang="en-US" sz="3000" i="1">
                <a:solidFill>
                  <a:schemeClr val="tx1"/>
                </a:solidFill>
              </a:rPr>
              <a:t>*</a:t>
            </a:r>
          </a:p>
        </p:txBody>
      </p:sp>
      <p:sp>
        <p:nvSpPr>
          <p:cNvPr id="57" name="Rounded Rectangle 56">
            <a:extLst>
              <a:ext uri="{FF2B5EF4-FFF2-40B4-BE49-F238E27FC236}">
                <a16:creationId xmlns:a16="http://schemas.microsoft.com/office/drawing/2014/main" id="{41655880-DB3F-4D4C-A878-6659B4F91929}"/>
              </a:ext>
            </a:extLst>
          </p:cNvPr>
          <p:cNvSpPr/>
          <p:nvPr/>
        </p:nvSpPr>
        <p:spPr>
          <a:xfrm>
            <a:off x="1828163" y="3972124"/>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p>
        </p:txBody>
      </p:sp>
      <p:cxnSp>
        <p:nvCxnSpPr>
          <p:cNvPr id="58" name="Straight Arrow Connector 57">
            <a:extLst>
              <a:ext uri="{FF2B5EF4-FFF2-40B4-BE49-F238E27FC236}">
                <a16:creationId xmlns:a16="http://schemas.microsoft.com/office/drawing/2014/main" id="{FADBD185-B3F6-F949-BBFC-40B148B59536}"/>
              </a:ext>
            </a:extLst>
          </p:cNvPr>
          <p:cNvCxnSpPr>
            <a:endCxn id="56" idx="0"/>
          </p:cNvCxnSpPr>
          <p:nvPr/>
        </p:nvCxnSpPr>
        <p:spPr>
          <a:xfrm flipH="1">
            <a:off x="1441282" y="4634051"/>
            <a:ext cx="773762" cy="674686"/>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a:extLst>
              <a:ext uri="{FF2B5EF4-FFF2-40B4-BE49-F238E27FC236}">
                <a16:creationId xmlns:a16="http://schemas.microsoft.com/office/drawing/2014/main" id="{43199295-5A4C-1F4F-9861-09615B112E07}"/>
              </a:ext>
            </a:extLst>
          </p:cNvPr>
          <p:cNvCxnSpPr>
            <a:endCxn id="55" idx="0"/>
          </p:cNvCxnSpPr>
          <p:nvPr/>
        </p:nvCxnSpPr>
        <p:spPr>
          <a:xfrm>
            <a:off x="2241461" y="4628954"/>
            <a:ext cx="805155" cy="680984"/>
          </a:xfrm>
          <a:prstGeom prst="straightConnector1">
            <a:avLst/>
          </a:prstGeom>
          <a:ln>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60" name="Rectangle 59">
            <a:extLst>
              <a:ext uri="{FF2B5EF4-FFF2-40B4-BE49-F238E27FC236}">
                <a16:creationId xmlns:a16="http://schemas.microsoft.com/office/drawing/2014/main" id="{3D2AC513-685B-0441-BF50-8780ED613AEF}"/>
              </a:ext>
            </a:extLst>
          </p:cNvPr>
          <p:cNvSpPr/>
          <p:nvPr/>
        </p:nvSpPr>
        <p:spPr>
          <a:xfrm>
            <a:off x="2895584" y="5342613"/>
            <a:ext cx="357790" cy="507831"/>
          </a:xfrm>
          <a:prstGeom prst="rect">
            <a:avLst/>
          </a:prstGeom>
        </p:spPr>
        <p:txBody>
          <a:bodyPr wrap="none">
            <a:spAutoFit/>
          </a:bodyPr>
          <a:lstStyle/>
          <a:p>
            <a:r>
              <a:rPr lang="en-US" sz="2700">
                <a:solidFill>
                  <a:srgbClr val="222222"/>
                </a:solidFill>
                <a:latin typeface="+mj-lt"/>
              </a:rPr>
              <a:t>~</a:t>
            </a:r>
            <a:endParaRPr lang="en-US" sz="2700">
              <a:latin typeface="+mj-lt"/>
            </a:endParaRPr>
          </a:p>
        </p:txBody>
      </p:sp>
      <p:sp>
        <p:nvSpPr>
          <p:cNvPr id="61" name="Rectangle 60">
            <a:extLst>
              <a:ext uri="{FF2B5EF4-FFF2-40B4-BE49-F238E27FC236}">
                <a16:creationId xmlns:a16="http://schemas.microsoft.com/office/drawing/2014/main" id="{B5051D4F-C81D-2441-93AF-28FCCCC1CA39}"/>
              </a:ext>
            </a:extLst>
          </p:cNvPr>
          <p:cNvSpPr/>
          <p:nvPr/>
        </p:nvSpPr>
        <p:spPr>
          <a:xfrm>
            <a:off x="846352" y="5979028"/>
            <a:ext cx="1153008" cy="369332"/>
          </a:xfrm>
          <a:prstGeom prst="rect">
            <a:avLst/>
          </a:prstGeom>
        </p:spPr>
        <p:txBody>
          <a:bodyPr wrap="none">
            <a:spAutoFit/>
          </a:bodyPr>
          <a:lstStyle/>
          <a:p>
            <a:r>
              <a:rPr lang="en-US"/>
              <a:t>True Input</a:t>
            </a:r>
          </a:p>
        </p:txBody>
      </p:sp>
      <p:sp>
        <p:nvSpPr>
          <p:cNvPr id="62" name="Rectangle 61">
            <a:extLst>
              <a:ext uri="{FF2B5EF4-FFF2-40B4-BE49-F238E27FC236}">
                <a16:creationId xmlns:a16="http://schemas.microsoft.com/office/drawing/2014/main" id="{E8D0FC97-F225-3B43-AE6C-9FBD56CA3F83}"/>
              </a:ext>
            </a:extLst>
          </p:cNvPr>
          <p:cNvSpPr/>
          <p:nvPr/>
        </p:nvSpPr>
        <p:spPr>
          <a:xfrm>
            <a:off x="2522052" y="6004038"/>
            <a:ext cx="1104854" cy="369332"/>
          </a:xfrm>
          <a:prstGeom prst="rect">
            <a:avLst/>
          </a:prstGeom>
        </p:spPr>
        <p:txBody>
          <a:bodyPr wrap="none">
            <a:spAutoFit/>
          </a:bodyPr>
          <a:lstStyle/>
          <a:p>
            <a:r>
              <a:rPr lang="en-US"/>
              <a:t>Distractor</a:t>
            </a:r>
          </a:p>
        </p:txBody>
      </p:sp>
      <p:sp>
        <p:nvSpPr>
          <p:cNvPr id="2" name="Rectangle 1">
            <a:extLst>
              <a:ext uri="{FF2B5EF4-FFF2-40B4-BE49-F238E27FC236}">
                <a16:creationId xmlns:a16="http://schemas.microsoft.com/office/drawing/2014/main" id="{7F9CFAA0-7CCD-9C4C-8B2C-07EBF2615451}"/>
              </a:ext>
            </a:extLst>
          </p:cNvPr>
          <p:cNvSpPr/>
          <p:nvPr/>
        </p:nvSpPr>
        <p:spPr>
          <a:xfrm>
            <a:off x="2796897" y="3261280"/>
            <a:ext cx="2727029" cy="369332"/>
          </a:xfrm>
          <a:prstGeom prst="rect">
            <a:avLst/>
          </a:prstGeom>
        </p:spPr>
        <p:txBody>
          <a:bodyPr wrap="none">
            <a:spAutoFit/>
          </a:bodyPr>
          <a:lstStyle/>
          <a:p>
            <a:r>
              <a:rPr lang="en-US" b="1" dirty="0" err="1">
                <a:solidFill>
                  <a:srgbClr val="333333"/>
                </a:solidFill>
                <a:latin typeface="+mj-lt"/>
              </a:rPr>
              <a:t>Eg</a:t>
            </a:r>
            <a:r>
              <a:rPr lang="en-US" b="1" dirty="0">
                <a:solidFill>
                  <a:srgbClr val="333333"/>
                </a:solidFill>
                <a:latin typeface="+mj-lt"/>
              </a:rPr>
              <a:t>:  </a:t>
            </a:r>
            <a:r>
              <a:rPr lang="en-US" b="1" dirty="0">
                <a:solidFill>
                  <a:srgbClr val="333333"/>
                </a:solidFill>
                <a:latin typeface="Consolas" panose="020B0609020204030204" pitchFamily="49" charset="0"/>
                <a:cs typeface="Consolas" panose="020B0609020204030204" pitchFamily="49" charset="0"/>
              </a:rPr>
              <a:t>Near[Burger King]</a:t>
            </a:r>
            <a:endParaRPr lang="en-US" b="1" dirty="0">
              <a:latin typeface="Consolas" panose="020B0609020204030204" pitchFamily="49" charset="0"/>
              <a:cs typeface="Consolas" panose="020B0609020204030204" pitchFamily="49" charset="0"/>
            </a:endParaRPr>
          </a:p>
        </p:txBody>
      </p:sp>
      <p:pic>
        <p:nvPicPr>
          <p:cNvPr id="20" name="Picture 19">
            <a:extLst>
              <a:ext uri="{FF2B5EF4-FFF2-40B4-BE49-F238E27FC236}">
                <a16:creationId xmlns:a16="http://schemas.microsoft.com/office/drawing/2014/main" id="{9A97E0A7-6C29-3D4E-A15B-368813E609FF}"/>
              </a:ext>
            </a:extLst>
          </p:cNvPr>
          <p:cNvPicPr>
            <a:picLocks noChangeAspect="1"/>
          </p:cNvPicPr>
          <p:nvPr/>
        </p:nvPicPr>
        <p:blipFill>
          <a:blip r:embed="rId3"/>
          <a:stretch>
            <a:fillRect/>
          </a:stretch>
        </p:blipFill>
        <p:spPr>
          <a:xfrm>
            <a:off x="3744913" y="3717812"/>
            <a:ext cx="830998" cy="830998"/>
          </a:xfrm>
          <a:prstGeom prst="rect">
            <a:avLst/>
          </a:prstGeom>
        </p:spPr>
      </p:pic>
      <p:sp>
        <p:nvSpPr>
          <p:cNvPr id="21" name="Rounded Rectangle 20">
            <a:extLst>
              <a:ext uri="{FF2B5EF4-FFF2-40B4-BE49-F238E27FC236}">
                <a16:creationId xmlns:a16="http://schemas.microsoft.com/office/drawing/2014/main" id="{35109D72-D18F-DA43-99DC-E89FBFD01B65}"/>
              </a:ext>
            </a:extLst>
          </p:cNvPr>
          <p:cNvSpPr/>
          <p:nvPr/>
        </p:nvSpPr>
        <p:spPr>
          <a:xfrm>
            <a:off x="3518436" y="4472825"/>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solidFill>
                  <a:srgbClr val="FFC003"/>
                </a:solidFill>
              </a:rPr>
              <a:t>Listener</a:t>
            </a:r>
          </a:p>
          <a:p>
            <a:pPr algn="ctr"/>
            <a:r>
              <a:rPr lang="en-US" sz="2400" b="1" dirty="0">
                <a:solidFill>
                  <a:srgbClr val="FFC003"/>
                </a:solidFill>
              </a:rPr>
              <a:t>P(</a:t>
            </a:r>
            <a:r>
              <a:rPr lang="en-US" sz="2400" b="1" dirty="0" err="1">
                <a:solidFill>
                  <a:srgbClr val="FFC003"/>
                </a:solidFill>
              </a:rPr>
              <a:t>i</a:t>
            </a:r>
            <a:r>
              <a:rPr lang="en-US" sz="2400" b="1" dirty="0">
                <a:solidFill>
                  <a:srgbClr val="FFC003"/>
                </a:solidFill>
              </a:rPr>
              <a:t>* |o)</a:t>
            </a:r>
          </a:p>
        </p:txBody>
      </p:sp>
    </p:spTree>
    <p:extLst>
      <p:ext uri="{BB962C8B-B14F-4D97-AF65-F5344CB8AC3E}">
        <p14:creationId xmlns:p14="http://schemas.microsoft.com/office/powerpoint/2010/main" val="420018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57" grpId="0" animBg="1"/>
      <p:bldP spid="60" grpId="0"/>
      <p:bldP spid="61" grpId="0"/>
      <p:bldP spid="62" grpId="0"/>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8D082FAC-8426-1A43-AF9F-1FE9710568A5}"/>
              </a:ext>
            </a:extLst>
          </p:cNvPr>
          <p:cNvGraphicFramePr/>
          <p:nvPr>
            <p:extLst>
              <p:ext uri="{D42A27DB-BD31-4B8C-83A1-F6EECF244321}">
                <p14:modId xmlns:p14="http://schemas.microsoft.com/office/powerpoint/2010/main" val="3638959404"/>
              </p:ext>
            </p:extLst>
          </p:nvPr>
        </p:nvGraphicFramePr>
        <p:xfrm>
          <a:off x="736227" y="1155940"/>
          <a:ext cx="10636092" cy="5102457"/>
        </p:xfrm>
        <a:graphic>
          <a:graphicData uri="http://schemas.openxmlformats.org/drawingml/2006/chart">
            <c:chart xmlns:c="http://schemas.openxmlformats.org/drawingml/2006/chart" xmlns:r="http://schemas.openxmlformats.org/officeDocument/2006/relationships" r:id="rId3"/>
          </a:graphicData>
        </a:graphic>
      </p:graphicFrame>
      <p:sp>
        <p:nvSpPr>
          <p:cNvPr id="10" name="Title 1"/>
          <p:cNvSpPr>
            <a:spLocks noGrp="1"/>
          </p:cNvSpPr>
          <p:nvPr>
            <p:ph type="title"/>
          </p:nvPr>
        </p:nvSpPr>
        <p:spPr>
          <a:xfrm>
            <a:off x="497302" y="146242"/>
            <a:ext cx="12191999" cy="1009698"/>
          </a:xfrm>
        </p:spPr>
        <p:txBody>
          <a:bodyPr/>
          <a:lstStyle/>
          <a:p>
            <a:r>
              <a:rPr lang="en-US"/>
              <a:t>Generation from Meaning Representations</a:t>
            </a:r>
          </a:p>
        </p:txBody>
      </p:sp>
      <p:sp>
        <p:nvSpPr>
          <p:cNvPr id="7" name="Rectangle 6">
            <a:extLst>
              <a:ext uri="{FF2B5EF4-FFF2-40B4-BE49-F238E27FC236}">
                <a16:creationId xmlns:a16="http://schemas.microsoft.com/office/drawing/2014/main" id="{1FC9305F-7177-374F-A8DA-B6743CEDA61F}"/>
              </a:ext>
            </a:extLst>
          </p:cNvPr>
          <p:cNvSpPr/>
          <p:nvPr/>
        </p:nvSpPr>
        <p:spPr>
          <a:xfrm>
            <a:off x="3161793" y="5755511"/>
            <a:ext cx="1886990" cy="707886"/>
          </a:xfrm>
          <a:prstGeom prst="rect">
            <a:avLst/>
          </a:prstGeom>
        </p:spPr>
        <p:txBody>
          <a:bodyPr wrap="none">
            <a:spAutoFit/>
          </a:bodyPr>
          <a:lstStyle/>
          <a:p>
            <a:pPr algn="ctr"/>
            <a:r>
              <a:rPr lang="en-US" sz="2000"/>
              <a:t>[</a:t>
            </a:r>
            <a:r>
              <a:rPr lang="en-US" sz="2000" err="1"/>
              <a:t>Puzikov</a:t>
            </a:r>
            <a:r>
              <a:rPr lang="en-US" sz="2000"/>
              <a:t> and </a:t>
            </a:r>
            <a:br>
              <a:rPr lang="en-US" sz="2000"/>
            </a:br>
            <a:r>
              <a:rPr lang="en-US" sz="2000" err="1"/>
              <a:t>Gurevych</a:t>
            </a:r>
            <a:r>
              <a:rPr lang="en-US" sz="2000"/>
              <a:t>, 2018]</a:t>
            </a:r>
          </a:p>
        </p:txBody>
      </p:sp>
      <p:sp>
        <p:nvSpPr>
          <p:cNvPr id="8" name="Rectangle 7">
            <a:extLst>
              <a:ext uri="{FF2B5EF4-FFF2-40B4-BE49-F238E27FC236}">
                <a16:creationId xmlns:a16="http://schemas.microsoft.com/office/drawing/2014/main" id="{1FC9305F-7177-374F-A8DA-B6743CEDA61F}"/>
              </a:ext>
            </a:extLst>
          </p:cNvPr>
          <p:cNvSpPr/>
          <p:nvPr/>
        </p:nvSpPr>
        <p:spPr>
          <a:xfrm>
            <a:off x="3150080" y="5078957"/>
            <a:ext cx="1843518" cy="707886"/>
          </a:xfrm>
          <a:prstGeom prst="rect">
            <a:avLst/>
          </a:prstGeom>
        </p:spPr>
        <p:txBody>
          <a:bodyPr wrap="none">
            <a:spAutoFit/>
          </a:bodyPr>
          <a:lstStyle/>
          <a:p>
            <a:pPr algn="ctr"/>
            <a:r>
              <a:rPr lang="en-US" sz="2000"/>
              <a:t>State-of-the-Art</a:t>
            </a:r>
          </a:p>
          <a:p>
            <a:pPr algn="ctr"/>
            <a:r>
              <a:rPr lang="en-US" sz="2000"/>
              <a:t>Base Speaker</a:t>
            </a:r>
          </a:p>
        </p:txBody>
      </p:sp>
      <p:sp>
        <p:nvSpPr>
          <p:cNvPr id="9" name="Rectangle 8">
            <a:extLst>
              <a:ext uri="{FF2B5EF4-FFF2-40B4-BE49-F238E27FC236}">
                <a16:creationId xmlns:a16="http://schemas.microsoft.com/office/drawing/2014/main" id="{1FC9305F-7177-374F-A8DA-B6743CEDA61F}"/>
              </a:ext>
            </a:extLst>
          </p:cNvPr>
          <p:cNvSpPr/>
          <p:nvPr/>
        </p:nvSpPr>
        <p:spPr>
          <a:xfrm>
            <a:off x="7601261" y="5078957"/>
            <a:ext cx="1805686" cy="707886"/>
          </a:xfrm>
          <a:prstGeom prst="rect">
            <a:avLst/>
          </a:prstGeom>
        </p:spPr>
        <p:txBody>
          <a:bodyPr wrap="none">
            <a:spAutoFit/>
          </a:bodyPr>
          <a:lstStyle/>
          <a:p>
            <a:pPr algn="ctr"/>
            <a:r>
              <a:rPr lang="en-US" sz="2000"/>
              <a:t>Pragmatic with </a:t>
            </a:r>
            <a:br>
              <a:rPr lang="en-US" sz="2000"/>
            </a:br>
            <a:r>
              <a:rPr lang="en-US" sz="2000"/>
              <a:t>Distractor</a:t>
            </a:r>
          </a:p>
        </p:txBody>
      </p:sp>
      <p:sp>
        <p:nvSpPr>
          <p:cNvPr id="11" name="Rectangle 10">
            <a:extLst>
              <a:ext uri="{FF2B5EF4-FFF2-40B4-BE49-F238E27FC236}">
                <a16:creationId xmlns:a16="http://schemas.microsoft.com/office/drawing/2014/main" id="{1FC9305F-7177-374F-A8DA-B6743CEDA61F}"/>
              </a:ext>
            </a:extLst>
          </p:cNvPr>
          <p:cNvSpPr/>
          <p:nvPr/>
        </p:nvSpPr>
        <p:spPr>
          <a:xfrm>
            <a:off x="5377022" y="5078956"/>
            <a:ext cx="1805686" cy="707886"/>
          </a:xfrm>
          <a:prstGeom prst="rect">
            <a:avLst/>
          </a:prstGeom>
        </p:spPr>
        <p:txBody>
          <a:bodyPr wrap="none">
            <a:spAutoFit/>
          </a:bodyPr>
          <a:lstStyle/>
          <a:p>
            <a:pPr algn="ctr"/>
            <a:r>
              <a:rPr lang="en-US" sz="2000" dirty="0"/>
              <a:t>Pragmatic with </a:t>
            </a:r>
            <a:br>
              <a:rPr lang="en-US" sz="2000" dirty="0"/>
            </a:br>
            <a:r>
              <a:rPr lang="en-US" sz="2000" dirty="0" err="1"/>
              <a:t>Reconstructor</a:t>
            </a:r>
            <a:endParaRPr lang="en-US" sz="2000" dirty="0"/>
          </a:p>
        </p:txBody>
      </p:sp>
    </p:spTree>
    <p:extLst>
      <p:ext uri="{BB962C8B-B14F-4D97-AF65-F5344CB8AC3E}">
        <p14:creationId xmlns:p14="http://schemas.microsoft.com/office/powerpoint/2010/main" val="1652666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graphicEl>
                                              <a:chart seriesIdx="-3" categoryIdx="-3" bldStep="gridLegend"/>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graphicEl>
                                              <a:chart seriesIdx="0" categoryIdx="0" bldStep="ptInSeries"/>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graphicEl>
                                              <a:chart seriesIdx="1" categoryIdx="0" bldStep="ptInSeries"/>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graphicEl>
                                              <a:chart seriesIdx="2" categoryIdx="0" bldStep="ptIn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Chart bld="seriesEl"/>
        </p:bldSub>
      </p:bldGraphic>
      <p:bldP spid="9"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ounded Rectangle 36">
            <a:extLst>
              <a:ext uri="{FF2B5EF4-FFF2-40B4-BE49-F238E27FC236}">
                <a16:creationId xmlns:a16="http://schemas.microsoft.com/office/drawing/2014/main" id="{F9D31093-A2F5-7F4B-86E9-F4D7DA3C09AC}"/>
              </a:ext>
            </a:extLst>
          </p:cNvPr>
          <p:cNvSpPr/>
          <p:nvPr/>
        </p:nvSpPr>
        <p:spPr>
          <a:xfrm>
            <a:off x="7880779" y="52625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38" name="Rounded Rectangle 37">
            <a:extLst>
              <a:ext uri="{FF2B5EF4-FFF2-40B4-BE49-F238E27FC236}">
                <a16:creationId xmlns:a16="http://schemas.microsoft.com/office/drawing/2014/main" id="{72E23717-9DA8-0342-85BD-AD941A3BBF49}"/>
              </a:ext>
            </a:extLst>
          </p:cNvPr>
          <p:cNvSpPr/>
          <p:nvPr/>
        </p:nvSpPr>
        <p:spPr>
          <a:xfrm>
            <a:off x="7728379" y="51101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34" name="Rounded Rectangle 33">
            <a:extLst>
              <a:ext uri="{FF2B5EF4-FFF2-40B4-BE49-F238E27FC236}">
                <a16:creationId xmlns:a16="http://schemas.microsoft.com/office/drawing/2014/main" id="{83F8D362-E8A0-BB45-B683-0C72B2CA0F1E}"/>
              </a:ext>
            </a:extLst>
          </p:cNvPr>
          <p:cNvSpPr/>
          <p:nvPr/>
        </p:nvSpPr>
        <p:spPr>
          <a:xfrm>
            <a:off x="7880779" y="4112069"/>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35" name="Rounded Rectangle 34">
            <a:extLst>
              <a:ext uri="{FF2B5EF4-FFF2-40B4-BE49-F238E27FC236}">
                <a16:creationId xmlns:a16="http://schemas.microsoft.com/office/drawing/2014/main" id="{B97F0D13-3768-EC4A-8457-76D55263FFF9}"/>
              </a:ext>
            </a:extLst>
          </p:cNvPr>
          <p:cNvSpPr/>
          <p:nvPr/>
        </p:nvSpPr>
        <p:spPr>
          <a:xfrm>
            <a:off x="7728379" y="3959669"/>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32" name="Rounded Rectangle 31">
            <a:extLst>
              <a:ext uri="{FF2B5EF4-FFF2-40B4-BE49-F238E27FC236}">
                <a16:creationId xmlns:a16="http://schemas.microsoft.com/office/drawing/2014/main" id="{DADBF33F-C014-DA4D-A6A0-E91F3E9021AA}"/>
              </a:ext>
            </a:extLst>
          </p:cNvPr>
          <p:cNvSpPr/>
          <p:nvPr/>
        </p:nvSpPr>
        <p:spPr>
          <a:xfrm>
            <a:off x="7870174" y="3115411"/>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33" name="Rounded Rectangle 32">
            <a:extLst>
              <a:ext uri="{FF2B5EF4-FFF2-40B4-BE49-F238E27FC236}">
                <a16:creationId xmlns:a16="http://schemas.microsoft.com/office/drawing/2014/main" id="{ECDBB97C-F866-A94F-A7AC-495B1819B1AE}"/>
              </a:ext>
            </a:extLst>
          </p:cNvPr>
          <p:cNvSpPr/>
          <p:nvPr/>
        </p:nvSpPr>
        <p:spPr>
          <a:xfrm>
            <a:off x="7717774" y="2963011"/>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0" name="Rounded Rectangle 19">
            <a:extLst>
              <a:ext uri="{FF2B5EF4-FFF2-40B4-BE49-F238E27FC236}">
                <a16:creationId xmlns:a16="http://schemas.microsoft.com/office/drawing/2014/main" id="{4904322C-E12C-0246-8C58-91E3C269FCE7}"/>
              </a:ext>
            </a:extLst>
          </p:cNvPr>
          <p:cNvSpPr/>
          <p:nvPr/>
        </p:nvSpPr>
        <p:spPr>
          <a:xfrm>
            <a:off x="4107833" y="465865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e3</a:t>
            </a:r>
            <a:endParaRPr lang="en-US" sz="3000" i="1">
              <a:solidFill>
                <a:schemeClr val="tx1"/>
              </a:solidFill>
            </a:endParaRPr>
          </a:p>
        </p:txBody>
      </p:sp>
      <p:sp>
        <p:nvSpPr>
          <p:cNvPr id="2" name="Title 1"/>
          <p:cNvSpPr>
            <a:spLocks noGrp="1"/>
          </p:cNvSpPr>
          <p:nvPr>
            <p:ph type="title"/>
          </p:nvPr>
        </p:nvSpPr>
        <p:spPr>
          <a:xfrm>
            <a:off x="497302" y="146242"/>
            <a:ext cx="12191999" cy="1009698"/>
          </a:xfrm>
        </p:spPr>
        <p:txBody>
          <a:bodyPr/>
          <a:lstStyle/>
          <a:p>
            <a:r>
              <a:rPr lang="en-US" dirty="0"/>
              <a:t>Abstractive Summarization</a:t>
            </a:r>
          </a:p>
        </p:txBody>
      </p:sp>
      <p:sp>
        <p:nvSpPr>
          <p:cNvPr id="12" name="Rectangle 11">
            <a:extLst>
              <a:ext uri="{FF2B5EF4-FFF2-40B4-BE49-F238E27FC236}">
                <a16:creationId xmlns:a16="http://schemas.microsoft.com/office/drawing/2014/main" id="{CB4AD70C-FC29-414C-ADE7-ACEC9B90E828}"/>
              </a:ext>
            </a:extLst>
          </p:cNvPr>
          <p:cNvSpPr/>
          <p:nvPr/>
        </p:nvSpPr>
        <p:spPr>
          <a:xfrm>
            <a:off x="3652482" y="2146641"/>
            <a:ext cx="2396938" cy="400110"/>
          </a:xfrm>
          <a:prstGeom prst="rect">
            <a:avLst/>
          </a:prstGeom>
        </p:spPr>
        <p:txBody>
          <a:bodyPr wrap="none">
            <a:spAutoFit/>
          </a:bodyPr>
          <a:lstStyle/>
          <a:p>
            <a:r>
              <a:rPr lang="en-US" sz="2000" b="1">
                <a:solidFill>
                  <a:srgbClr val="333333"/>
                </a:solidFill>
                <a:latin typeface="+mj-lt"/>
              </a:rPr>
              <a:t>Extracted Sentences:</a:t>
            </a:r>
          </a:p>
        </p:txBody>
      </p:sp>
      <p:sp>
        <p:nvSpPr>
          <p:cNvPr id="19" name="Rounded Rectangle 18">
            <a:extLst>
              <a:ext uri="{FF2B5EF4-FFF2-40B4-BE49-F238E27FC236}">
                <a16:creationId xmlns:a16="http://schemas.microsoft.com/office/drawing/2014/main" id="{820432A8-0339-084E-820D-E709A9144F03}"/>
              </a:ext>
            </a:extLst>
          </p:cNvPr>
          <p:cNvSpPr/>
          <p:nvPr/>
        </p:nvSpPr>
        <p:spPr>
          <a:xfrm>
            <a:off x="4064046" y="3747075"/>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e2</a:t>
            </a:r>
            <a:endParaRPr lang="en-US" sz="3000" i="1">
              <a:solidFill>
                <a:schemeClr val="tx1"/>
              </a:solidFill>
            </a:endParaRPr>
          </a:p>
        </p:txBody>
      </p:sp>
      <p:sp>
        <p:nvSpPr>
          <p:cNvPr id="18" name="Rounded Rectangle 17">
            <a:extLst>
              <a:ext uri="{FF2B5EF4-FFF2-40B4-BE49-F238E27FC236}">
                <a16:creationId xmlns:a16="http://schemas.microsoft.com/office/drawing/2014/main" id="{1A3E0B57-97C1-6E43-9208-8AB17FF7B7D3}"/>
              </a:ext>
            </a:extLst>
          </p:cNvPr>
          <p:cNvSpPr/>
          <p:nvPr/>
        </p:nvSpPr>
        <p:spPr>
          <a:xfrm>
            <a:off x="4047725" y="2835498"/>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e1</a:t>
            </a:r>
            <a:endParaRPr lang="en-US" sz="3000" i="1">
              <a:solidFill>
                <a:schemeClr val="tx1"/>
              </a:solidFill>
            </a:endParaRPr>
          </a:p>
        </p:txBody>
      </p:sp>
      <p:sp>
        <p:nvSpPr>
          <p:cNvPr id="21" name="Rounded Rectangle 20">
            <a:extLst>
              <a:ext uri="{FF2B5EF4-FFF2-40B4-BE49-F238E27FC236}">
                <a16:creationId xmlns:a16="http://schemas.microsoft.com/office/drawing/2014/main" id="{5D8BE1E1-4110-B840-93FE-1A26AB5F10D4}"/>
              </a:ext>
            </a:extLst>
          </p:cNvPr>
          <p:cNvSpPr/>
          <p:nvPr/>
        </p:nvSpPr>
        <p:spPr>
          <a:xfrm>
            <a:off x="7541414" y="4912386"/>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a3</a:t>
            </a:r>
            <a:endParaRPr lang="en-US" sz="3000" i="1">
              <a:solidFill>
                <a:schemeClr val="tx1"/>
              </a:solidFill>
            </a:endParaRPr>
          </a:p>
        </p:txBody>
      </p:sp>
      <p:sp>
        <p:nvSpPr>
          <p:cNvPr id="22" name="Rounded Rectangle 21">
            <a:extLst>
              <a:ext uri="{FF2B5EF4-FFF2-40B4-BE49-F238E27FC236}">
                <a16:creationId xmlns:a16="http://schemas.microsoft.com/office/drawing/2014/main" id="{79DF1B6B-7A90-0B4B-8280-178E44436B36}"/>
              </a:ext>
            </a:extLst>
          </p:cNvPr>
          <p:cNvSpPr/>
          <p:nvPr/>
        </p:nvSpPr>
        <p:spPr>
          <a:xfrm>
            <a:off x="7541414" y="3836285"/>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a2</a:t>
            </a:r>
            <a:endParaRPr lang="en-US" sz="3000" i="1">
              <a:solidFill>
                <a:schemeClr val="tx1"/>
              </a:solidFill>
            </a:endParaRPr>
          </a:p>
        </p:txBody>
      </p:sp>
      <p:sp>
        <p:nvSpPr>
          <p:cNvPr id="23" name="Rounded Rectangle 22">
            <a:extLst>
              <a:ext uri="{FF2B5EF4-FFF2-40B4-BE49-F238E27FC236}">
                <a16:creationId xmlns:a16="http://schemas.microsoft.com/office/drawing/2014/main" id="{7F5E3483-C4AC-0644-8A03-B1D048420530}"/>
              </a:ext>
            </a:extLst>
          </p:cNvPr>
          <p:cNvSpPr/>
          <p:nvPr/>
        </p:nvSpPr>
        <p:spPr>
          <a:xfrm>
            <a:off x="7581692" y="282064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a1</a:t>
            </a:r>
            <a:endParaRPr lang="en-US" sz="3000" i="1">
              <a:solidFill>
                <a:schemeClr val="tx1"/>
              </a:solidFill>
            </a:endParaRPr>
          </a:p>
        </p:txBody>
      </p:sp>
      <p:sp>
        <p:nvSpPr>
          <p:cNvPr id="27" name="Rectangle 26">
            <a:extLst>
              <a:ext uri="{FF2B5EF4-FFF2-40B4-BE49-F238E27FC236}">
                <a16:creationId xmlns:a16="http://schemas.microsoft.com/office/drawing/2014/main" id="{BFADA174-5546-874E-A074-72260ABB9180}"/>
              </a:ext>
            </a:extLst>
          </p:cNvPr>
          <p:cNvSpPr/>
          <p:nvPr/>
        </p:nvSpPr>
        <p:spPr>
          <a:xfrm>
            <a:off x="6646972" y="2148225"/>
            <a:ext cx="2275623" cy="400110"/>
          </a:xfrm>
          <a:prstGeom prst="rect">
            <a:avLst/>
          </a:prstGeom>
        </p:spPr>
        <p:txBody>
          <a:bodyPr wrap="none">
            <a:spAutoFit/>
          </a:bodyPr>
          <a:lstStyle/>
          <a:p>
            <a:r>
              <a:rPr lang="en-US" sz="2000" b="1">
                <a:solidFill>
                  <a:srgbClr val="333333"/>
                </a:solidFill>
                <a:latin typeface="+mj-lt"/>
              </a:rPr>
              <a:t>Abstractive Output:</a:t>
            </a:r>
          </a:p>
        </p:txBody>
      </p:sp>
      <p:cxnSp>
        <p:nvCxnSpPr>
          <p:cNvPr id="28" name="Straight Arrow Connector 27">
            <a:extLst>
              <a:ext uri="{FF2B5EF4-FFF2-40B4-BE49-F238E27FC236}">
                <a16:creationId xmlns:a16="http://schemas.microsoft.com/office/drawing/2014/main" id="{66AD4E6F-75BB-CA4B-BFE3-E5A7CB76578F}"/>
              </a:ext>
            </a:extLst>
          </p:cNvPr>
          <p:cNvCxnSpPr>
            <a:cxnSpLocks/>
          </p:cNvCxnSpPr>
          <p:nvPr/>
        </p:nvCxnSpPr>
        <p:spPr>
          <a:xfrm>
            <a:off x="5694444" y="5020937"/>
            <a:ext cx="1344342" cy="0"/>
          </a:xfrm>
          <a:prstGeom prst="straightConnector1">
            <a:avLst/>
          </a:prstGeom>
          <a:ln w="50800">
            <a:solidFill>
              <a:schemeClr val="tx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8DB198D0-73F4-5442-87E4-4B26D1D79938}"/>
              </a:ext>
            </a:extLst>
          </p:cNvPr>
          <p:cNvCxnSpPr>
            <a:cxnSpLocks/>
          </p:cNvCxnSpPr>
          <p:nvPr/>
        </p:nvCxnSpPr>
        <p:spPr>
          <a:xfrm>
            <a:off x="5694444" y="3124390"/>
            <a:ext cx="1344342" cy="0"/>
          </a:xfrm>
          <a:prstGeom prst="straightConnector1">
            <a:avLst/>
          </a:prstGeom>
          <a:ln w="508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圆角矩形 188">
            <a:extLst>
              <a:ext uri="{FF2B5EF4-FFF2-40B4-BE49-F238E27FC236}">
                <a16:creationId xmlns:a16="http://schemas.microsoft.com/office/drawing/2014/main" id="{1EC19220-14E0-E145-95A1-232660C70462}"/>
              </a:ext>
            </a:extLst>
          </p:cNvPr>
          <p:cNvSpPr/>
          <p:nvPr/>
        </p:nvSpPr>
        <p:spPr>
          <a:xfrm>
            <a:off x="3317309" y="1908634"/>
            <a:ext cx="6148424" cy="4549247"/>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cxnSp>
        <p:nvCxnSpPr>
          <p:cNvPr id="25" name="Straight Arrow Connector 24">
            <a:extLst>
              <a:ext uri="{FF2B5EF4-FFF2-40B4-BE49-F238E27FC236}">
                <a16:creationId xmlns:a16="http://schemas.microsoft.com/office/drawing/2014/main" id="{4522891C-B0D7-CC42-9CBE-F9930198128B}"/>
              </a:ext>
            </a:extLst>
          </p:cNvPr>
          <p:cNvCxnSpPr>
            <a:cxnSpLocks/>
          </p:cNvCxnSpPr>
          <p:nvPr/>
        </p:nvCxnSpPr>
        <p:spPr>
          <a:xfrm>
            <a:off x="5694444" y="4039959"/>
            <a:ext cx="1344342" cy="0"/>
          </a:xfrm>
          <a:prstGeom prst="straightConnector1">
            <a:avLst/>
          </a:prstGeom>
          <a:ln w="508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287E0613-F6A9-DB4E-B5F2-0CCF74ED0F7D}"/>
              </a:ext>
            </a:extLst>
          </p:cNvPr>
          <p:cNvSpPr/>
          <p:nvPr/>
        </p:nvSpPr>
        <p:spPr>
          <a:xfrm>
            <a:off x="9601815" y="2108985"/>
            <a:ext cx="2277221" cy="4093428"/>
          </a:xfrm>
          <a:prstGeom prst="rect">
            <a:avLst/>
          </a:prstGeom>
        </p:spPr>
        <p:txBody>
          <a:bodyPr wrap="square">
            <a:spAutoFit/>
          </a:bodyPr>
          <a:lstStyle/>
          <a:p>
            <a:r>
              <a:rPr lang="en-US" sz="2000" b="1">
                <a:solidFill>
                  <a:srgbClr val="333333"/>
                </a:solidFill>
                <a:latin typeface="+mj-lt"/>
              </a:rPr>
              <a:t>Final Output:</a:t>
            </a:r>
          </a:p>
          <a:p>
            <a:endParaRPr lang="en-US" sz="2000">
              <a:solidFill>
                <a:srgbClr val="333333"/>
              </a:solidFill>
              <a:latin typeface="+mj-lt"/>
            </a:endParaRPr>
          </a:p>
          <a:p>
            <a:r>
              <a:rPr lang="en-US" sz="2000" i="1">
                <a:cs typeface="Consolas" panose="020B0609020204030204" pitchFamily="49" charset="0"/>
              </a:rPr>
              <a:t>1. Manchester City became the latest team to be eliminated from Europe;</a:t>
            </a:r>
          </a:p>
          <a:p>
            <a:r>
              <a:rPr lang="en-US" sz="2000" i="1">
                <a:cs typeface="Consolas" panose="020B0609020204030204" pitchFamily="49" charset="0"/>
              </a:rPr>
              <a:t>2. City were dumped out of the Champions League last 16 by Barcelona.</a:t>
            </a:r>
          </a:p>
          <a:p>
            <a:r>
              <a:rPr lang="en-US" sz="2000" i="1">
                <a:cs typeface="Consolas" panose="020B0609020204030204" pitchFamily="49" charset="0"/>
              </a:rPr>
              <a:t>3. …</a:t>
            </a:r>
          </a:p>
        </p:txBody>
      </p:sp>
      <p:sp>
        <p:nvSpPr>
          <p:cNvPr id="40" name="TextBox 39">
            <a:extLst>
              <a:ext uri="{FF2B5EF4-FFF2-40B4-BE49-F238E27FC236}">
                <a16:creationId xmlns:a16="http://schemas.microsoft.com/office/drawing/2014/main" id="{989BBD44-3303-3B44-BCCB-99124A7DEE65}"/>
              </a:ext>
            </a:extLst>
          </p:cNvPr>
          <p:cNvSpPr txBox="1"/>
          <p:nvPr/>
        </p:nvSpPr>
        <p:spPr>
          <a:xfrm>
            <a:off x="5079477" y="6058433"/>
            <a:ext cx="2848818" cy="400110"/>
          </a:xfrm>
          <a:prstGeom prst="rect">
            <a:avLst/>
          </a:prstGeom>
          <a:noFill/>
        </p:spPr>
        <p:txBody>
          <a:bodyPr wrap="square" rtlCol="0">
            <a:spAutoFit/>
          </a:bodyPr>
          <a:lstStyle/>
          <a:p>
            <a:r>
              <a:rPr lang="en-US" sz="2000"/>
              <a:t>[Chen and Bansal, 2018]</a:t>
            </a:r>
          </a:p>
        </p:txBody>
      </p:sp>
      <p:sp>
        <p:nvSpPr>
          <p:cNvPr id="47" name="Rectangle 46">
            <a:extLst>
              <a:ext uri="{FF2B5EF4-FFF2-40B4-BE49-F238E27FC236}">
                <a16:creationId xmlns:a16="http://schemas.microsoft.com/office/drawing/2014/main" id="{D6D72E1B-6AF5-3B43-A04C-C69FBDBFB565}"/>
              </a:ext>
            </a:extLst>
          </p:cNvPr>
          <p:cNvSpPr/>
          <p:nvPr/>
        </p:nvSpPr>
        <p:spPr>
          <a:xfrm>
            <a:off x="379254" y="2108985"/>
            <a:ext cx="1926361" cy="400110"/>
          </a:xfrm>
          <a:prstGeom prst="rect">
            <a:avLst/>
          </a:prstGeom>
        </p:spPr>
        <p:txBody>
          <a:bodyPr wrap="none">
            <a:spAutoFit/>
          </a:bodyPr>
          <a:lstStyle/>
          <a:p>
            <a:r>
              <a:rPr lang="en-US" sz="2000" b="1">
                <a:solidFill>
                  <a:srgbClr val="333333"/>
                </a:solidFill>
                <a:latin typeface="+mj-lt"/>
              </a:rPr>
              <a:t>Long Document:</a:t>
            </a:r>
          </a:p>
        </p:txBody>
      </p:sp>
      <p:sp>
        <p:nvSpPr>
          <p:cNvPr id="48" name="Rectangle 47">
            <a:extLst>
              <a:ext uri="{FF2B5EF4-FFF2-40B4-BE49-F238E27FC236}">
                <a16:creationId xmlns:a16="http://schemas.microsoft.com/office/drawing/2014/main" id="{7B2E3174-7E29-6D4C-884F-BF899582063B}"/>
              </a:ext>
            </a:extLst>
          </p:cNvPr>
          <p:cNvSpPr/>
          <p:nvPr/>
        </p:nvSpPr>
        <p:spPr>
          <a:xfrm>
            <a:off x="285408" y="2578675"/>
            <a:ext cx="2550613" cy="3477875"/>
          </a:xfrm>
          <a:prstGeom prst="rect">
            <a:avLst/>
          </a:prstGeom>
        </p:spPr>
        <p:txBody>
          <a:bodyPr wrap="square">
            <a:spAutoFit/>
          </a:bodyPr>
          <a:lstStyle/>
          <a:p>
            <a:r>
              <a:rPr lang="en-US" sz="2000" i="1">
                <a:latin typeface="+mj-lt"/>
                <a:cs typeface="Consolas" panose="020B0609020204030204" pitchFamily="49" charset="0"/>
              </a:rPr>
              <a:t>It is the primary reason all four </a:t>
            </a:r>
          </a:p>
          <a:p>
            <a:r>
              <a:rPr lang="en-US" sz="2000" i="1">
                <a:latin typeface="+mj-lt"/>
                <a:cs typeface="Consolas" panose="020B0609020204030204" pitchFamily="49" charset="0"/>
              </a:rPr>
              <a:t>English teams - Liverpool , Chelsea , Arsenal and Manchester City - were eliminated from the Champions League before the quarter-final draw.</a:t>
            </a:r>
          </a:p>
          <a:p>
            <a:r>
              <a:rPr lang="en-US" sz="2000" i="1">
                <a:latin typeface="+mj-lt"/>
                <a:cs typeface="Consolas" panose="020B0609020204030204" pitchFamily="49" charset="0"/>
              </a:rPr>
              <a:t>…</a:t>
            </a:r>
          </a:p>
        </p:txBody>
      </p:sp>
      <p:pic>
        <p:nvPicPr>
          <p:cNvPr id="39" name="Picture 38">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5901107" y="3207004"/>
            <a:ext cx="811628" cy="750341"/>
          </a:xfrm>
          <a:prstGeom prst="rect">
            <a:avLst/>
          </a:prstGeom>
        </p:spPr>
      </p:pic>
      <p:sp>
        <p:nvSpPr>
          <p:cNvPr id="41" name="Rounded Rectangle 40">
            <a:extLst>
              <a:ext uri="{FF2B5EF4-FFF2-40B4-BE49-F238E27FC236}">
                <a16:creationId xmlns:a16="http://schemas.microsoft.com/office/drawing/2014/main" id="{6335C5BF-0C9A-184F-B854-D8031480319B}"/>
              </a:ext>
            </a:extLst>
          </p:cNvPr>
          <p:cNvSpPr/>
          <p:nvPr/>
        </p:nvSpPr>
        <p:spPr>
          <a:xfrm>
            <a:off x="5511676" y="4157621"/>
            <a:ext cx="1651448"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b="1" err="1">
                <a:solidFill>
                  <a:srgbClr val="6693DC"/>
                </a:solidFill>
              </a:rPr>
              <a:t>Seq</a:t>
            </a:r>
            <a:r>
              <a:rPr lang="en-US" sz="2200" b="1">
                <a:solidFill>
                  <a:srgbClr val="6693DC"/>
                </a:solidFill>
              </a:rPr>
              <a:t>-to-</a:t>
            </a:r>
            <a:r>
              <a:rPr lang="en-US" sz="2200" b="1" err="1">
                <a:solidFill>
                  <a:srgbClr val="6693DC"/>
                </a:solidFill>
              </a:rPr>
              <a:t>Seq</a:t>
            </a:r>
            <a:br>
              <a:rPr lang="en-US" sz="2200" b="1">
                <a:solidFill>
                  <a:srgbClr val="6693DC"/>
                </a:solidFill>
              </a:rPr>
            </a:br>
            <a:r>
              <a:rPr lang="en-US" sz="2200" b="1">
                <a:solidFill>
                  <a:srgbClr val="6693DC"/>
                </a:solidFill>
              </a:rPr>
              <a:t>Speaker</a:t>
            </a:r>
          </a:p>
        </p:txBody>
      </p:sp>
      <p:cxnSp>
        <p:nvCxnSpPr>
          <p:cNvPr id="42" name="Straight Arrow Connector 41">
            <a:extLst>
              <a:ext uri="{FF2B5EF4-FFF2-40B4-BE49-F238E27FC236}">
                <a16:creationId xmlns:a16="http://schemas.microsoft.com/office/drawing/2014/main" id="{F7866AD3-1C86-0142-93E5-9EEFFE60E731}"/>
              </a:ext>
            </a:extLst>
          </p:cNvPr>
          <p:cNvCxnSpPr>
            <a:cxnSpLocks/>
          </p:cNvCxnSpPr>
          <p:nvPr/>
        </p:nvCxnSpPr>
        <p:spPr>
          <a:xfrm>
            <a:off x="2695346" y="3406235"/>
            <a:ext cx="988691" cy="0"/>
          </a:xfrm>
          <a:prstGeom prst="straightConnector1">
            <a:avLst/>
          </a:prstGeom>
          <a:ln w="50800">
            <a:tailEnd type="triangle"/>
          </a:ln>
        </p:spPr>
        <p:style>
          <a:lnRef idx="1">
            <a:schemeClr val="accent2"/>
          </a:lnRef>
          <a:fillRef idx="0">
            <a:schemeClr val="accent2"/>
          </a:fillRef>
          <a:effectRef idx="0">
            <a:schemeClr val="accent2"/>
          </a:effectRef>
          <a:fontRef idx="minor">
            <a:schemeClr val="tx1"/>
          </a:fontRef>
        </p:style>
      </p:cxnSp>
      <p:sp>
        <p:nvSpPr>
          <p:cNvPr id="43" name="Rounded Rectangle 42">
            <a:extLst>
              <a:ext uri="{FF2B5EF4-FFF2-40B4-BE49-F238E27FC236}">
                <a16:creationId xmlns:a16="http://schemas.microsoft.com/office/drawing/2014/main" id="{4CC926BA-E109-1141-9D18-F6472A4A84F3}"/>
              </a:ext>
            </a:extLst>
          </p:cNvPr>
          <p:cNvSpPr/>
          <p:nvPr/>
        </p:nvSpPr>
        <p:spPr>
          <a:xfrm>
            <a:off x="2540465" y="3007909"/>
            <a:ext cx="1215288" cy="248230"/>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a:solidFill>
                  <a:schemeClr val="accent2"/>
                </a:solidFill>
              </a:rPr>
              <a:t>Extractor</a:t>
            </a:r>
            <a:endParaRPr lang="en-US" sz="2000" i="1">
              <a:solidFill>
                <a:schemeClr val="accent2"/>
              </a:solidFill>
            </a:endParaRPr>
          </a:p>
        </p:txBody>
      </p:sp>
    </p:spTree>
    <p:extLst>
      <p:ext uri="{BB962C8B-B14F-4D97-AF65-F5344CB8AC3E}">
        <p14:creationId xmlns:p14="http://schemas.microsoft.com/office/powerpoint/2010/main" val="361613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34" grpId="0" animBg="1"/>
      <p:bldP spid="35" grpId="0" animBg="1"/>
      <p:bldP spid="32" grpId="0" animBg="1"/>
      <p:bldP spid="33" grpId="0" animBg="1"/>
      <p:bldP spid="20" grpId="0" animBg="1"/>
      <p:bldP spid="12" grpId="0"/>
      <p:bldP spid="19" grpId="0" animBg="1"/>
      <p:bldP spid="18" grpId="0" animBg="1"/>
      <p:bldP spid="21" grpId="0" animBg="1"/>
      <p:bldP spid="22" grpId="0" animBg="1"/>
      <p:bldP spid="23" grpId="0" animBg="1"/>
      <p:bldP spid="27" grpId="0"/>
      <p:bldP spid="31" grpId="0" animBg="1"/>
      <p:bldP spid="36" grpId="0"/>
      <p:bldP spid="40" grpId="0"/>
      <p:bldP spid="47" grpId="0"/>
      <p:bldP spid="48" grpId="0"/>
      <p:bldP spid="41" grpId="0" animBg="1"/>
      <p:bldP spid="4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7302" y="146242"/>
            <a:ext cx="12191999" cy="1009698"/>
          </a:xfrm>
        </p:spPr>
        <p:txBody>
          <a:bodyPr/>
          <a:lstStyle/>
          <a:p>
            <a:r>
              <a:rPr lang="en-US"/>
              <a:t>Abstractive Summarization</a:t>
            </a:r>
          </a:p>
        </p:txBody>
      </p:sp>
      <p:pic>
        <p:nvPicPr>
          <p:cNvPr id="9" name="图片 258">
            <a:extLst>
              <a:ext uri="{FF2B5EF4-FFF2-40B4-BE49-F238E27FC236}">
                <a16:creationId xmlns:a16="http://schemas.microsoft.com/office/drawing/2014/main" id="{D8C34C1C-D4D4-EA49-805C-34AE81F510A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1233" t="12669" r="8207" b="11011"/>
          <a:stretch/>
        </p:blipFill>
        <p:spPr>
          <a:xfrm>
            <a:off x="432396" y="2660537"/>
            <a:ext cx="1446921" cy="1370765"/>
          </a:xfrm>
          <a:prstGeom prst="rect">
            <a:avLst/>
          </a:prstGeom>
        </p:spPr>
      </p:pic>
      <p:sp>
        <p:nvSpPr>
          <p:cNvPr id="10" name="Rectangle 9">
            <a:extLst>
              <a:ext uri="{FF2B5EF4-FFF2-40B4-BE49-F238E27FC236}">
                <a16:creationId xmlns:a16="http://schemas.microsoft.com/office/drawing/2014/main" id="{A1C1C770-60E9-F04B-8008-D572495E81EC}"/>
              </a:ext>
            </a:extLst>
          </p:cNvPr>
          <p:cNvSpPr/>
          <p:nvPr/>
        </p:nvSpPr>
        <p:spPr>
          <a:xfrm>
            <a:off x="418728" y="2211527"/>
            <a:ext cx="1926361" cy="400110"/>
          </a:xfrm>
          <a:prstGeom prst="rect">
            <a:avLst/>
          </a:prstGeom>
        </p:spPr>
        <p:txBody>
          <a:bodyPr wrap="none">
            <a:spAutoFit/>
          </a:bodyPr>
          <a:lstStyle/>
          <a:p>
            <a:r>
              <a:rPr lang="en-US" sz="2000" b="1">
                <a:solidFill>
                  <a:srgbClr val="333333"/>
                </a:solidFill>
                <a:latin typeface="+mj-lt"/>
              </a:rPr>
              <a:t>Long Document:</a:t>
            </a:r>
          </a:p>
        </p:txBody>
      </p:sp>
      <p:sp>
        <p:nvSpPr>
          <p:cNvPr id="17" name="Rectangle 16">
            <a:extLst>
              <a:ext uri="{FF2B5EF4-FFF2-40B4-BE49-F238E27FC236}">
                <a16:creationId xmlns:a16="http://schemas.microsoft.com/office/drawing/2014/main" id="{B23D4C4D-CAF7-ED4D-955C-C9C785EB7F4C}"/>
              </a:ext>
            </a:extLst>
          </p:cNvPr>
          <p:cNvSpPr/>
          <p:nvPr/>
        </p:nvSpPr>
        <p:spPr>
          <a:xfrm>
            <a:off x="8901915" y="2246715"/>
            <a:ext cx="2667727" cy="1938992"/>
          </a:xfrm>
          <a:prstGeom prst="rect">
            <a:avLst/>
          </a:prstGeom>
        </p:spPr>
        <p:txBody>
          <a:bodyPr wrap="square">
            <a:spAutoFit/>
          </a:bodyPr>
          <a:lstStyle/>
          <a:p>
            <a:r>
              <a:rPr lang="en-US" sz="2000" b="1" err="1">
                <a:latin typeface="+mj-lt"/>
              </a:rPr>
              <a:t>Reconstructor</a:t>
            </a:r>
            <a:r>
              <a:rPr lang="en-US" sz="2000" b="1">
                <a:latin typeface="+mj-lt"/>
              </a:rPr>
              <a:t>:</a:t>
            </a:r>
          </a:p>
          <a:p>
            <a:endParaRPr lang="en-US" sz="2000">
              <a:solidFill>
                <a:srgbClr val="333333"/>
              </a:solidFill>
              <a:latin typeface="+mj-lt"/>
            </a:endParaRPr>
          </a:p>
          <a:p>
            <a:r>
              <a:rPr lang="en-US" sz="2000">
                <a:solidFill>
                  <a:srgbClr val="333333"/>
                </a:solidFill>
                <a:latin typeface="+mj-lt"/>
              </a:rPr>
              <a:t>S</a:t>
            </a:r>
            <a:r>
              <a:rPr lang="en-US" sz="2000" baseline="30000">
                <a:solidFill>
                  <a:srgbClr val="333333"/>
                </a:solidFill>
                <a:latin typeface="+mj-lt"/>
              </a:rPr>
              <a:t>R</a:t>
            </a:r>
            <a:r>
              <a:rPr lang="en-US" sz="2000">
                <a:solidFill>
                  <a:srgbClr val="333333"/>
                </a:solidFill>
                <a:latin typeface="+mj-lt"/>
              </a:rPr>
              <a:t> (</a:t>
            </a:r>
            <a:r>
              <a:rPr lang="en-US" sz="2000" err="1">
                <a:solidFill>
                  <a:srgbClr val="333333"/>
                </a:solidFill>
                <a:latin typeface="+mj-lt"/>
              </a:rPr>
              <a:t>seq</a:t>
            </a:r>
            <a:r>
              <a:rPr lang="en-US" sz="2000">
                <a:solidFill>
                  <a:srgbClr val="333333"/>
                </a:solidFill>
                <a:latin typeface="+mj-lt"/>
              </a:rPr>
              <a:t>-to-</a:t>
            </a:r>
            <a:r>
              <a:rPr lang="en-US" sz="2000" err="1">
                <a:solidFill>
                  <a:srgbClr val="333333"/>
                </a:solidFill>
                <a:latin typeface="+mj-lt"/>
              </a:rPr>
              <a:t>seq</a:t>
            </a:r>
            <a:r>
              <a:rPr lang="en-US" sz="2000">
                <a:solidFill>
                  <a:srgbClr val="333333"/>
                </a:solidFill>
                <a:latin typeface="+mj-lt"/>
              </a:rPr>
              <a:t> model) maps abstractive outputs to extractive inputs. </a:t>
            </a:r>
          </a:p>
        </p:txBody>
      </p:sp>
      <p:sp>
        <p:nvSpPr>
          <p:cNvPr id="18" name="Rounded Rectangle 17">
            <a:extLst>
              <a:ext uri="{FF2B5EF4-FFF2-40B4-BE49-F238E27FC236}">
                <a16:creationId xmlns:a16="http://schemas.microsoft.com/office/drawing/2014/main" id="{BB4A9583-4740-1241-8385-5028ED2041CE}"/>
              </a:ext>
            </a:extLst>
          </p:cNvPr>
          <p:cNvSpPr/>
          <p:nvPr/>
        </p:nvSpPr>
        <p:spPr>
          <a:xfrm>
            <a:off x="7049391" y="5327441"/>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19" name="Rounded Rectangle 18">
            <a:extLst>
              <a:ext uri="{FF2B5EF4-FFF2-40B4-BE49-F238E27FC236}">
                <a16:creationId xmlns:a16="http://schemas.microsoft.com/office/drawing/2014/main" id="{5130E9A5-4354-9F4D-9D41-6CE21C5D9968}"/>
              </a:ext>
            </a:extLst>
          </p:cNvPr>
          <p:cNvSpPr/>
          <p:nvPr/>
        </p:nvSpPr>
        <p:spPr>
          <a:xfrm>
            <a:off x="6896991" y="5175041"/>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0" name="Rounded Rectangle 19">
            <a:extLst>
              <a:ext uri="{FF2B5EF4-FFF2-40B4-BE49-F238E27FC236}">
                <a16:creationId xmlns:a16="http://schemas.microsoft.com/office/drawing/2014/main" id="{8E650DB4-8FB2-834C-98E8-64D545A87D85}"/>
              </a:ext>
            </a:extLst>
          </p:cNvPr>
          <p:cNvSpPr/>
          <p:nvPr/>
        </p:nvSpPr>
        <p:spPr>
          <a:xfrm>
            <a:off x="7049391" y="41769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1" name="Rounded Rectangle 20">
            <a:extLst>
              <a:ext uri="{FF2B5EF4-FFF2-40B4-BE49-F238E27FC236}">
                <a16:creationId xmlns:a16="http://schemas.microsoft.com/office/drawing/2014/main" id="{FF869D67-6A8D-4D48-96B0-AE6D96DA8BEF}"/>
              </a:ext>
            </a:extLst>
          </p:cNvPr>
          <p:cNvSpPr/>
          <p:nvPr/>
        </p:nvSpPr>
        <p:spPr>
          <a:xfrm>
            <a:off x="6896991" y="40245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2" name="Rounded Rectangle 21">
            <a:extLst>
              <a:ext uri="{FF2B5EF4-FFF2-40B4-BE49-F238E27FC236}">
                <a16:creationId xmlns:a16="http://schemas.microsoft.com/office/drawing/2014/main" id="{0DA1D56B-8E38-2C42-8455-9AD10BBD2689}"/>
              </a:ext>
            </a:extLst>
          </p:cNvPr>
          <p:cNvSpPr/>
          <p:nvPr/>
        </p:nvSpPr>
        <p:spPr>
          <a:xfrm>
            <a:off x="7038786" y="3180297"/>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3" name="Rounded Rectangle 22">
            <a:extLst>
              <a:ext uri="{FF2B5EF4-FFF2-40B4-BE49-F238E27FC236}">
                <a16:creationId xmlns:a16="http://schemas.microsoft.com/office/drawing/2014/main" id="{D70CD7FF-2159-DA44-8D93-FFC94CC49E06}"/>
              </a:ext>
            </a:extLst>
          </p:cNvPr>
          <p:cNvSpPr/>
          <p:nvPr/>
        </p:nvSpPr>
        <p:spPr>
          <a:xfrm>
            <a:off x="6886386" y="3027897"/>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4" name="Rounded Rectangle 23">
            <a:extLst>
              <a:ext uri="{FF2B5EF4-FFF2-40B4-BE49-F238E27FC236}">
                <a16:creationId xmlns:a16="http://schemas.microsoft.com/office/drawing/2014/main" id="{7A4EB0B5-BD29-BB4C-95E2-3DC72550F203}"/>
              </a:ext>
            </a:extLst>
          </p:cNvPr>
          <p:cNvSpPr/>
          <p:nvPr/>
        </p:nvSpPr>
        <p:spPr>
          <a:xfrm>
            <a:off x="3276445" y="4723538"/>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e3</a:t>
            </a:r>
            <a:endParaRPr lang="en-US" sz="3000" i="1">
              <a:solidFill>
                <a:schemeClr val="tx1"/>
              </a:solidFill>
            </a:endParaRPr>
          </a:p>
        </p:txBody>
      </p:sp>
      <p:sp>
        <p:nvSpPr>
          <p:cNvPr id="25" name="Rectangle 24">
            <a:extLst>
              <a:ext uri="{FF2B5EF4-FFF2-40B4-BE49-F238E27FC236}">
                <a16:creationId xmlns:a16="http://schemas.microsoft.com/office/drawing/2014/main" id="{9A5B7AE6-B7E7-2940-A9DD-BD6EF7880876}"/>
              </a:ext>
            </a:extLst>
          </p:cNvPr>
          <p:cNvSpPr/>
          <p:nvPr/>
        </p:nvSpPr>
        <p:spPr>
          <a:xfrm>
            <a:off x="3014133" y="2144352"/>
            <a:ext cx="1334917" cy="707886"/>
          </a:xfrm>
          <a:prstGeom prst="rect">
            <a:avLst/>
          </a:prstGeom>
        </p:spPr>
        <p:txBody>
          <a:bodyPr wrap="none">
            <a:spAutoFit/>
          </a:bodyPr>
          <a:lstStyle/>
          <a:p>
            <a:pPr algn="ctr"/>
            <a:r>
              <a:rPr lang="en-US" sz="2000" b="1">
                <a:solidFill>
                  <a:srgbClr val="333333"/>
                </a:solidFill>
                <a:latin typeface="+mj-lt"/>
              </a:rPr>
              <a:t>Extracted </a:t>
            </a:r>
            <a:br>
              <a:rPr lang="en-US" sz="2000" b="1">
                <a:solidFill>
                  <a:srgbClr val="333333"/>
                </a:solidFill>
                <a:latin typeface="+mj-lt"/>
              </a:rPr>
            </a:br>
            <a:r>
              <a:rPr lang="en-US" sz="2000" b="1">
                <a:solidFill>
                  <a:srgbClr val="333333"/>
                </a:solidFill>
                <a:latin typeface="+mj-lt"/>
              </a:rPr>
              <a:t>Sentences:</a:t>
            </a:r>
          </a:p>
        </p:txBody>
      </p:sp>
      <p:sp>
        <p:nvSpPr>
          <p:cNvPr id="26" name="Rounded Rectangle 25">
            <a:extLst>
              <a:ext uri="{FF2B5EF4-FFF2-40B4-BE49-F238E27FC236}">
                <a16:creationId xmlns:a16="http://schemas.microsoft.com/office/drawing/2014/main" id="{D0823F0B-86F1-4B45-96F1-31F00E834EB9}"/>
              </a:ext>
            </a:extLst>
          </p:cNvPr>
          <p:cNvSpPr/>
          <p:nvPr/>
        </p:nvSpPr>
        <p:spPr>
          <a:xfrm>
            <a:off x="3232658" y="3811961"/>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e2</a:t>
            </a:r>
            <a:endParaRPr lang="en-US" sz="3000" i="1">
              <a:solidFill>
                <a:schemeClr val="tx1"/>
              </a:solidFill>
            </a:endParaRPr>
          </a:p>
        </p:txBody>
      </p:sp>
      <p:sp>
        <p:nvSpPr>
          <p:cNvPr id="27" name="Rounded Rectangle 26">
            <a:extLst>
              <a:ext uri="{FF2B5EF4-FFF2-40B4-BE49-F238E27FC236}">
                <a16:creationId xmlns:a16="http://schemas.microsoft.com/office/drawing/2014/main" id="{4E2773A4-349F-4143-BB4D-106FC5C78B5A}"/>
              </a:ext>
            </a:extLst>
          </p:cNvPr>
          <p:cNvSpPr/>
          <p:nvPr/>
        </p:nvSpPr>
        <p:spPr>
          <a:xfrm>
            <a:off x="3216337" y="2900384"/>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e1</a:t>
            </a:r>
            <a:endParaRPr lang="en-US" sz="3000" i="1">
              <a:solidFill>
                <a:schemeClr val="tx1"/>
              </a:solidFill>
            </a:endParaRPr>
          </a:p>
        </p:txBody>
      </p:sp>
      <p:sp>
        <p:nvSpPr>
          <p:cNvPr id="28" name="Rounded Rectangle 27">
            <a:extLst>
              <a:ext uri="{FF2B5EF4-FFF2-40B4-BE49-F238E27FC236}">
                <a16:creationId xmlns:a16="http://schemas.microsoft.com/office/drawing/2014/main" id="{4EAA6A6F-CB24-2F4A-9943-65E2CA47F7F2}"/>
              </a:ext>
            </a:extLst>
          </p:cNvPr>
          <p:cNvSpPr/>
          <p:nvPr/>
        </p:nvSpPr>
        <p:spPr>
          <a:xfrm>
            <a:off x="6710026" y="497727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a3</a:t>
            </a:r>
            <a:endParaRPr lang="en-US" sz="3000" i="1">
              <a:solidFill>
                <a:schemeClr val="tx1"/>
              </a:solidFill>
            </a:endParaRPr>
          </a:p>
        </p:txBody>
      </p:sp>
      <p:sp>
        <p:nvSpPr>
          <p:cNvPr id="29" name="Rounded Rectangle 28">
            <a:extLst>
              <a:ext uri="{FF2B5EF4-FFF2-40B4-BE49-F238E27FC236}">
                <a16:creationId xmlns:a16="http://schemas.microsoft.com/office/drawing/2014/main" id="{935CAA20-5C77-5C4D-BA5F-6698A6D352DD}"/>
              </a:ext>
            </a:extLst>
          </p:cNvPr>
          <p:cNvSpPr/>
          <p:nvPr/>
        </p:nvSpPr>
        <p:spPr>
          <a:xfrm>
            <a:off x="6710026" y="3901171"/>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a2</a:t>
            </a:r>
            <a:endParaRPr lang="en-US" sz="3000" i="1">
              <a:solidFill>
                <a:schemeClr val="tx1"/>
              </a:solidFill>
            </a:endParaRPr>
          </a:p>
        </p:txBody>
      </p:sp>
      <p:sp>
        <p:nvSpPr>
          <p:cNvPr id="30" name="Rounded Rectangle 29">
            <a:extLst>
              <a:ext uri="{FF2B5EF4-FFF2-40B4-BE49-F238E27FC236}">
                <a16:creationId xmlns:a16="http://schemas.microsoft.com/office/drawing/2014/main" id="{4C9F4130-6AF0-2D45-86BA-D77FD447BEA6}"/>
              </a:ext>
            </a:extLst>
          </p:cNvPr>
          <p:cNvSpPr/>
          <p:nvPr/>
        </p:nvSpPr>
        <p:spPr>
          <a:xfrm>
            <a:off x="6750304" y="2885528"/>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a1</a:t>
            </a:r>
            <a:endParaRPr lang="en-US" sz="3000" i="1">
              <a:solidFill>
                <a:schemeClr val="tx1"/>
              </a:solidFill>
            </a:endParaRPr>
          </a:p>
        </p:txBody>
      </p:sp>
      <p:sp>
        <p:nvSpPr>
          <p:cNvPr id="31" name="Rectangle 30">
            <a:extLst>
              <a:ext uri="{FF2B5EF4-FFF2-40B4-BE49-F238E27FC236}">
                <a16:creationId xmlns:a16="http://schemas.microsoft.com/office/drawing/2014/main" id="{4C23C4F7-3E69-9944-B3B6-0DD3B68E536B}"/>
              </a:ext>
            </a:extLst>
          </p:cNvPr>
          <p:cNvSpPr/>
          <p:nvPr/>
        </p:nvSpPr>
        <p:spPr>
          <a:xfrm>
            <a:off x="6552236" y="2142584"/>
            <a:ext cx="1442061" cy="707886"/>
          </a:xfrm>
          <a:prstGeom prst="rect">
            <a:avLst/>
          </a:prstGeom>
        </p:spPr>
        <p:txBody>
          <a:bodyPr wrap="none">
            <a:spAutoFit/>
          </a:bodyPr>
          <a:lstStyle/>
          <a:p>
            <a:pPr algn="ctr"/>
            <a:r>
              <a:rPr lang="en-US" sz="2000" b="1">
                <a:solidFill>
                  <a:srgbClr val="333333"/>
                </a:solidFill>
                <a:latin typeface="+mj-lt"/>
              </a:rPr>
              <a:t>Abstractive </a:t>
            </a:r>
            <a:br>
              <a:rPr lang="en-US" sz="2000" b="1">
                <a:solidFill>
                  <a:srgbClr val="333333"/>
                </a:solidFill>
                <a:latin typeface="+mj-lt"/>
              </a:rPr>
            </a:br>
            <a:r>
              <a:rPr lang="en-US" sz="2000" b="1">
                <a:solidFill>
                  <a:srgbClr val="333333"/>
                </a:solidFill>
                <a:latin typeface="+mj-lt"/>
              </a:rPr>
              <a:t>Output:</a:t>
            </a:r>
          </a:p>
        </p:txBody>
      </p:sp>
      <p:sp>
        <p:nvSpPr>
          <p:cNvPr id="34" name="圆角矩形 188">
            <a:extLst>
              <a:ext uri="{FF2B5EF4-FFF2-40B4-BE49-F238E27FC236}">
                <a16:creationId xmlns:a16="http://schemas.microsoft.com/office/drawing/2014/main" id="{AD8FD9F4-BC50-FA48-AE7B-213A722D2616}"/>
              </a:ext>
            </a:extLst>
          </p:cNvPr>
          <p:cNvSpPr/>
          <p:nvPr/>
        </p:nvSpPr>
        <p:spPr>
          <a:xfrm>
            <a:off x="2485921" y="1380392"/>
            <a:ext cx="6148424" cy="5249008"/>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cxnSp>
        <p:nvCxnSpPr>
          <p:cNvPr id="42" name="Straight Arrow Connector 41">
            <a:extLst>
              <a:ext uri="{FF2B5EF4-FFF2-40B4-BE49-F238E27FC236}">
                <a16:creationId xmlns:a16="http://schemas.microsoft.com/office/drawing/2014/main" id="{DF0ADC58-AE10-E945-93BE-1DF935399C77}"/>
              </a:ext>
            </a:extLst>
          </p:cNvPr>
          <p:cNvCxnSpPr>
            <a:cxnSpLocks/>
          </p:cNvCxnSpPr>
          <p:nvPr/>
        </p:nvCxnSpPr>
        <p:spPr>
          <a:xfrm>
            <a:off x="4848573" y="5124429"/>
            <a:ext cx="1344342" cy="0"/>
          </a:xfrm>
          <a:prstGeom prst="straightConnector1">
            <a:avLst/>
          </a:prstGeom>
          <a:ln w="50800">
            <a:solidFill>
              <a:schemeClr val="tx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AF794AEF-4770-5B43-8B3E-FC3BC03EC4F1}"/>
              </a:ext>
            </a:extLst>
          </p:cNvPr>
          <p:cNvCxnSpPr>
            <a:cxnSpLocks/>
          </p:cNvCxnSpPr>
          <p:nvPr/>
        </p:nvCxnSpPr>
        <p:spPr>
          <a:xfrm>
            <a:off x="4863056" y="3261386"/>
            <a:ext cx="1344342" cy="0"/>
          </a:xfrm>
          <a:prstGeom prst="straightConnector1">
            <a:avLst/>
          </a:prstGeom>
          <a:ln w="508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BCC848E-6C7D-5E40-BF00-10983107F299}"/>
              </a:ext>
            </a:extLst>
          </p:cNvPr>
          <p:cNvCxnSpPr>
            <a:cxnSpLocks/>
          </p:cNvCxnSpPr>
          <p:nvPr/>
        </p:nvCxnSpPr>
        <p:spPr>
          <a:xfrm>
            <a:off x="4871748" y="4274190"/>
            <a:ext cx="1344342" cy="0"/>
          </a:xfrm>
          <a:prstGeom prst="straightConnector1">
            <a:avLst/>
          </a:prstGeom>
          <a:ln w="508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F7866AD3-1C86-0142-93E5-9EEFFE60E731}"/>
              </a:ext>
            </a:extLst>
          </p:cNvPr>
          <p:cNvCxnSpPr>
            <a:cxnSpLocks/>
          </p:cNvCxnSpPr>
          <p:nvPr/>
        </p:nvCxnSpPr>
        <p:spPr>
          <a:xfrm>
            <a:off x="1953726" y="3500716"/>
            <a:ext cx="988691" cy="0"/>
          </a:xfrm>
          <a:prstGeom prst="straightConnector1">
            <a:avLst/>
          </a:prstGeom>
          <a:ln w="50800">
            <a:tailEnd type="triangle"/>
          </a:ln>
        </p:spPr>
        <p:style>
          <a:lnRef idx="1">
            <a:schemeClr val="accent2"/>
          </a:lnRef>
          <a:fillRef idx="0">
            <a:schemeClr val="accent2"/>
          </a:fillRef>
          <a:effectRef idx="0">
            <a:schemeClr val="accent2"/>
          </a:effectRef>
          <a:fontRef idx="minor">
            <a:schemeClr val="tx1"/>
          </a:fontRef>
        </p:style>
      </p:cxnSp>
      <p:cxnSp>
        <p:nvCxnSpPr>
          <p:cNvPr id="47" name="Straight Arrow Connector 46">
            <a:extLst>
              <a:ext uri="{FF2B5EF4-FFF2-40B4-BE49-F238E27FC236}">
                <a16:creationId xmlns:a16="http://schemas.microsoft.com/office/drawing/2014/main" id="{96B0E453-BB0B-7843-AE66-4774E9E912EE}"/>
              </a:ext>
            </a:extLst>
          </p:cNvPr>
          <p:cNvCxnSpPr>
            <a:cxnSpLocks/>
          </p:cNvCxnSpPr>
          <p:nvPr/>
        </p:nvCxnSpPr>
        <p:spPr>
          <a:xfrm flipH="1">
            <a:off x="4794838" y="3091822"/>
            <a:ext cx="1398077" cy="6998"/>
          </a:xfrm>
          <a:prstGeom prst="straightConnector1">
            <a:avLst/>
          </a:prstGeom>
          <a:ln w="50800">
            <a:solidFill>
              <a:srgbClr val="FFC000"/>
            </a:solidFill>
            <a:tailEnd type="triangle"/>
          </a:ln>
        </p:spPr>
        <p:style>
          <a:lnRef idx="1">
            <a:schemeClr val="accent6"/>
          </a:lnRef>
          <a:fillRef idx="0">
            <a:schemeClr val="accent6"/>
          </a:fillRef>
          <a:effectRef idx="0">
            <a:schemeClr val="accent6"/>
          </a:effectRef>
          <a:fontRef idx="minor">
            <a:schemeClr val="tx1"/>
          </a:fontRef>
        </p:style>
      </p:cxnSp>
      <p:cxnSp>
        <p:nvCxnSpPr>
          <p:cNvPr id="51" name="Straight Arrow Connector 50">
            <a:extLst>
              <a:ext uri="{FF2B5EF4-FFF2-40B4-BE49-F238E27FC236}">
                <a16:creationId xmlns:a16="http://schemas.microsoft.com/office/drawing/2014/main" id="{CCB1B7BE-B650-0748-A554-9365639AC757}"/>
              </a:ext>
            </a:extLst>
          </p:cNvPr>
          <p:cNvCxnSpPr>
            <a:cxnSpLocks/>
          </p:cNvCxnSpPr>
          <p:nvPr/>
        </p:nvCxnSpPr>
        <p:spPr>
          <a:xfrm flipH="1" flipV="1">
            <a:off x="4804946" y="4106147"/>
            <a:ext cx="1402452" cy="5478"/>
          </a:xfrm>
          <a:prstGeom prst="straightConnector1">
            <a:avLst/>
          </a:prstGeom>
          <a:ln w="50800">
            <a:solidFill>
              <a:srgbClr val="FFC000"/>
            </a:solidFill>
            <a:tailEnd type="triangle"/>
          </a:ln>
        </p:spPr>
        <p:style>
          <a:lnRef idx="1">
            <a:schemeClr val="accent6"/>
          </a:lnRef>
          <a:fillRef idx="0">
            <a:schemeClr val="accent6"/>
          </a:fillRef>
          <a:effectRef idx="0">
            <a:schemeClr val="accent6"/>
          </a:effectRef>
          <a:fontRef idx="minor">
            <a:schemeClr val="tx1"/>
          </a:fontRef>
        </p:style>
      </p:cxnSp>
      <p:cxnSp>
        <p:nvCxnSpPr>
          <p:cNvPr id="52" name="Straight Arrow Connector 51">
            <a:extLst>
              <a:ext uri="{FF2B5EF4-FFF2-40B4-BE49-F238E27FC236}">
                <a16:creationId xmlns:a16="http://schemas.microsoft.com/office/drawing/2014/main" id="{2DC094DE-7652-8F4A-A92D-C6AAAFEEFEE9}"/>
              </a:ext>
            </a:extLst>
          </p:cNvPr>
          <p:cNvCxnSpPr>
            <a:cxnSpLocks/>
          </p:cNvCxnSpPr>
          <p:nvPr/>
        </p:nvCxnSpPr>
        <p:spPr>
          <a:xfrm flipH="1" flipV="1">
            <a:off x="4784730" y="4961518"/>
            <a:ext cx="1422668" cy="345"/>
          </a:xfrm>
          <a:prstGeom prst="straightConnector1">
            <a:avLst/>
          </a:prstGeom>
          <a:ln w="50800">
            <a:solidFill>
              <a:srgbClr val="FFC000"/>
            </a:solidFill>
            <a:tailEnd type="triangle"/>
          </a:ln>
        </p:spPr>
        <p:style>
          <a:lnRef idx="1">
            <a:schemeClr val="accent6"/>
          </a:lnRef>
          <a:fillRef idx="0">
            <a:schemeClr val="accent6"/>
          </a:fillRef>
          <a:effectRef idx="0">
            <a:schemeClr val="accent6"/>
          </a:effectRef>
          <a:fontRef idx="minor">
            <a:schemeClr val="tx1"/>
          </a:fontRef>
        </p:style>
      </p:cxnSp>
      <p:sp>
        <p:nvSpPr>
          <p:cNvPr id="36" name="Rounded Rectangle 35">
            <a:extLst>
              <a:ext uri="{FF2B5EF4-FFF2-40B4-BE49-F238E27FC236}">
                <a16:creationId xmlns:a16="http://schemas.microsoft.com/office/drawing/2014/main" id="{4CC926BA-E109-1141-9D18-F6472A4A84F3}"/>
              </a:ext>
            </a:extLst>
          </p:cNvPr>
          <p:cNvSpPr/>
          <p:nvPr/>
        </p:nvSpPr>
        <p:spPr>
          <a:xfrm>
            <a:off x="1798845" y="3102390"/>
            <a:ext cx="1215288" cy="248230"/>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a:solidFill>
                  <a:schemeClr val="accent2"/>
                </a:solidFill>
              </a:rPr>
              <a:t>Extractor</a:t>
            </a:r>
            <a:endParaRPr lang="en-US" sz="2000" i="1">
              <a:solidFill>
                <a:schemeClr val="accent2"/>
              </a:solidFill>
            </a:endParaRPr>
          </a:p>
        </p:txBody>
      </p:sp>
      <p:pic>
        <p:nvPicPr>
          <p:cNvPr id="37" name="Picture 36">
            <a:extLst>
              <a:ext uri="{FF2B5EF4-FFF2-40B4-BE49-F238E27FC236}">
                <a16:creationId xmlns:a16="http://schemas.microsoft.com/office/drawing/2014/main" id="{9A97E0A7-6C29-3D4E-A15B-368813E609FF}"/>
              </a:ext>
            </a:extLst>
          </p:cNvPr>
          <p:cNvPicPr>
            <a:picLocks noChangeAspect="1"/>
          </p:cNvPicPr>
          <p:nvPr/>
        </p:nvPicPr>
        <p:blipFill>
          <a:blip r:embed="rId4"/>
          <a:stretch>
            <a:fillRect/>
          </a:stretch>
        </p:blipFill>
        <p:spPr>
          <a:xfrm>
            <a:off x="5099149" y="1380392"/>
            <a:ext cx="830998" cy="830998"/>
          </a:xfrm>
          <a:prstGeom prst="rect">
            <a:avLst/>
          </a:prstGeom>
        </p:spPr>
      </p:pic>
      <p:pic>
        <p:nvPicPr>
          <p:cNvPr id="38" name="Picture 37">
            <a:extLst>
              <a:ext uri="{FF2B5EF4-FFF2-40B4-BE49-F238E27FC236}">
                <a16:creationId xmlns:a16="http://schemas.microsoft.com/office/drawing/2014/main" id="{9DE827F8-4BC4-AA48-AA7F-0D7F05E9C7C8}"/>
              </a:ext>
            </a:extLst>
          </p:cNvPr>
          <p:cNvPicPr>
            <a:picLocks noChangeAspect="1"/>
          </p:cNvPicPr>
          <p:nvPr/>
        </p:nvPicPr>
        <p:blipFill>
          <a:blip r:embed="rId5"/>
          <a:stretch>
            <a:fillRect/>
          </a:stretch>
        </p:blipFill>
        <p:spPr>
          <a:xfrm>
            <a:off x="5068646" y="5193329"/>
            <a:ext cx="811628" cy="750341"/>
          </a:xfrm>
          <a:prstGeom prst="rect">
            <a:avLst/>
          </a:prstGeom>
        </p:spPr>
      </p:pic>
      <p:sp>
        <p:nvSpPr>
          <p:cNvPr id="39" name="Rounded Rectangle 38">
            <a:extLst>
              <a:ext uri="{FF2B5EF4-FFF2-40B4-BE49-F238E27FC236}">
                <a16:creationId xmlns:a16="http://schemas.microsoft.com/office/drawing/2014/main" id="{6335C5BF-0C9A-184F-B854-D8031480319B}"/>
              </a:ext>
            </a:extLst>
          </p:cNvPr>
          <p:cNvSpPr/>
          <p:nvPr/>
        </p:nvSpPr>
        <p:spPr>
          <a:xfrm>
            <a:off x="4674715" y="5905016"/>
            <a:ext cx="1651448"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b="1" err="1">
                <a:solidFill>
                  <a:srgbClr val="6693DC"/>
                </a:solidFill>
              </a:rPr>
              <a:t>Seq</a:t>
            </a:r>
            <a:r>
              <a:rPr lang="en-US" sz="2200" b="1">
                <a:solidFill>
                  <a:srgbClr val="6693DC"/>
                </a:solidFill>
              </a:rPr>
              <a:t>-to-</a:t>
            </a:r>
            <a:r>
              <a:rPr lang="en-US" sz="2200" b="1" err="1">
                <a:solidFill>
                  <a:srgbClr val="6693DC"/>
                </a:solidFill>
              </a:rPr>
              <a:t>Seq</a:t>
            </a:r>
            <a:br>
              <a:rPr lang="en-US" sz="2200" b="1">
                <a:solidFill>
                  <a:srgbClr val="6693DC"/>
                </a:solidFill>
              </a:rPr>
            </a:br>
            <a:r>
              <a:rPr lang="en-US" sz="2200" b="1">
                <a:solidFill>
                  <a:srgbClr val="6693DC"/>
                </a:solidFill>
              </a:rPr>
              <a:t>Speaker</a:t>
            </a:r>
          </a:p>
        </p:txBody>
      </p:sp>
      <p:sp>
        <p:nvSpPr>
          <p:cNvPr id="6" name="Rectangle 5"/>
          <p:cNvSpPr/>
          <p:nvPr/>
        </p:nvSpPr>
        <p:spPr>
          <a:xfrm>
            <a:off x="4464269" y="2223876"/>
            <a:ext cx="2095836" cy="769441"/>
          </a:xfrm>
          <a:prstGeom prst="rect">
            <a:avLst/>
          </a:prstGeom>
        </p:spPr>
        <p:txBody>
          <a:bodyPr wrap="square">
            <a:spAutoFit/>
          </a:bodyPr>
          <a:lstStyle/>
          <a:p>
            <a:pPr algn="ctr"/>
            <a:r>
              <a:rPr lang="en-US" sz="2200" b="1" err="1">
                <a:solidFill>
                  <a:srgbClr val="FFC000"/>
                </a:solidFill>
              </a:rPr>
              <a:t>Seq</a:t>
            </a:r>
            <a:r>
              <a:rPr lang="en-US" sz="2200" b="1">
                <a:solidFill>
                  <a:srgbClr val="FFC000"/>
                </a:solidFill>
              </a:rPr>
              <a:t>-to-</a:t>
            </a:r>
            <a:r>
              <a:rPr lang="en-US" sz="2200" b="1" err="1">
                <a:solidFill>
                  <a:srgbClr val="FFC000"/>
                </a:solidFill>
              </a:rPr>
              <a:t>Seq</a:t>
            </a:r>
            <a:r>
              <a:rPr lang="en-US" sz="2200" b="1">
                <a:solidFill>
                  <a:srgbClr val="FFC000"/>
                </a:solidFill>
              </a:rPr>
              <a:t> </a:t>
            </a:r>
            <a:br>
              <a:rPr lang="en-US" sz="2200" b="1">
                <a:solidFill>
                  <a:srgbClr val="FFC000"/>
                </a:solidFill>
              </a:rPr>
            </a:br>
            <a:r>
              <a:rPr lang="en-US" sz="2200" b="1">
                <a:solidFill>
                  <a:srgbClr val="FFC000"/>
                </a:solidFill>
              </a:rPr>
              <a:t>Listener</a:t>
            </a:r>
          </a:p>
        </p:txBody>
      </p:sp>
    </p:spTree>
    <p:extLst>
      <p:ext uri="{BB962C8B-B14F-4D97-AF65-F5344CB8AC3E}">
        <p14:creationId xmlns:p14="http://schemas.microsoft.com/office/powerpoint/2010/main" val="2271940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圆角矩形 188">
            <a:extLst>
              <a:ext uri="{FF2B5EF4-FFF2-40B4-BE49-F238E27FC236}">
                <a16:creationId xmlns:a16="http://schemas.microsoft.com/office/drawing/2014/main" id="{160628FB-E31C-8843-8247-BCA08C98D2E4}"/>
              </a:ext>
            </a:extLst>
          </p:cNvPr>
          <p:cNvSpPr/>
          <p:nvPr/>
        </p:nvSpPr>
        <p:spPr>
          <a:xfrm>
            <a:off x="2880779" y="1973520"/>
            <a:ext cx="5899543" cy="4655880"/>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2" name="Title 1"/>
          <p:cNvSpPr>
            <a:spLocks noGrp="1"/>
          </p:cNvSpPr>
          <p:nvPr>
            <p:ph type="title"/>
          </p:nvPr>
        </p:nvSpPr>
        <p:spPr>
          <a:xfrm>
            <a:off x="497302" y="146242"/>
            <a:ext cx="12191999" cy="1009698"/>
          </a:xfrm>
        </p:spPr>
        <p:txBody>
          <a:bodyPr/>
          <a:lstStyle/>
          <a:p>
            <a:r>
              <a:rPr lang="en-US"/>
              <a:t>Abstractive Summarization</a:t>
            </a:r>
          </a:p>
        </p:txBody>
      </p:sp>
      <p:sp>
        <p:nvSpPr>
          <p:cNvPr id="10" name="Rectangle 9">
            <a:extLst>
              <a:ext uri="{FF2B5EF4-FFF2-40B4-BE49-F238E27FC236}">
                <a16:creationId xmlns:a16="http://schemas.microsoft.com/office/drawing/2014/main" id="{A1C1C770-60E9-F04B-8008-D572495E81EC}"/>
              </a:ext>
            </a:extLst>
          </p:cNvPr>
          <p:cNvSpPr/>
          <p:nvPr/>
        </p:nvSpPr>
        <p:spPr>
          <a:xfrm>
            <a:off x="827254" y="2211527"/>
            <a:ext cx="1926361" cy="400110"/>
          </a:xfrm>
          <a:prstGeom prst="rect">
            <a:avLst/>
          </a:prstGeom>
        </p:spPr>
        <p:txBody>
          <a:bodyPr wrap="none">
            <a:spAutoFit/>
          </a:bodyPr>
          <a:lstStyle/>
          <a:p>
            <a:r>
              <a:rPr lang="en-US" sz="2000" b="1">
                <a:solidFill>
                  <a:srgbClr val="333333"/>
                </a:solidFill>
                <a:latin typeface="+mj-lt"/>
              </a:rPr>
              <a:t>Long Document:</a:t>
            </a:r>
          </a:p>
        </p:txBody>
      </p:sp>
      <p:sp>
        <p:nvSpPr>
          <p:cNvPr id="18" name="Rounded Rectangle 17">
            <a:extLst>
              <a:ext uri="{FF2B5EF4-FFF2-40B4-BE49-F238E27FC236}">
                <a16:creationId xmlns:a16="http://schemas.microsoft.com/office/drawing/2014/main" id="{BB4A9583-4740-1241-8385-5028ED2041CE}"/>
              </a:ext>
            </a:extLst>
          </p:cNvPr>
          <p:cNvSpPr/>
          <p:nvPr/>
        </p:nvSpPr>
        <p:spPr>
          <a:xfrm>
            <a:off x="7444249" y="5327441"/>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19" name="Rounded Rectangle 18">
            <a:extLst>
              <a:ext uri="{FF2B5EF4-FFF2-40B4-BE49-F238E27FC236}">
                <a16:creationId xmlns:a16="http://schemas.microsoft.com/office/drawing/2014/main" id="{5130E9A5-4354-9F4D-9D41-6CE21C5D9968}"/>
              </a:ext>
            </a:extLst>
          </p:cNvPr>
          <p:cNvSpPr/>
          <p:nvPr/>
        </p:nvSpPr>
        <p:spPr>
          <a:xfrm>
            <a:off x="7291849" y="5175041"/>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0" name="Rounded Rectangle 19">
            <a:extLst>
              <a:ext uri="{FF2B5EF4-FFF2-40B4-BE49-F238E27FC236}">
                <a16:creationId xmlns:a16="http://schemas.microsoft.com/office/drawing/2014/main" id="{8E650DB4-8FB2-834C-98E8-64D545A87D85}"/>
              </a:ext>
            </a:extLst>
          </p:cNvPr>
          <p:cNvSpPr/>
          <p:nvPr/>
        </p:nvSpPr>
        <p:spPr>
          <a:xfrm>
            <a:off x="7444249" y="41769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1" name="Rounded Rectangle 20">
            <a:extLst>
              <a:ext uri="{FF2B5EF4-FFF2-40B4-BE49-F238E27FC236}">
                <a16:creationId xmlns:a16="http://schemas.microsoft.com/office/drawing/2014/main" id="{FF869D67-6A8D-4D48-96B0-AE6D96DA8BEF}"/>
              </a:ext>
            </a:extLst>
          </p:cNvPr>
          <p:cNvSpPr/>
          <p:nvPr/>
        </p:nvSpPr>
        <p:spPr>
          <a:xfrm>
            <a:off x="7291849" y="4024555"/>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2" name="Rounded Rectangle 21">
            <a:extLst>
              <a:ext uri="{FF2B5EF4-FFF2-40B4-BE49-F238E27FC236}">
                <a16:creationId xmlns:a16="http://schemas.microsoft.com/office/drawing/2014/main" id="{0DA1D56B-8E38-2C42-8455-9AD10BBD2689}"/>
              </a:ext>
            </a:extLst>
          </p:cNvPr>
          <p:cNvSpPr/>
          <p:nvPr/>
        </p:nvSpPr>
        <p:spPr>
          <a:xfrm>
            <a:off x="7433644" y="3180297"/>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3" name="Rounded Rectangle 22">
            <a:extLst>
              <a:ext uri="{FF2B5EF4-FFF2-40B4-BE49-F238E27FC236}">
                <a16:creationId xmlns:a16="http://schemas.microsoft.com/office/drawing/2014/main" id="{D70CD7FF-2159-DA44-8D93-FFC94CC49E06}"/>
              </a:ext>
            </a:extLst>
          </p:cNvPr>
          <p:cNvSpPr/>
          <p:nvPr/>
        </p:nvSpPr>
        <p:spPr>
          <a:xfrm>
            <a:off x="7281244" y="3027897"/>
            <a:ext cx="773763" cy="661425"/>
          </a:xfrm>
          <a:prstGeom prst="roundRect">
            <a:avLst/>
          </a:prstGeom>
          <a:solidFill>
            <a:schemeClr val="bg1"/>
          </a:solidFill>
          <a:ln w="25400">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lumMod val="40000"/>
                    <a:lumOff val="60000"/>
                  </a:schemeClr>
                </a:solidFill>
              </a:rPr>
              <a:t>o</a:t>
            </a:r>
          </a:p>
        </p:txBody>
      </p:sp>
      <p:sp>
        <p:nvSpPr>
          <p:cNvPr id="24" name="Rounded Rectangle 23">
            <a:extLst>
              <a:ext uri="{FF2B5EF4-FFF2-40B4-BE49-F238E27FC236}">
                <a16:creationId xmlns:a16="http://schemas.microsoft.com/office/drawing/2014/main" id="{7A4EB0B5-BD29-BB4C-95E2-3DC72550F203}"/>
              </a:ext>
            </a:extLst>
          </p:cNvPr>
          <p:cNvSpPr/>
          <p:nvPr/>
        </p:nvSpPr>
        <p:spPr>
          <a:xfrm>
            <a:off x="3671303" y="4723538"/>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e3</a:t>
            </a:r>
            <a:endParaRPr lang="en-US" sz="3000" i="1">
              <a:solidFill>
                <a:schemeClr val="tx1"/>
              </a:solidFill>
            </a:endParaRPr>
          </a:p>
        </p:txBody>
      </p:sp>
      <p:sp>
        <p:nvSpPr>
          <p:cNvPr id="25" name="Rectangle 24">
            <a:extLst>
              <a:ext uri="{FF2B5EF4-FFF2-40B4-BE49-F238E27FC236}">
                <a16:creationId xmlns:a16="http://schemas.microsoft.com/office/drawing/2014/main" id="{9A5B7AE6-B7E7-2940-A9DD-BD6EF7880876}"/>
              </a:ext>
            </a:extLst>
          </p:cNvPr>
          <p:cNvSpPr/>
          <p:nvPr/>
        </p:nvSpPr>
        <p:spPr>
          <a:xfrm>
            <a:off x="3390725" y="2173397"/>
            <a:ext cx="1334917" cy="707886"/>
          </a:xfrm>
          <a:prstGeom prst="rect">
            <a:avLst/>
          </a:prstGeom>
        </p:spPr>
        <p:txBody>
          <a:bodyPr wrap="none">
            <a:spAutoFit/>
          </a:bodyPr>
          <a:lstStyle/>
          <a:p>
            <a:r>
              <a:rPr lang="en-US" sz="2000" b="1">
                <a:solidFill>
                  <a:srgbClr val="333333"/>
                </a:solidFill>
                <a:latin typeface="+mj-lt"/>
              </a:rPr>
              <a:t>Extracted </a:t>
            </a:r>
            <a:br>
              <a:rPr lang="en-US" sz="2000" b="1">
                <a:solidFill>
                  <a:srgbClr val="333333"/>
                </a:solidFill>
                <a:latin typeface="+mj-lt"/>
              </a:rPr>
            </a:br>
            <a:r>
              <a:rPr lang="en-US" sz="2000" b="1">
                <a:solidFill>
                  <a:srgbClr val="333333"/>
                </a:solidFill>
                <a:latin typeface="+mj-lt"/>
              </a:rPr>
              <a:t>Sentences:</a:t>
            </a:r>
          </a:p>
        </p:txBody>
      </p:sp>
      <p:sp>
        <p:nvSpPr>
          <p:cNvPr id="26" name="Rounded Rectangle 25">
            <a:extLst>
              <a:ext uri="{FF2B5EF4-FFF2-40B4-BE49-F238E27FC236}">
                <a16:creationId xmlns:a16="http://schemas.microsoft.com/office/drawing/2014/main" id="{D0823F0B-86F1-4B45-96F1-31F00E834EB9}"/>
              </a:ext>
            </a:extLst>
          </p:cNvPr>
          <p:cNvSpPr/>
          <p:nvPr/>
        </p:nvSpPr>
        <p:spPr>
          <a:xfrm>
            <a:off x="3627516" y="3811961"/>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e2</a:t>
            </a:r>
            <a:endParaRPr lang="en-US" sz="3000" i="1">
              <a:solidFill>
                <a:schemeClr val="tx1"/>
              </a:solidFill>
            </a:endParaRPr>
          </a:p>
        </p:txBody>
      </p:sp>
      <p:sp>
        <p:nvSpPr>
          <p:cNvPr id="27" name="Rounded Rectangle 26">
            <a:extLst>
              <a:ext uri="{FF2B5EF4-FFF2-40B4-BE49-F238E27FC236}">
                <a16:creationId xmlns:a16="http://schemas.microsoft.com/office/drawing/2014/main" id="{4E2773A4-349F-4143-BB4D-106FC5C78B5A}"/>
              </a:ext>
            </a:extLst>
          </p:cNvPr>
          <p:cNvSpPr/>
          <p:nvPr/>
        </p:nvSpPr>
        <p:spPr>
          <a:xfrm>
            <a:off x="3611195" y="2900384"/>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e1</a:t>
            </a:r>
            <a:endParaRPr lang="en-US" sz="3000" i="1">
              <a:solidFill>
                <a:schemeClr val="tx1"/>
              </a:solidFill>
            </a:endParaRPr>
          </a:p>
        </p:txBody>
      </p:sp>
      <p:sp>
        <p:nvSpPr>
          <p:cNvPr id="28" name="Rounded Rectangle 27">
            <a:extLst>
              <a:ext uri="{FF2B5EF4-FFF2-40B4-BE49-F238E27FC236}">
                <a16:creationId xmlns:a16="http://schemas.microsoft.com/office/drawing/2014/main" id="{4EAA6A6F-CB24-2F4A-9943-65E2CA47F7F2}"/>
              </a:ext>
            </a:extLst>
          </p:cNvPr>
          <p:cNvSpPr/>
          <p:nvPr/>
        </p:nvSpPr>
        <p:spPr>
          <a:xfrm>
            <a:off x="7104884" y="497727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a3</a:t>
            </a:r>
            <a:endParaRPr lang="en-US" sz="3000" i="1">
              <a:solidFill>
                <a:schemeClr val="tx1"/>
              </a:solidFill>
            </a:endParaRPr>
          </a:p>
        </p:txBody>
      </p:sp>
      <p:sp>
        <p:nvSpPr>
          <p:cNvPr id="29" name="Rounded Rectangle 28">
            <a:extLst>
              <a:ext uri="{FF2B5EF4-FFF2-40B4-BE49-F238E27FC236}">
                <a16:creationId xmlns:a16="http://schemas.microsoft.com/office/drawing/2014/main" id="{935CAA20-5C77-5C4D-BA5F-6698A6D352DD}"/>
              </a:ext>
            </a:extLst>
          </p:cNvPr>
          <p:cNvSpPr/>
          <p:nvPr/>
        </p:nvSpPr>
        <p:spPr>
          <a:xfrm>
            <a:off x="7104884" y="3901171"/>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a2</a:t>
            </a:r>
            <a:endParaRPr lang="en-US" sz="3000" i="1">
              <a:solidFill>
                <a:schemeClr val="tx1"/>
              </a:solidFill>
            </a:endParaRPr>
          </a:p>
        </p:txBody>
      </p:sp>
      <p:sp>
        <p:nvSpPr>
          <p:cNvPr id="30" name="Rounded Rectangle 29">
            <a:extLst>
              <a:ext uri="{FF2B5EF4-FFF2-40B4-BE49-F238E27FC236}">
                <a16:creationId xmlns:a16="http://schemas.microsoft.com/office/drawing/2014/main" id="{4C9F4130-6AF0-2D45-86BA-D77FD447BEA6}"/>
              </a:ext>
            </a:extLst>
          </p:cNvPr>
          <p:cNvSpPr/>
          <p:nvPr/>
        </p:nvSpPr>
        <p:spPr>
          <a:xfrm>
            <a:off x="7145162" y="2885528"/>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a1</a:t>
            </a:r>
            <a:endParaRPr lang="en-US" sz="3000" i="1">
              <a:solidFill>
                <a:schemeClr val="tx1"/>
              </a:solidFill>
            </a:endParaRPr>
          </a:p>
        </p:txBody>
      </p:sp>
      <p:sp>
        <p:nvSpPr>
          <p:cNvPr id="31" name="Rectangle 30">
            <a:extLst>
              <a:ext uri="{FF2B5EF4-FFF2-40B4-BE49-F238E27FC236}">
                <a16:creationId xmlns:a16="http://schemas.microsoft.com/office/drawing/2014/main" id="{4C23C4F7-3E69-9944-B3B6-0DD3B68E536B}"/>
              </a:ext>
            </a:extLst>
          </p:cNvPr>
          <p:cNvSpPr/>
          <p:nvPr/>
        </p:nvSpPr>
        <p:spPr>
          <a:xfrm>
            <a:off x="6947094" y="2151681"/>
            <a:ext cx="1442061" cy="707886"/>
          </a:xfrm>
          <a:prstGeom prst="rect">
            <a:avLst/>
          </a:prstGeom>
        </p:spPr>
        <p:txBody>
          <a:bodyPr wrap="none">
            <a:spAutoFit/>
          </a:bodyPr>
          <a:lstStyle/>
          <a:p>
            <a:r>
              <a:rPr lang="en-US" sz="2000" b="1">
                <a:solidFill>
                  <a:srgbClr val="333333"/>
                </a:solidFill>
                <a:latin typeface="+mj-lt"/>
              </a:rPr>
              <a:t>Abstractive </a:t>
            </a:r>
            <a:br>
              <a:rPr lang="en-US" sz="2000" b="1">
                <a:solidFill>
                  <a:srgbClr val="333333"/>
                </a:solidFill>
                <a:latin typeface="+mj-lt"/>
              </a:rPr>
            </a:br>
            <a:r>
              <a:rPr lang="en-US" sz="2000" b="1">
                <a:solidFill>
                  <a:srgbClr val="333333"/>
                </a:solidFill>
                <a:latin typeface="+mj-lt"/>
              </a:rPr>
              <a:t>Output:</a:t>
            </a:r>
          </a:p>
        </p:txBody>
      </p:sp>
      <p:cxnSp>
        <p:nvCxnSpPr>
          <p:cNvPr id="42" name="Straight Arrow Connector 41">
            <a:extLst>
              <a:ext uri="{FF2B5EF4-FFF2-40B4-BE49-F238E27FC236}">
                <a16:creationId xmlns:a16="http://schemas.microsoft.com/office/drawing/2014/main" id="{DF0ADC58-AE10-E945-93BE-1DF935399C77}"/>
              </a:ext>
            </a:extLst>
          </p:cNvPr>
          <p:cNvCxnSpPr>
            <a:cxnSpLocks/>
          </p:cNvCxnSpPr>
          <p:nvPr/>
        </p:nvCxnSpPr>
        <p:spPr>
          <a:xfrm>
            <a:off x="5257914" y="5157933"/>
            <a:ext cx="1344342" cy="0"/>
          </a:xfrm>
          <a:prstGeom prst="straightConnector1">
            <a:avLst/>
          </a:prstGeom>
          <a:ln w="50800">
            <a:solidFill>
              <a:schemeClr val="tx2">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AF794AEF-4770-5B43-8B3E-FC3BC03EC4F1}"/>
              </a:ext>
            </a:extLst>
          </p:cNvPr>
          <p:cNvCxnSpPr>
            <a:cxnSpLocks/>
          </p:cNvCxnSpPr>
          <p:nvPr/>
        </p:nvCxnSpPr>
        <p:spPr>
          <a:xfrm>
            <a:off x="5257914" y="3261386"/>
            <a:ext cx="1344342" cy="0"/>
          </a:xfrm>
          <a:prstGeom prst="straightConnector1">
            <a:avLst/>
          </a:prstGeom>
          <a:ln w="508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BCC848E-6C7D-5E40-BF00-10983107F299}"/>
              </a:ext>
            </a:extLst>
          </p:cNvPr>
          <p:cNvCxnSpPr>
            <a:cxnSpLocks/>
          </p:cNvCxnSpPr>
          <p:nvPr/>
        </p:nvCxnSpPr>
        <p:spPr>
          <a:xfrm>
            <a:off x="5257914" y="4176955"/>
            <a:ext cx="1344342" cy="0"/>
          </a:xfrm>
          <a:prstGeom prst="straightConnector1">
            <a:avLst/>
          </a:prstGeom>
          <a:ln w="508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 name="Curved Connector 5">
            <a:extLst>
              <a:ext uri="{FF2B5EF4-FFF2-40B4-BE49-F238E27FC236}">
                <a16:creationId xmlns:a16="http://schemas.microsoft.com/office/drawing/2014/main" id="{C5EC5ED9-A638-EF4A-AE6A-1717BABC8AF6}"/>
              </a:ext>
            </a:extLst>
          </p:cNvPr>
          <p:cNvCxnSpPr>
            <a:stCxn id="27" idx="3"/>
            <a:endCxn id="26" idx="3"/>
          </p:cNvCxnSpPr>
          <p:nvPr/>
        </p:nvCxnSpPr>
        <p:spPr>
          <a:xfrm>
            <a:off x="4384958" y="3231097"/>
            <a:ext cx="16321" cy="911577"/>
          </a:xfrm>
          <a:prstGeom prst="curvedConnector3">
            <a:avLst>
              <a:gd name="adj1" fmla="val 1500649"/>
            </a:avLst>
          </a:prstGeom>
          <a:ln w="50800">
            <a:solidFill>
              <a:srgbClr val="FFC000"/>
            </a:solidFill>
            <a:tailEnd type="triangle"/>
          </a:ln>
        </p:spPr>
        <p:style>
          <a:lnRef idx="1">
            <a:schemeClr val="accent6"/>
          </a:lnRef>
          <a:fillRef idx="0">
            <a:schemeClr val="accent6"/>
          </a:fillRef>
          <a:effectRef idx="0">
            <a:schemeClr val="accent6"/>
          </a:effectRef>
          <a:fontRef idx="minor">
            <a:schemeClr val="tx1"/>
          </a:fontRef>
        </p:style>
      </p:cxnSp>
      <p:cxnSp>
        <p:nvCxnSpPr>
          <p:cNvPr id="37" name="Curved Connector 36">
            <a:extLst>
              <a:ext uri="{FF2B5EF4-FFF2-40B4-BE49-F238E27FC236}">
                <a16:creationId xmlns:a16="http://schemas.microsoft.com/office/drawing/2014/main" id="{A113FDE0-D08B-A740-998C-17430577D32E}"/>
              </a:ext>
            </a:extLst>
          </p:cNvPr>
          <p:cNvCxnSpPr/>
          <p:nvPr/>
        </p:nvCxnSpPr>
        <p:spPr>
          <a:xfrm>
            <a:off x="4452645" y="4189307"/>
            <a:ext cx="16321" cy="911577"/>
          </a:xfrm>
          <a:prstGeom prst="curvedConnector3">
            <a:avLst>
              <a:gd name="adj1" fmla="val 1500649"/>
            </a:avLst>
          </a:prstGeom>
          <a:ln w="50800">
            <a:solidFill>
              <a:srgbClr val="FFC000"/>
            </a:solidFill>
            <a:tailEnd type="triangle"/>
          </a:ln>
        </p:spPr>
        <p:style>
          <a:lnRef idx="1">
            <a:schemeClr val="accent6"/>
          </a:lnRef>
          <a:fillRef idx="0">
            <a:schemeClr val="accent6"/>
          </a:fillRef>
          <a:effectRef idx="0">
            <a:schemeClr val="accent6"/>
          </a:effectRef>
          <a:fontRef idx="minor">
            <a:schemeClr val="tx1"/>
          </a:fontRef>
        </p:style>
      </p:cxnSp>
      <p:sp>
        <p:nvSpPr>
          <p:cNvPr id="39" name="Rectangle 38">
            <a:extLst>
              <a:ext uri="{FF2B5EF4-FFF2-40B4-BE49-F238E27FC236}">
                <a16:creationId xmlns:a16="http://schemas.microsoft.com/office/drawing/2014/main" id="{571F3634-D70F-CE47-A5ED-1F46419E7E8B}"/>
              </a:ext>
            </a:extLst>
          </p:cNvPr>
          <p:cNvSpPr/>
          <p:nvPr/>
        </p:nvSpPr>
        <p:spPr>
          <a:xfrm>
            <a:off x="4611138" y="3316669"/>
            <a:ext cx="1231619" cy="707886"/>
          </a:xfrm>
          <a:prstGeom prst="rect">
            <a:avLst/>
          </a:prstGeom>
        </p:spPr>
        <p:txBody>
          <a:bodyPr wrap="none">
            <a:spAutoFit/>
          </a:bodyPr>
          <a:lstStyle/>
          <a:p>
            <a:r>
              <a:rPr lang="en-US" sz="2000" b="1">
                <a:solidFill>
                  <a:srgbClr val="FFC000"/>
                </a:solidFill>
                <a:latin typeface="Calibri" panose="020F0502020204030204" pitchFamily="34" charset="0"/>
                <a:cs typeface="Calibri" panose="020F0502020204030204" pitchFamily="34" charset="0"/>
              </a:rPr>
              <a:t>Listener’s</a:t>
            </a:r>
            <a:br>
              <a:rPr lang="en-US" sz="2000" b="1">
                <a:solidFill>
                  <a:srgbClr val="FFC000"/>
                </a:solidFill>
                <a:latin typeface="Calibri" panose="020F0502020204030204" pitchFamily="34" charset="0"/>
                <a:cs typeface="Calibri" panose="020F0502020204030204" pitchFamily="34" charset="0"/>
              </a:rPr>
            </a:br>
            <a:r>
              <a:rPr lang="en-US" sz="2000" b="1">
                <a:solidFill>
                  <a:srgbClr val="FFC000"/>
                </a:solidFill>
                <a:latin typeface="Calibri" panose="020F0502020204030204" pitchFamily="34" charset="0"/>
                <a:cs typeface="Calibri" panose="020F0502020204030204" pitchFamily="34" charset="0"/>
              </a:rPr>
              <a:t>Distractor</a:t>
            </a:r>
          </a:p>
        </p:txBody>
      </p:sp>
      <p:sp>
        <p:nvSpPr>
          <p:cNvPr id="40" name="Rectangle 39">
            <a:extLst>
              <a:ext uri="{FF2B5EF4-FFF2-40B4-BE49-F238E27FC236}">
                <a16:creationId xmlns:a16="http://schemas.microsoft.com/office/drawing/2014/main" id="{57B2B267-D8E3-8344-93AB-56DAF20308B1}"/>
              </a:ext>
            </a:extLst>
          </p:cNvPr>
          <p:cNvSpPr/>
          <p:nvPr/>
        </p:nvSpPr>
        <p:spPr>
          <a:xfrm>
            <a:off x="4663678" y="4265148"/>
            <a:ext cx="1231619" cy="707886"/>
          </a:xfrm>
          <a:prstGeom prst="rect">
            <a:avLst/>
          </a:prstGeom>
        </p:spPr>
        <p:txBody>
          <a:bodyPr wrap="none">
            <a:spAutoFit/>
          </a:bodyPr>
          <a:lstStyle/>
          <a:p>
            <a:r>
              <a:rPr lang="en-US" sz="2000" b="1">
                <a:solidFill>
                  <a:srgbClr val="FFC000"/>
                </a:solidFill>
                <a:latin typeface="Calibri" panose="020F0502020204030204" pitchFamily="34" charset="0"/>
                <a:cs typeface="Calibri" panose="020F0502020204030204" pitchFamily="34" charset="0"/>
              </a:rPr>
              <a:t>Listener’s</a:t>
            </a:r>
            <a:br>
              <a:rPr lang="en-US" sz="2000" b="1">
                <a:solidFill>
                  <a:srgbClr val="FFC000"/>
                </a:solidFill>
                <a:latin typeface="Calibri" panose="020F0502020204030204" pitchFamily="34" charset="0"/>
                <a:cs typeface="Calibri" panose="020F0502020204030204" pitchFamily="34" charset="0"/>
              </a:rPr>
            </a:br>
            <a:r>
              <a:rPr lang="en-US" sz="2000" b="1">
                <a:solidFill>
                  <a:srgbClr val="FFC000"/>
                </a:solidFill>
                <a:latin typeface="Calibri" panose="020F0502020204030204" pitchFamily="34" charset="0"/>
                <a:cs typeface="Calibri" panose="020F0502020204030204" pitchFamily="34" charset="0"/>
              </a:rPr>
              <a:t>Distractor</a:t>
            </a:r>
          </a:p>
        </p:txBody>
      </p:sp>
      <p:pic>
        <p:nvPicPr>
          <p:cNvPr id="41" name="图片 258">
            <a:extLst>
              <a:ext uri="{FF2B5EF4-FFF2-40B4-BE49-F238E27FC236}">
                <a16:creationId xmlns:a16="http://schemas.microsoft.com/office/drawing/2014/main" id="{D8C34C1C-D4D4-EA49-805C-34AE81F510A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1233" t="12669" r="8207" b="11011"/>
          <a:stretch/>
        </p:blipFill>
        <p:spPr>
          <a:xfrm>
            <a:off x="827254" y="2660537"/>
            <a:ext cx="1446921" cy="1370765"/>
          </a:xfrm>
          <a:prstGeom prst="rect">
            <a:avLst/>
          </a:prstGeom>
        </p:spPr>
      </p:pic>
      <p:sp>
        <p:nvSpPr>
          <p:cNvPr id="46" name="Rectangle 45">
            <a:extLst>
              <a:ext uri="{FF2B5EF4-FFF2-40B4-BE49-F238E27FC236}">
                <a16:creationId xmlns:a16="http://schemas.microsoft.com/office/drawing/2014/main" id="{C484349B-BDE3-0448-9DEE-FA1EDC3F46FC}"/>
              </a:ext>
            </a:extLst>
          </p:cNvPr>
          <p:cNvSpPr/>
          <p:nvPr/>
        </p:nvSpPr>
        <p:spPr>
          <a:xfrm>
            <a:off x="9054242" y="2173226"/>
            <a:ext cx="2667727" cy="1938992"/>
          </a:xfrm>
          <a:prstGeom prst="rect">
            <a:avLst/>
          </a:prstGeom>
        </p:spPr>
        <p:txBody>
          <a:bodyPr wrap="square">
            <a:spAutoFit/>
          </a:bodyPr>
          <a:lstStyle/>
          <a:p>
            <a:r>
              <a:rPr lang="en-US" sz="2000" b="1">
                <a:solidFill>
                  <a:srgbClr val="333333"/>
                </a:solidFill>
                <a:latin typeface="+mj-lt"/>
              </a:rPr>
              <a:t>Distractor:</a:t>
            </a:r>
          </a:p>
          <a:p>
            <a:endParaRPr lang="en-US" sz="2000">
              <a:solidFill>
                <a:srgbClr val="333333"/>
              </a:solidFill>
              <a:latin typeface="+mj-lt"/>
            </a:endParaRPr>
          </a:p>
          <a:p>
            <a:r>
              <a:rPr lang="en-US" sz="2000">
                <a:solidFill>
                  <a:srgbClr val="333333"/>
                </a:solidFill>
                <a:latin typeface="+mj-lt"/>
              </a:rPr>
              <a:t>For a given extracted sentence, use the next extracted sentence as the distractor.</a:t>
            </a:r>
          </a:p>
        </p:txBody>
      </p:sp>
      <p:pic>
        <p:nvPicPr>
          <p:cNvPr id="45" name="Picture 44">
            <a:extLst>
              <a:ext uri="{FF2B5EF4-FFF2-40B4-BE49-F238E27FC236}">
                <a16:creationId xmlns:a16="http://schemas.microsoft.com/office/drawing/2014/main" id="{9DE827F8-4BC4-AA48-AA7F-0D7F05E9C7C8}"/>
              </a:ext>
            </a:extLst>
          </p:cNvPr>
          <p:cNvPicPr>
            <a:picLocks noChangeAspect="1"/>
          </p:cNvPicPr>
          <p:nvPr/>
        </p:nvPicPr>
        <p:blipFill>
          <a:blip r:embed="rId4"/>
          <a:stretch>
            <a:fillRect/>
          </a:stretch>
        </p:blipFill>
        <p:spPr>
          <a:xfrm>
            <a:off x="5463504" y="5227835"/>
            <a:ext cx="811628" cy="750341"/>
          </a:xfrm>
          <a:prstGeom prst="rect">
            <a:avLst/>
          </a:prstGeom>
        </p:spPr>
      </p:pic>
      <p:sp>
        <p:nvSpPr>
          <p:cNvPr id="48" name="Rounded Rectangle 47">
            <a:extLst>
              <a:ext uri="{FF2B5EF4-FFF2-40B4-BE49-F238E27FC236}">
                <a16:creationId xmlns:a16="http://schemas.microsoft.com/office/drawing/2014/main" id="{6335C5BF-0C9A-184F-B854-D8031480319B}"/>
              </a:ext>
            </a:extLst>
          </p:cNvPr>
          <p:cNvSpPr/>
          <p:nvPr/>
        </p:nvSpPr>
        <p:spPr>
          <a:xfrm>
            <a:off x="5069573" y="5939522"/>
            <a:ext cx="1651448"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b="1" err="1">
                <a:solidFill>
                  <a:srgbClr val="6693DC"/>
                </a:solidFill>
              </a:rPr>
              <a:t>Seq</a:t>
            </a:r>
            <a:r>
              <a:rPr lang="en-US" sz="2200" b="1">
                <a:solidFill>
                  <a:srgbClr val="6693DC"/>
                </a:solidFill>
              </a:rPr>
              <a:t>-to-</a:t>
            </a:r>
            <a:r>
              <a:rPr lang="en-US" sz="2200" b="1" err="1">
                <a:solidFill>
                  <a:srgbClr val="6693DC"/>
                </a:solidFill>
              </a:rPr>
              <a:t>Seq</a:t>
            </a:r>
            <a:br>
              <a:rPr lang="en-US" sz="2200" b="1">
                <a:solidFill>
                  <a:srgbClr val="6693DC"/>
                </a:solidFill>
              </a:rPr>
            </a:br>
            <a:r>
              <a:rPr lang="en-US" sz="2200" b="1">
                <a:solidFill>
                  <a:srgbClr val="6693DC"/>
                </a:solidFill>
              </a:rPr>
              <a:t>Speaker</a:t>
            </a:r>
          </a:p>
        </p:txBody>
      </p:sp>
      <p:cxnSp>
        <p:nvCxnSpPr>
          <p:cNvPr id="53" name="Straight Arrow Connector 52">
            <a:extLst>
              <a:ext uri="{FF2B5EF4-FFF2-40B4-BE49-F238E27FC236}">
                <a16:creationId xmlns:a16="http://schemas.microsoft.com/office/drawing/2014/main" id="{F7866AD3-1C86-0142-93E5-9EEFFE60E731}"/>
              </a:ext>
            </a:extLst>
          </p:cNvPr>
          <p:cNvCxnSpPr>
            <a:cxnSpLocks/>
          </p:cNvCxnSpPr>
          <p:nvPr/>
        </p:nvCxnSpPr>
        <p:spPr>
          <a:xfrm>
            <a:off x="2348584" y="3500716"/>
            <a:ext cx="988691" cy="0"/>
          </a:xfrm>
          <a:prstGeom prst="straightConnector1">
            <a:avLst/>
          </a:prstGeom>
          <a:ln w="50800">
            <a:tailEnd type="triangle"/>
          </a:ln>
        </p:spPr>
        <p:style>
          <a:lnRef idx="1">
            <a:schemeClr val="accent2"/>
          </a:lnRef>
          <a:fillRef idx="0">
            <a:schemeClr val="accent2"/>
          </a:fillRef>
          <a:effectRef idx="0">
            <a:schemeClr val="accent2"/>
          </a:effectRef>
          <a:fontRef idx="minor">
            <a:schemeClr val="tx1"/>
          </a:fontRef>
        </p:style>
      </p:cxnSp>
      <p:sp>
        <p:nvSpPr>
          <p:cNvPr id="54" name="Rounded Rectangle 53">
            <a:extLst>
              <a:ext uri="{FF2B5EF4-FFF2-40B4-BE49-F238E27FC236}">
                <a16:creationId xmlns:a16="http://schemas.microsoft.com/office/drawing/2014/main" id="{4CC926BA-E109-1141-9D18-F6472A4A84F3}"/>
              </a:ext>
            </a:extLst>
          </p:cNvPr>
          <p:cNvSpPr/>
          <p:nvPr/>
        </p:nvSpPr>
        <p:spPr>
          <a:xfrm>
            <a:off x="2193703" y="3102390"/>
            <a:ext cx="1215288" cy="248230"/>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a:solidFill>
                  <a:schemeClr val="accent2"/>
                </a:solidFill>
              </a:rPr>
              <a:t>Extractor</a:t>
            </a:r>
            <a:endParaRPr lang="en-US" sz="2000" i="1">
              <a:solidFill>
                <a:schemeClr val="accent2"/>
              </a:solidFill>
            </a:endParaRPr>
          </a:p>
        </p:txBody>
      </p:sp>
    </p:spTree>
    <p:extLst>
      <p:ext uri="{BB962C8B-B14F-4D97-AF65-F5344CB8AC3E}">
        <p14:creationId xmlns:p14="http://schemas.microsoft.com/office/powerpoint/2010/main" val="1965261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C372D8C5-C467-084B-B445-D27943D3A819}"/>
              </a:ext>
            </a:extLst>
          </p:cNvPr>
          <p:cNvGraphicFramePr/>
          <p:nvPr>
            <p:extLst>
              <p:ext uri="{D42A27DB-BD31-4B8C-83A1-F6EECF244321}">
                <p14:modId xmlns:p14="http://schemas.microsoft.com/office/powerpoint/2010/main" val="2406106748"/>
              </p:ext>
            </p:extLst>
          </p:nvPr>
        </p:nvGraphicFramePr>
        <p:xfrm>
          <a:off x="308675" y="1129125"/>
          <a:ext cx="5787974" cy="519091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D9180C3A-D80D-7C42-8D2A-EFA81B661149}"/>
              </a:ext>
            </a:extLst>
          </p:cNvPr>
          <p:cNvGraphicFramePr/>
          <p:nvPr>
            <p:extLst>
              <p:ext uri="{D42A27DB-BD31-4B8C-83A1-F6EECF244321}">
                <p14:modId xmlns:p14="http://schemas.microsoft.com/office/powerpoint/2010/main" val="638275443"/>
              </p:ext>
            </p:extLst>
          </p:nvPr>
        </p:nvGraphicFramePr>
        <p:xfrm>
          <a:off x="6096649" y="1197466"/>
          <a:ext cx="5734795" cy="5122575"/>
        </p:xfrm>
        <a:graphic>
          <a:graphicData uri="http://schemas.openxmlformats.org/drawingml/2006/chart">
            <c:chart xmlns:c="http://schemas.openxmlformats.org/drawingml/2006/chart" xmlns:r="http://schemas.openxmlformats.org/officeDocument/2006/relationships" r:id="rId4"/>
          </a:graphicData>
        </a:graphic>
      </p:graphicFrame>
      <p:sp>
        <p:nvSpPr>
          <p:cNvPr id="5" name="Rectangle 4">
            <a:extLst>
              <a:ext uri="{FF2B5EF4-FFF2-40B4-BE49-F238E27FC236}">
                <a16:creationId xmlns:a16="http://schemas.microsoft.com/office/drawing/2014/main" id="{1FC9305F-7177-374F-A8DA-B6743CEDA61F}"/>
              </a:ext>
            </a:extLst>
          </p:cNvPr>
          <p:cNvSpPr/>
          <p:nvPr/>
        </p:nvSpPr>
        <p:spPr>
          <a:xfrm>
            <a:off x="999889" y="5887006"/>
            <a:ext cx="1415772" cy="646331"/>
          </a:xfrm>
          <a:prstGeom prst="rect">
            <a:avLst/>
          </a:prstGeom>
        </p:spPr>
        <p:txBody>
          <a:bodyPr wrap="none">
            <a:spAutoFit/>
          </a:bodyPr>
          <a:lstStyle/>
          <a:p>
            <a:pPr algn="ctr"/>
            <a:r>
              <a:rPr lang="en-US"/>
              <a:t>[</a:t>
            </a:r>
            <a:r>
              <a:rPr lang="en-US" err="1"/>
              <a:t>Celikylimaz</a:t>
            </a:r>
            <a:r>
              <a:rPr lang="en-US"/>
              <a:t>+</a:t>
            </a:r>
            <a:br>
              <a:rPr lang="en-US"/>
            </a:br>
            <a:r>
              <a:rPr lang="en-US"/>
              <a:t>‘18]</a:t>
            </a:r>
          </a:p>
        </p:txBody>
      </p:sp>
      <p:sp>
        <p:nvSpPr>
          <p:cNvPr id="6" name="Rectangle 5">
            <a:extLst>
              <a:ext uri="{FF2B5EF4-FFF2-40B4-BE49-F238E27FC236}">
                <a16:creationId xmlns:a16="http://schemas.microsoft.com/office/drawing/2014/main" id="{1FC9305F-7177-374F-A8DA-B6743CEDA61F}"/>
              </a:ext>
            </a:extLst>
          </p:cNvPr>
          <p:cNvSpPr/>
          <p:nvPr/>
        </p:nvSpPr>
        <p:spPr>
          <a:xfrm>
            <a:off x="2406323" y="5165801"/>
            <a:ext cx="1016368" cy="707886"/>
          </a:xfrm>
          <a:prstGeom prst="rect">
            <a:avLst/>
          </a:prstGeom>
        </p:spPr>
        <p:txBody>
          <a:bodyPr wrap="none">
            <a:spAutoFit/>
          </a:bodyPr>
          <a:lstStyle/>
          <a:p>
            <a:pPr algn="ctr"/>
            <a:r>
              <a:rPr lang="en-US" sz="2000"/>
              <a:t>Base </a:t>
            </a:r>
            <a:br>
              <a:rPr lang="en-US" sz="2000"/>
            </a:br>
            <a:r>
              <a:rPr lang="en-US" sz="2000"/>
              <a:t>Speaker</a:t>
            </a:r>
          </a:p>
        </p:txBody>
      </p:sp>
      <p:sp>
        <p:nvSpPr>
          <p:cNvPr id="3" name="Rectangle 2"/>
          <p:cNvSpPr/>
          <p:nvPr/>
        </p:nvSpPr>
        <p:spPr>
          <a:xfrm>
            <a:off x="1162721" y="5164408"/>
            <a:ext cx="1090107" cy="707886"/>
          </a:xfrm>
          <a:prstGeom prst="rect">
            <a:avLst/>
          </a:prstGeom>
        </p:spPr>
        <p:txBody>
          <a:bodyPr wrap="none">
            <a:spAutoFit/>
          </a:bodyPr>
          <a:lstStyle/>
          <a:p>
            <a:pPr algn="ctr"/>
            <a:r>
              <a:rPr lang="en-US" sz="2000" dirty="0"/>
              <a:t>State-of-</a:t>
            </a:r>
            <a:br>
              <a:rPr lang="en-US" sz="2000" dirty="0"/>
            </a:br>
            <a:r>
              <a:rPr lang="en-US" sz="2000" dirty="0"/>
              <a:t>the-Art</a:t>
            </a:r>
          </a:p>
        </p:txBody>
      </p:sp>
      <p:sp>
        <p:nvSpPr>
          <p:cNvPr id="10" name="Rectangle 9">
            <a:extLst>
              <a:ext uri="{FF2B5EF4-FFF2-40B4-BE49-F238E27FC236}">
                <a16:creationId xmlns:a16="http://schemas.microsoft.com/office/drawing/2014/main" id="{1FC9305F-7177-374F-A8DA-B6743CEDA61F}"/>
              </a:ext>
            </a:extLst>
          </p:cNvPr>
          <p:cNvSpPr/>
          <p:nvPr/>
        </p:nvSpPr>
        <p:spPr>
          <a:xfrm>
            <a:off x="2312419" y="5852714"/>
            <a:ext cx="1204176" cy="646331"/>
          </a:xfrm>
          <a:prstGeom prst="rect">
            <a:avLst/>
          </a:prstGeom>
        </p:spPr>
        <p:txBody>
          <a:bodyPr wrap="none">
            <a:spAutoFit/>
          </a:bodyPr>
          <a:lstStyle/>
          <a:p>
            <a:pPr algn="ctr"/>
            <a:r>
              <a:rPr lang="en-US"/>
              <a:t>[Chen &amp; </a:t>
            </a:r>
            <a:br>
              <a:rPr lang="en-US"/>
            </a:br>
            <a:r>
              <a:rPr lang="en-US"/>
              <a:t>Bansal ‘18]</a:t>
            </a:r>
          </a:p>
        </p:txBody>
      </p:sp>
      <p:sp>
        <p:nvSpPr>
          <p:cNvPr id="11" name="Rectangle 10">
            <a:extLst>
              <a:ext uri="{FF2B5EF4-FFF2-40B4-BE49-F238E27FC236}">
                <a16:creationId xmlns:a16="http://schemas.microsoft.com/office/drawing/2014/main" id="{1FC9305F-7177-374F-A8DA-B6743CEDA61F}"/>
              </a:ext>
            </a:extLst>
          </p:cNvPr>
          <p:cNvSpPr/>
          <p:nvPr/>
        </p:nvSpPr>
        <p:spPr>
          <a:xfrm>
            <a:off x="6922967" y="5864797"/>
            <a:ext cx="981231" cy="646331"/>
          </a:xfrm>
          <a:prstGeom prst="rect">
            <a:avLst/>
          </a:prstGeom>
        </p:spPr>
        <p:txBody>
          <a:bodyPr wrap="none">
            <a:spAutoFit/>
          </a:bodyPr>
          <a:lstStyle/>
          <a:p>
            <a:pPr algn="ctr"/>
            <a:r>
              <a:rPr lang="en-US"/>
              <a:t>[Paulus+</a:t>
            </a:r>
            <a:br>
              <a:rPr lang="en-US"/>
            </a:br>
            <a:r>
              <a:rPr lang="en-US"/>
              <a:t>‘18]</a:t>
            </a:r>
          </a:p>
        </p:txBody>
      </p:sp>
      <p:sp>
        <p:nvSpPr>
          <p:cNvPr id="12" name="Rectangle 11">
            <a:extLst>
              <a:ext uri="{FF2B5EF4-FFF2-40B4-BE49-F238E27FC236}">
                <a16:creationId xmlns:a16="http://schemas.microsoft.com/office/drawing/2014/main" id="{1FC9305F-7177-374F-A8DA-B6743CEDA61F}"/>
              </a:ext>
            </a:extLst>
          </p:cNvPr>
          <p:cNvSpPr/>
          <p:nvPr/>
        </p:nvSpPr>
        <p:spPr>
          <a:xfrm>
            <a:off x="8188871" y="5213071"/>
            <a:ext cx="1016368" cy="707886"/>
          </a:xfrm>
          <a:prstGeom prst="rect">
            <a:avLst/>
          </a:prstGeom>
        </p:spPr>
        <p:txBody>
          <a:bodyPr wrap="none">
            <a:spAutoFit/>
          </a:bodyPr>
          <a:lstStyle/>
          <a:p>
            <a:pPr algn="ctr"/>
            <a:r>
              <a:rPr lang="en-US" sz="2000"/>
              <a:t>Base </a:t>
            </a:r>
            <a:br>
              <a:rPr lang="en-US" sz="2000"/>
            </a:br>
            <a:r>
              <a:rPr lang="en-US" sz="2000"/>
              <a:t>Speaker</a:t>
            </a:r>
          </a:p>
        </p:txBody>
      </p:sp>
      <p:sp>
        <p:nvSpPr>
          <p:cNvPr id="13" name="Rectangle 12"/>
          <p:cNvSpPr/>
          <p:nvPr/>
        </p:nvSpPr>
        <p:spPr>
          <a:xfrm>
            <a:off x="6922967" y="5211678"/>
            <a:ext cx="1090107" cy="707886"/>
          </a:xfrm>
          <a:prstGeom prst="rect">
            <a:avLst/>
          </a:prstGeom>
        </p:spPr>
        <p:txBody>
          <a:bodyPr wrap="none">
            <a:spAutoFit/>
          </a:bodyPr>
          <a:lstStyle/>
          <a:p>
            <a:pPr algn="ctr"/>
            <a:r>
              <a:rPr lang="en-US" sz="2000"/>
              <a:t>State-of-</a:t>
            </a:r>
            <a:br>
              <a:rPr lang="en-US" sz="2000"/>
            </a:br>
            <a:r>
              <a:rPr lang="en-US" sz="2000"/>
              <a:t>the-Art</a:t>
            </a:r>
          </a:p>
        </p:txBody>
      </p:sp>
      <p:sp>
        <p:nvSpPr>
          <p:cNvPr id="14" name="Rectangle 13">
            <a:extLst>
              <a:ext uri="{FF2B5EF4-FFF2-40B4-BE49-F238E27FC236}">
                <a16:creationId xmlns:a16="http://schemas.microsoft.com/office/drawing/2014/main" id="{1FC9305F-7177-374F-A8DA-B6743CEDA61F}"/>
              </a:ext>
            </a:extLst>
          </p:cNvPr>
          <p:cNvSpPr/>
          <p:nvPr/>
        </p:nvSpPr>
        <p:spPr>
          <a:xfrm>
            <a:off x="8051953" y="5867895"/>
            <a:ext cx="1204176" cy="646331"/>
          </a:xfrm>
          <a:prstGeom prst="rect">
            <a:avLst/>
          </a:prstGeom>
        </p:spPr>
        <p:txBody>
          <a:bodyPr wrap="none">
            <a:spAutoFit/>
          </a:bodyPr>
          <a:lstStyle/>
          <a:p>
            <a:pPr algn="ctr"/>
            <a:r>
              <a:rPr lang="en-US"/>
              <a:t>[Chen &amp; </a:t>
            </a:r>
            <a:br>
              <a:rPr lang="en-US"/>
            </a:br>
            <a:r>
              <a:rPr lang="en-US"/>
              <a:t>Bansal ‘18]</a:t>
            </a:r>
          </a:p>
        </p:txBody>
      </p:sp>
      <p:sp>
        <p:nvSpPr>
          <p:cNvPr id="19" name="Rectangle 18">
            <a:extLst>
              <a:ext uri="{FF2B5EF4-FFF2-40B4-BE49-F238E27FC236}">
                <a16:creationId xmlns:a16="http://schemas.microsoft.com/office/drawing/2014/main" id="{1FC9305F-7177-374F-A8DA-B6743CEDA61F}"/>
              </a:ext>
            </a:extLst>
          </p:cNvPr>
          <p:cNvSpPr/>
          <p:nvPr/>
        </p:nvSpPr>
        <p:spPr>
          <a:xfrm>
            <a:off x="3547314" y="5144828"/>
            <a:ext cx="1284711" cy="707886"/>
          </a:xfrm>
          <a:prstGeom prst="rect">
            <a:avLst/>
          </a:prstGeom>
        </p:spPr>
        <p:txBody>
          <a:bodyPr wrap="none">
            <a:spAutoFit/>
          </a:bodyPr>
          <a:lstStyle/>
          <a:p>
            <a:pPr algn="ctr"/>
            <a:r>
              <a:rPr lang="en-US" sz="2000" dirty="0"/>
              <a:t>Pragmatic </a:t>
            </a:r>
            <a:br>
              <a:rPr lang="en-US" sz="2000" dirty="0"/>
            </a:br>
            <a:r>
              <a:rPr lang="en-US" sz="2000" dirty="0"/>
              <a:t>Rec.</a:t>
            </a:r>
          </a:p>
        </p:txBody>
      </p:sp>
      <p:sp>
        <p:nvSpPr>
          <p:cNvPr id="21" name="Rectangle 20">
            <a:extLst>
              <a:ext uri="{FF2B5EF4-FFF2-40B4-BE49-F238E27FC236}">
                <a16:creationId xmlns:a16="http://schemas.microsoft.com/office/drawing/2014/main" id="{1FC9305F-7177-374F-A8DA-B6743CEDA61F}"/>
              </a:ext>
            </a:extLst>
          </p:cNvPr>
          <p:cNvSpPr/>
          <p:nvPr/>
        </p:nvSpPr>
        <p:spPr>
          <a:xfrm>
            <a:off x="4744171" y="5144828"/>
            <a:ext cx="1284712" cy="707886"/>
          </a:xfrm>
          <a:prstGeom prst="rect">
            <a:avLst/>
          </a:prstGeom>
        </p:spPr>
        <p:txBody>
          <a:bodyPr wrap="none">
            <a:spAutoFit/>
          </a:bodyPr>
          <a:lstStyle/>
          <a:p>
            <a:pPr algn="ctr"/>
            <a:r>
              <a:rPr lang="en-US" sz="2000"/>
              <a:t>Pragmatic </a:t>
            </a:r>
            <a:br>
              <a:rPr lang="en-US" sz="2000"/>
            </a:br>
            <a:r>
              <a:rPr lang="en-US" sz="2000"/>
              <a:t>Distr.</a:t>
            </a:r>
          </a:p>
        </p:txBody>
      </p:sp>
      <p:sp>
        <p:nvSpPr>
          <p:cNvPr id="22" name="Rectangle 21">
            <a:extLst>
              <a:ext uri="{FF2B5EF4-FFF2-40B4-BE49-F238E27FC236}">
                <a16:creationId xmlns:a16="http://schemas.microsoft.com/office/drawing/2014/main" id="{1FC9305F-7177-374F-A8DA-B6743CEDA61F}"/>
              </a:ext>
            </a:extLst>
          </p:cNvPr>
          <p:cNvSpPr/>
          <p:nvPr/>
        </p:nvSpPr>
        <p:spPr>
          <a:xfrm>
            <a:off x="9308415" y="5142551"/>
            <a:ext cx="1284711" cy="707886"/>
          </a:xfrm>
          <a:prstGeom prst="rect">
            <a:avLst/>
          </a:prstGeom>
        </p:spPr>
        <p:txBody>
          <a:bodyPr wrap="none">
            <a:spAutoFit/>
          </a:bodyPr>
          <a:lstStyle/>
          <a:p>
            <a:pPr algn="ctr"/>
            <a:r>
              <a:rPr lang="en-US" sz="2000" dirty="0"/>
              <a:t>Pragmatic </a:t>
            </a:r>
            <a:br>
              <a:rPr lang="en-US" sz="2000" dirty="0"/>
            </a:br>
            <a:r>
              <a:rPr lang="en-US" sz="2000" dirty="0"/>
              <a:t>Rec.</a:t>
            </a:r>
          </a:p>
        </p:txBody>
      </p:sp>
      <p:sp>
        <p:nvSpPr>
          <p:cNvPr id="23" name="Rectangle 22">
            <a:extLst>
              <a:ext uri="{FF2B5EF4-FFF2-40B4-BE49-F238E27FC236}">
                <a16:creationId xmlns:a16="http://schemas.microsoft.com/office/drawing/2014/main" id="{1FC9305F-7177-374F-A8DA-B6743CEDA61F}"/>
              </a:ext>
            </a:extLst>
          </p:cNvPr>
          <p:cNvSpPr/>
          <p:nvPr/>
        </p:nvSpPr>
        <p:spPr>
          <a:xfrm>
            <a:off x="10505272" y="5142551"/>
            <a:ext cx="1284712" cy="707886"/>
          </a:xfrm>
          <a:prstGeom prst="rect">
            <a:avLst/>
          </a:prstGeom>
        </p:spPr>
        <p:txBody>
          <a:bodyPr wrap="none">
            <a:spAutoFit/>
          </a:bodyPr>
          <a:lstStyle/>
          <a:p>
            <a:pPr algn="ctr"/>
            <a:r>
              <a:rPr lang="en-US" sz="2000"/>
              <a:t>Pragmatic </a:t>
            </a:r>
            <a:br>
              <a:rPr lang="en-US" sz="2000"/>
            </a:br>
            <a:r>
              <a:rPr lang="en-US" sz="2000"/>
              <a:t>Distr.</a:t>
            </a:r>
          </a:p>
        </p:txBody>
      </p:sp>
      <p:sp>
        <p:nvSpPr>
          <p:cNvPr id="20" name="Title 1">
            <a:extLst>
              <a:ext uri="{FF2B5EF4-FFF2-40B4-BE49-F238E27FC236}">
                <a16:creationId xmlns:a16="http://schemas.microsoft.com/office/drawing/2014/main" id="{A6FDE92F-EBFA-EE4E-840C-FE423239D520}"/>
              </a:ext>
            </a:extLst>
          </p:cNvPr>
          <p:cNvSpPr>
            <a:spLocks noGrp="1"/>
          </p:cNvSpPr>
          <p:nvPr>
            <p:ph type="title"/>
          </p:nvPr>
        </p:nvSpPr>
        <p:spPr>
          <a:xfrm>
            <a:off x="497302" y="146242"/>
            <a:ext cx="12191999" cy="1009698"/>
          </a:xfrm>
        </p:spPr>
        <p:txBody>
          <a:bodyPr/>
          <a:lstStyle/>
          <a:p>
            <a:r>
              <a:rPr lang="en-US" dirty="0"/>
              <a:t>Abstractive Summarization</a:t>
            </a:r>
          </a:p>
        </p:txBody>
      </p:sp>
    </p:spTree>
    <p:extLst>
      <p:ext uri="{BB962C8B-B14F-4D97-AF65-F5344CB8AC3E}">
        <p14:creationId xmlns:p14="http://schemas.microsoft.com/office/powerpoint/2010/main" val="3474741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graphicEl>
                                              <a:chart seriesIdx="-3" categoryIdx="-3" bldStep="gridLegend"/>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graphicEl>
                                              <a:chart seriesIdx="0" categoryIdx="0" bldStep="ptInSeries"/>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graphicEl>
                                              <a:chart seriesIdx="1" categoryIdx="0" bldStep="ptInSeries"/>
                                            </p:graphicEl>
                                          </p:spTgt>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8">
                                            <p:graphicEl>
                                              <a:chart seriesIdx="-3" categoryIdx="-3" bldStep="gridLegend"/>
                                            </p:graphicEl>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8">
                                            <p:graphicEl>
                                              <a:chart seriesIdx="0" categoryIdx="0" bldStep="ptInSeries"/>
                                            </p:graphic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8">
                                            <p:graphicEl>
                                              <a:chart seriesIdx="1" categoryIdx="0" bldStep="ptInSeries"/>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graphicEl>
                                              <a:chart seriesIdx="-3" categoryIdx="-3" bldStep="gridLegend"/>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graphicEl>
                                              <a:chart seriesIdx="0" categoryIdx="0" bldStep="ptIn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graphicEl>
                                              <a:chart seriesIdx="1" categoryIdx="0" bldStep="ptIn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graphicEl>
                                              <a:chart seriesIdx="2" categoryIdx="0" bldStep="ptInSeries"/>
                                            </p:graphic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graphicEl>
                                              <a:chart seriesIdx="2" categoryIdx="0" bldStep="ptInSeries"/>
                                            </p:graphicEl>
                                          </p:spTgt>
                                        </p:tgtEl>
                                        <p:attrNameLst>
                                          <p:attrName>style.visibility</p:attrName>
                                        </p:attrNameLst>
                                      </p:cBhvr>
                                      <p:to>
                                        <p:strVal val="visible"/>
                                      </p:to>
                                    </p:set>
                                  </p:childTnLst>
                                </p:cTn>
                              </p:par>
                              <p:par>
                                <p:cTn id="29" presetID="1" presetClass="entr" presetSubtype="0" fill="hold" grpId="1" nodeType="withEffect">
                                  <p:stCondLst>
                                    <p:cond delay="0"/>
                                  </p:stCondLst>
                                  <p:childTnLst>
                                    <p:set>
                                      <p:cBhvr>
                                        <p:cTn id="30" dur="1" fill="hold">
                                          <p:stCondLst>
                                            <p:cond delay="0"/>
                                          </p:stCondLst>
                                        </p:cTn>
                                        <p:tgtEl>
                                          <p:spTgt spid="8">
                                            <p:graphicEl>
                                              <a:chart seriesIdx="2" categoryIdx="0" bldStep="ptInSeries"/>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graphicEl>
                                              <a:chart seriesIdx="3" categoryIdx="0" bldStep="ptInSeries"/>
                                            </p:graphicEl>
                                          </p:spTgt>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8">
                                            <p:graphicEl>
                                              <a:chart seriesIdx="3" categoryIdx="0" bldStep="ptInSeries"/>
                                            </p:graphic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
                                            <p:graphicEl>
                                              <a:chart seriesIdx="3" categoryIdx="0" bldStep="ptInSeries"/>
                                            </p:graphic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Chart bld="seriesEl"/>
        </p:bldSub>
      </p:bldGraphic>
      <p:bldGraphic spid="8" grpId="1" uiExpand="1">
        <p:bldSub>
          <a:bldChart bld="seriesEl"/>
        </p:bldSub>
      </p:bldGraphic>
      <p:bldGraphic spid="9" grpId="0" uiExpand="1">
        <p:bldSub>
          <a:bldChart bld="seriesEl"/>
        </p:bldSub>
      </p:bldGraphic>
      <p:bldP spid="19" grpId="0"/>
      <p:bldP spid="21" grpId="0"/>
      <p:bldP spid="22" grpId="0"/>
      <p:bldP spid="2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46242"/>
            <a:ext cx="12191999" cy="1009698"/>
          </a:xfrm>
        </p:spPr>
        <p:txBody>
          <a:bodyPr/>
          <a:lstStyle/>
          <a:p>
            <a:r>
              <a:rPr lang="en-US"/>
              <a:t>Conclusions</a:t>
            </a:r>
          </a:p>
        </p:txBody>
      </p:sp>
      <p:sp>
        <p:nvSpPr>
          <p:cNvPr id="3" name="Content Placeholder 2"/>
          <p:cNvSpPr>
            <a:spLocks noGrp="1"/>
          </p:cNvSpPr>
          <p:nvPr>
            <p:ph idx="1"/>
          </p:nvPr>
        </p:nvSpPr>
        <p:spPr>
          <a:xfrm>
            <a:off x="609600" y="1307715"/>
            <a:ext cx="7589520" cy="4801683"/>
          </a:xfrm>
        </p:spPr>
        <p:txBody>
          <a:bodyPr>
            <a:normAutofit/>
          </a:bodyPr>
          <a:lstStyle/>
          <a:p>
            <a:pPr>
              <a:buFont typeface="Arial Unicode MS" panose="020B0604020202020204" pitchFamily="34" charset="-128"/>
              <a:buChar char="‣"/>
            </a:pPr>
            <a:r>
              <a:rPr lang="en-US" dirty="0"/>
              <a:t>Modeling generation as a speaker-listener game leads to more adequate and informative outputs</a:t>
            </a:r>
          </a:p>
          <a:p>
            <a:pPr>
              <a:buFont typeface="Arial Unicode MS" panose="020B0604020202020204" pitchFamily="34" charset="-128"/>
              <a:buChar char="‣"/>
            </a:pPr>
            <a:endParaRPr lang="en-US" dirty="0"/>
          </a:p>
          <a:p>
            <a:pPr>
              <a:buFont typeface="Arial Unicode MS" panose="020B0604020202020204" pitchFamily="34" charset="-128"/>
              <a:buChar char="‣"/>
            </a:pPr>
            <a:r>
              <a:rPr lang="en-US" dirty="0"/>
              <a:t>Computational pragmatics produces improvements for general text generation tasks</a:t>
            </a:r>
          </a:p>
        </p:txBody>
      </p:sp>
      <p:sp>
        <p:nvSpPr>
          <p:cNvPr id="5" name="Rounded Rectangle 4"/>
          <p:cNvSpPr/>
          <p:nvPr/>
        </p:nvSpPr>
        <p:spPr>
          <a:xfrm>
            <a:off x="8815444" y="326552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endParaRPr lang="en-US" sz="3000" i="1" baseline="-25000">
              <a:solidFill>
                <a:schemeClr val="tx1"/>
              </a:solidFill>
            </a:endParaRPr>
          </a:p>
        </p:txBody>
      </p:sp>
      <p:sp>
        <p:nvSpPr>
          <p:cNvPr id="6" name="Rounded Rectangle 5">
            <a:extLst>
              <a:ext uri="{FF2B5EF4-FFF2-40B4-BE49-F238E27FC236}">
                <a16:creationId xmlns:a16="http://schemas.microsoft.com/office/drawing/2014/main" id="{810027CE-BA39-C64E-9E80-1AC65D0BAE38}"/>
              </a:ext>
            </a:extLst>
          </p:cNvPr>
          <p:cNvSpPr/>
          <p:nvPr/>
        </p:nvSpPr>
        <p:spPr>
          <a:xfrm>
            <a:off x="10503715" y="3265527"/>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endParaRPr lang="en-US" sz="3000" i="1" baseline="-25000">
              <a:solidFill>
                <a:schemeClr val="tx1"/>
              </a:solidFill>
            </a:endParaRPr>
          </a:p>
        </p:txBody>
      </p:sp>
      <p:cxnSp>
        <p:nvCxnSpPr>
          <p:cNvPr id="7" name="Straight Arrow Connector 6"/>
          <p:cNvCxnSpPr/>
          <p:nvPr/>
        </p:nvCxnSpPr>
        <p:spPr>
          <a:xfrm>
            <a:off x="10906397" y="4028725"/>
            <a:ext cx="304802" cy="979988"/>
          </a:xfrm>
          <a:prstGeom prst="straightConnector1">
            <a:avLst/>
          </a:prstGeom>
          <a:ln w="38100">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a:off x="10906398" y="4054359"/>
            <a:ext cx="152401" cy="801954"/>
          </a:xfrm>
          <a:prstGeom prst="straightConnector1">
            <a:avLst/>
          </a:prstGeom>
          <a:ln w="38100">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9" name="Rounded Rectangle 8"/>
          <p:cNvSpPr/>
          <p:nvPr/>
        </p:nvSpPr>
        <p:spPr>
          <a:xfrm>
            <a:off x="10807624" y="5008713"/>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10" name="Rounded Rectangle 9"/>
          <p:cNvSpPr/>
          <p:nvPr/>
        </p:nvSpPr>
        <p:spPr>
          <a:xfrm>
            <a:off x="10655224" y="4856313"/>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11" name="Rounded Rectangle 10"/>
          <p:cNvSpPr/>
          <p:nvPr/>
        </p:nvSpPr>
        <p:spPr>
          <a:xfrm>
            <a:off x="10502824" y="4703913"/>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baseline="-25000">
              <a:solidFill>
                <a:schemeClr val="tx1"/>
              </a:solidFill>
            </a:endParaRPr>
          </a:p>
        </p:txBody>
      </p:sp>
      <p:cxnSp>
        <p:nvCxnSpPr>
          <p:cNvPr id="12" name="Straight Arrow Connector 11"/>
          <p:cNvCxnSpPr>
            <a:endCxn id="11" idx="0"/>
          </p:cNvCxnSpPr>
          <p:nvPr/>
        </p:nvCxnSpPr>
        <p:spPr>
          <a:xfrm flipH="1">
            <a:off x="10889706" y="4010674"/>
            <a:ext cx="16692" cy="693239"/>
          </a:xfrm>
          <a:prstGeom prst="straightConnector1">
            <a:avLst/>
          </a:prstGeom>
          <a:ln w="38100">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3" name="Rounded Rectangle 12"/>
          <p:cNvSpPr/>
          <p:nvPr/>
        </p:nvSpPr>
        <p:spPr>
          <a:xfrm>
            <a:off x="9695305" y="1505815"/>
            <a:ext cx="757070" cy="661425"/>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baseline="30000">
              <a:solidFill>
                <a:schemeClr val="tx1"/>
              </a:solidFill>
            </a:endParaRPr>
          </a:p>
        </p:txBody>
      </p:sp>
      <p:cxnSp>
        <p:nvCxnSpPr>
          <p:cNvPr id="14" name="Straight Arrow Connector 13"/>
          <p:cNvCxnSpPr>
            <a:stCxn id="13" idx="2"/>
            <a:endCxn id="5" idx="0"/>
          </p:cNvCxnSpPr>
          <p:nvPr/>
        </p:nvCxnSpPr>
        <p:spPr>
          <a:xfrm flipH="1">
            <a:off x="9202326" y="2167240"/>
            <a:ext cx="871514" cy="1098287"/>
          </a:xfrm>
          <a:prstGeom prst="straightConnector1">
            <a:avLst/>
          </a:prstGeom>
          <a:ln w="38100">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13" idx="2"/>
            <a:endCxn id="6" idx="0"/>
          </p:cNvCxnSpPr>
          <p:nvPr/>
        </p:nvCxnSpPr>
        <p:spPr>
          <a:xfrm>
            <a:off x="10073840" y="2167240"/>
            <a:ext cx="816757" cy="1098287"/>
          </a:xfrm>
          <a:prstGeom prst="straightConnector1">
            <a:avLst/>
          </a:prstGeom>
          <a:ln w="38100">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a:off x="9174530" y="3942967"/>
            <a:ext cx="304802" cy="979988"/>
          </a:xfrm>
          <a:prstGeom prst="straightConnector1">
            <a:avLst/>
          </a:prstGeom>
          <a:ln w="38100">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9174531" y="3968601"/>
            <a:ext cx="152401" cy="801954"/>
          </a:xfrm>
          <a:prstGeom prst="straightConnector1">
            <a:avLst/>
          </a:prstGeom>
          <a:ln w="38100">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19" name="Rounded Rectangle 18"/>
          <p:cNvSpPr/>
          <p:nvPr/>
        </p:nvSpPr>
        <p:spPr>
          <a:xfrm>
            <a:off x="9075757" y="4922955"/>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20" name="Rounded Rectangle 19"/>
          <p:cNvSpPr/>
          <p:nvPr/>
        </p:nvSpPr>
        <p:spPr>
          <a:xfrm>
            <a:off x="8923357" y="4770555"/>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lumMod val="40000"/>
                    <a:lumOff val="60000"/>
                  </a:schemeClr>
                </a:solidFill>
              </a:rPr>
              <a:t>i</a:t>
            </a:r>
            <a:endParaRPr lang="en-US" sz="3000" i="1">
              <a:solidFill>
                <a:schemeClr val="tx1">
                  <a:lumMod val="40000"/>
                  <a:lumOff val="60000"/>
                </a:schemeClr>
              </a:solidFill>
            </a:endParaRPr>
          </a:p>
        </p:txBody>
      </p:sp>
      <p:sp>
        <p:nvSpPr>
          <p:cNvPr id="21" name="Rounded Rectangle 20"/>
          <p:cNvSpPr/>
          <p:nvPr/>
        </p:nvSpPr>
        <p:spPr>
          <a:xfrm>
            <a:off x="8770957" y="4618155"/>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baseline="-25000">
              <a:solidFill>
                <a:schemeClr val="tx1"/>
              </a:solidFill>
            </a:endParaRPr>
          </a:p>
        </p:txBody>
      </p:sp>
      <p:cxnSp>
        <p:nvCxnSpPr>
          <p:cNvPr id="22" name="Straight Arrow Connector 21"/>
          <p:cNvCxnSpPr>
            <a:endCxn id="21" idx="0"/>
          </p:cNvCxnSpPr>
          <p:nvPr/>
        </p:nvCxnSpPr>
        <p:spPr>
          <a:xfrm flipH="1">
            <a:off x="9157839" y="3924916"/>
            <a:ext cx="16692" cy="693239"/>
          </a:xfrm>
          <a:prstGeom prst="straightConnector1">
            <a:avLst/>
          </a:prstGeom>
          <a:ln w="38100">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pic>
        <p:nvPicPr>
          <p:cNvPr id="23" name="Picture 22">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9638083" y="2470728"/>
            <a:ext cx="811628" cy="750341"/>
          </a:xfrm>
          <a:prstGeom prst="rect">
            <a:avLst/>
          </a:prstGeom>
        </p:spPr>
      </p:pic>
      <p:pic>
        <p:nvPicPr>
          <p:cNvPr id="24" name="Picture 23">
            <a:extLst>
              <a:ext uri="{FF2B5EF4-FFF2-40B4-BE49-F238E27FC236}">
                <a16:creationId xmlns:a16="http://schemas.microsoft.com/office/drawing/2014/main" id="{9A97E0A7-6C29-3D4E-A15B-368813E609FF}"/>
              </a:ext>
            </a:extLst>
          </p:cNvPr>
          <p:cNvPicPr>
            <a:picLocks noChangeAspect="1"/>
          </p:cNvPicPr>
          <p:nvPr/>
        </p:nvPicPr>
        <p:blipFill>
          <a:blip r:embed="rId4"/>
          <a:stretch>
            <a:fillRect/>
          </a:stretch>
        </p:blipFill>
        <p:spPr>
          <a:xfrm>
            <a:off x="9618713" y="3792609"/>
            <a:ext cx="830998" cy="830998"/>
          </a:xfrm>
          <a:prstGeom prst="rect">
            <a:avLst/>
          </a:prstGeom>
        </p:spPr>
      </p:pic>
    </p:spTree>
    <p:extLst>
      <p:ext uri="{BB962C8B-B14F-4D97-AF65-F5344CB8AC3E}">
        <p14:creationId xmlns:p14="http://schemas.microsoft.com/office/powerpoint/2010/main" val="2930485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0" y="1477198"/>
            <a:ext cx="12191999" cy="1202403"/>
          </a:xfrm>
          <a:prstGeom prst="rect">
            <a:avLst/>
          </a:prstGeom>
        </p:spPr>
        <p:txBody>
          <a:bodyPr>
            <a:normAutofit/>
          </a:bodyPr>
          <a:lstStyle>
            <a:lvl1pPr marL="342900" indent="-342900" algn="l" defTabSz="457200" rtl="0" eaLnBrk="1" latinLnBrk="0" hangingPunct="1">
              <a:spcBef>
                <a:spcPct val="20000"/>
              </a:spcBef>
              <a:buClr>
                <a:schemeClr val="accent1">
                  <a:lumMod val="75000"/>
                </a:schemeClr>
              </a:buClr>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Clr>
                <a:schemeClr val="accent1">
                  <a:lumMod val="75000"/>
                </a:schemeClr>
              </a:buClr>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sz="4400" dirty="0"/>
              <a:t>Thanks!</a:t>
            </a:r>
          </a:p>
        </p:txBody>
      </p:sp>
      <p:sp>
        <p:nvSpPr>
          <p:cNvPr id="3" name="Content Placeholder 2">
            <a:extLst>
              <a:ext uri="{FF2B5EF4-FFF2-40B4-BE49-F238E27FC236}">
                <a16:creationId xmlns:a16="http://schemas.microsoft.com/office/drawing/2014/main" id="{F51EC8EC-4043-2A4A-996B-CC3ADD104CCD}"/>
              </a:ext>
            </a:extLst>
          </p:cNvPr>
          <p:cNvSpPr txBox="1">
            <a:spLocks/>
          </p:cNvSpPr>
          <p:nvPr/>
        </p:nvSpPr>
        <p:spPr>
          <a:xfrm>
            <a:off x="-1" y="4717040"/>
            <a:ext cx="12192000" cy="1202403"/>
          </a:xfrm>
          <a:prstGeom prst="rect">
            <a:avLst/>
          </a:prstGeom>
        </p:spPr>
        <p:txBody>
          <a:bodyPr vert="horz" lIns="91440" tIns="45720" rIns="91440" bIns="45720" rtlCol="0" anchor="ctr" anchorCtr="0">
            <a:normAutofit/>
          </a:bodyPr>
          <a:lstStyle>
            <a:lvl1pPr marL="342900" indent="-342900" algn="l" defTabSz="457200" rtl="0" eaLnBrk="1" latinLnBrk="0" hangingPunct="1">
              <a:spcBef>
                <a:spcPct val="20000"/>
              </a:spcBef>
              <a:buClr>
                <a:schemeClr val="accent1">
                  <a:lumMod val="75000"/>
                </a:schemeClr>
              </a:buClr>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Clr>
                <a:schemeClr val="accent1">
                  <a:lumMod val="75000"/>
                </a:schemeClr>
              </a:buClr>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400"/>
              <a:t>Our code is publicly available at </a:t>
            </a:r>
          </a:p>
          <a:p>
            <a:pPr marL="0" indent="0" algn="ctr">
              <a:buNone/>
            </a:pPr>
            <a:r>
              <a:rPr lang="en-US" sz="2400">
                <a:latin typeface="Consolas" panose="020B0609020204030204" pitchFamily="49" charset="0"/>
                <a:cs typeface="Consolas" panose="020B0609020204030204" pitchFamily="49" charset="0"/>
              </a:rPr>
              <a:t>https://</a:t>
            </a:r>
            <a:r>
              <a:rPr lang="en-US" sz="2400" err="1">
                <a:latin typeface="Consolas" panose="020B0609020204030204" pitchFamily="49" charset="0"/>
                <a:cs typeface="Consolas" panose="020B0609020204030204" pitchFamily="49" charset="0"/>
              </a:rPr>
              <a:t>github.com</a:t>
            </a:r>
            <a:r>
              <a:rPr lang="en-US" sz="2400">
                <a:latin typeface="Consolas" panose="020B0609020204030204" pitchFamily="49" charset="0"/>
                <a:cs typeface="Consolas" panose="020B0609020204030204" pitchFamily="49" charset="0"/>
              </a:rPr>
              <a:t>/</a:t>
            </a:r>
            <a:r>
              <a:rPr lang="en-US" sz="2400" err="1">
                <a:latin typeface="Consolas" panose="020B0609020204030204" pitchFamily="49" charset="0"/>
                <a:cs typeface="Consolas" panose="020B0609020204030204" pitchFamily="49" charset="0"/>
              </a:rPr>
              <a:t>sIncerass</a:t>
            </a:r>
            <a:r>
              <a:rPr lang="en-US" sz="2400">
                <a:latin typeface="Consolas" panose="020B0609020204030204" pitchFamily="49" charset="0"/>
                <a:cs typeface="Consolas" panose="020B0609020204030204" pitchFamily="49" charset="0"/>
              </a:rPr>
              <a:t>/</a:t>
            </a:r>
            <a:r>
              <a:rPr lang="en-US" sz="2400" err="1">
                <a:latin typeface="Consolas" panose="020B0609020204030204" pitchFamily="49" charset="0"/>
                <a:cs typeface="Consolas" panose="020B0609020204030204" pitchFamily="49" charset="0"/>
              </a:rPr>
              <a:t>prag_generation</a:t>
            </a:r>
            <a:r>
              <a:rPr lang="en-US" sz="2400">
                <a:latin typeface="Consolas" panose="020B0609020204030204" pitchFamily="49" charset="0"/>
                <a:cs typeface="Consolas" panose="020B0609020204030204" pitchFamily="49" charset="0"/>
              </a:rPr>
              <a:t> </a:t>
            </a:r>
          </a:p>
        </p:txBody>
      </p:sp>
      <p:pic>
        <p:nvPicPr>
          <p:cNvPr id="4" name="Picture 3" descr="group_logo.pdf">
            <a:extLst>
              <a:ext uri="{FF2B5EF4-FFF2-40B4-BE49-F238E27FC236}">
                <a16:creationId xmlns:a16="http://schemas.microsoft.com/office/drawing/2014/main" id="{68510DB6-9ECB-304D-97CE-07F15902EF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7078" y="2498700"/>
            <a:ext cx="1528830" cy="2102141"/>
          </a:xfrm>
          <a:prstGeom prst="rect">
            <a:avLst/>
          </a:prstGeom>
        </p:spPr>
      </p:pic>
    </p:spTree>
    <p:extLst>
      <p:ext uri="{BB962C8B-B14F-4D97-AF65-F5344CB8AC3E}">
        <p14:creationId xmlns:p14="http://schemas.microsoft.com/office/powerpoint/2010/main" val="1389241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ounded Rectangle 29">
            <a:extLst>
              <a:ext uri="{FF2B5EF4-FFF2-40B4-BE49-F238E27FC236}">
                <a16:creationId xmlns:a16="http://schemas.microsoft.com/office/drawing/2014/main" id="{96BD8802-6940-474D-AA2D-262FFF1798E1}"/>
              </a:ext>
            </a:extLst>
          </p:cNvPr>
          <p:cNvSpPr/>
          <p:nvPr/>
        </p:nvSpPr>
        <p:spPr>
          <a:xfrm>
            <a:off x="2796642" y="4119883"/>
            <a:ext cx="6502634" cy="2627329"/>
          </a:xfrm>
          <a:prstGeom prst="roundRect">
            <a:avLst/>
          </a:prstGeom>
          <a:noFill/>
          <a:ln w="25400" cap="flat" cmpd="sng" algn="ctr">
            <a:solidFill>
              <a:srgbClr val="FFC003"/>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41" name="Rounded Rectangle 40">
            <a:extLst>
              <a:ext uri="{FF2B5EF4-FFF2-40B4-BE49-F238E27FC236}">
                <a16:creationId xmlns:a16="http://schemas.microsoft.com/office/drawing/2014/main" id="{9D872A4E-F858-784C-A950-ECECF9E545F5}"/>
              </a:ext>
            </a:extLst>
          </p:cNvPr>
          <p:cNvSpPr/>
          <p:nvPr/>
        </p:nvSpPr>
        <p:spPr>
          <a:xfrm>
            <a:off x="2796642" y="1105242"/>
            <a:ext cx="6502634" cy="2822304"/>
          </a:xfrm>
          <a:prstGeom prst="roundRect">
            <a:avLst/>
          </a:prstGeom>
          <a:noFill/>
          <a:ln w="25400" cap="flat" cmpd="sng" algn="ctr">
            <a:solidFill>
              <a:schemeClr val="tx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40" name="Rounded Rectangle 39">
            <a:extLst>
              <a:ext uri="{FF2B5EF4-FFF2-40B4-BE49-F238E27FC236}">
                <a16:creationId xmlns:a16="http://schemas.microsoft.com/office/drawing/2014/main" id="{AC546628-A473-0C41-8057-B67A2845BAC9}"/>
              </a:ext>
            </a:extLst>
          </p:cNvPr>
          <p:cNvSpPr/>
          <p:nvPr/>
        </p:nvSpPr>
        <p:spPr>
          <a:xfrm>
            <a:off x="4753908" y="3296957"/>
            <a:ext cx="3087503" cy="1507135"/>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ounded Rectangle 43"/>
          <p:cNvSpPr/>
          <p:nvPr/>
        </p:nvSpPr>
        <p:spPr>
          <a:xfrm>
            <a:off x="4813020" y="542108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8" name="Group 27"/>
          <p:cNvGrpSpPr/>
          <p:nvPr/>
        </p:nvGrpSpPr>
        <p:grpSpPr>
          <a:xfrm>
            <a:off x="4804886" y="3164251"/>
            <a:ext cx="2964303" cy="1355790"/>
            <a:chOff x="4669340" y="3328150"/>
            <a:chExt cx="2964303" cy="1355790"/>
          </a:xfrm>
        </p:grpSpPr>
        <p:sp>
          <p:nvSpPr>
            <p:cNvPr id="18" name="Rounded Rectangle 17"/>
            <p:cNvSpPr/>
            <p:nvPr/>
          </p:nvSpPr>
          <p:spPr>
            <a:xfrm>
              <a:off x="4702128" y="3533133"/>
              <a:ext cx="2931515" cy="1150807"/>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669340" y="3795572"/>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b="1" i="1">
                  <a:latin typeface="Calibri" panose="020F0502020204030204" pitchFamily="34" charset="0"/>
                  <a:cs typeface="Calibri" panose="020F0502020204030204" pitchFamily="34" charset="0"/>
                </a:rPr>
                <a:t> English </a:t>
              </a:r>
              <a:r>
                <a:rPr lang="en-US" sz="2000" i="1">
                  <a:latin typeface="Calibri" panose="020F0502020204030204" pitchFamily="34" charset="0"/>
                  <a:cs typeface="Calibri" panose="020F0502020204030204" pitchFamily="34" charset="0"/>
                </a:rPr>
                <a:t>coffee shop.</a:t>
              </a:r>
            </a:p>
          </p:txBody>
        </p:sp>
        <p:sp>
          <p:nvSpPr>
            <p:cNvPr id="20" name="Rectangle 19"/>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46" name="Rectangle 45"/>
          <p:cNvSpPr/>
          <p:nvPr/>
        </p:nvSpPr>
        <p:spPr>
          <a:xfrm>
            <a:off x="5120784" y="5313770"/>
            <a:ext cx="2435470"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4844806" y="5571174"/>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t>Food[English], Price [Cheap]</a:t>
            </a:r>
            <a:endParaRPr lang="en-US">
              <a:latin typeface="Calibri" panose="020F0502020204030204" pitchFamily="34" charset="0"/>
              <a:cs typeface="Calibri" panose="020F0502020204030204" pitchFamily="34" charset="0"/>
            </a:endParaRPr>
          </a:p>
        </p:txBody>
      </p:sp>
      <p:sp>
        <p:nvSpPr>
          <p:cNvPr id="51" name="TextBox 50"/>
          <p:cNvSpPr txBox="1"/>
          <p:nvPr/>
        </p:nvSpPr>
        <p:spPr>
          <a:xfrm>
            <a:off x="4813020" y="5216106"/>
            <a:ext cx="2931515" cy="400110"/>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sp>
        <p:nvSpPr>
          <p:cNvPr id="24" name="Title 1"/>
          <p:cNvSpPr>
            <a:spLocks noGrp="1"/>
          </p:cNvSpPr>
          <p:nvPr>
            <p:ph type="title"/>
          </p:nvPr>
        </p:nvSpPr>
        <p:spPr>
          <a:xfrm>
            <a:off x="615460" y="173178"/>
            <a:ext cx="11629292" cy="1009698"/>
          </a:xfrm>
        </p:spPr>
        <p:txBody>
          <a:bodyPr>
            <a:normAutofit/>
          </a:bodyPr>
          <a:lstStyle/>
          <a:p>
            <a:r>
              <a:rPr lang="en-US"/>
              <a:t>Why Might Generation Need Pragmatics?</a:t>
            </a:r>
          </a:p>
        </p:txBody>
      </p:sp>
      <p:sp>
        <p:nvSpPr>
          <p:cNvPr id="25" name="Rounded Rectangle 24"/>
          <p:cNvSpPr/>
          <p:nvPr/>
        </p:nvSpPr>
        <p:spPr>
          <a:xfrm>
            <a:off x="4804886" y="1310225"/>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4821405" y="1461951"/>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27" name="Rectangle 26"/>
          <p:cNvSpPr/>
          <p:nvPr/>
        </p:nvSpPr>
        <p:spPr>
          <a:xfrm>
            <a:off x="5746884" y="1202906"/>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4804886" y="1105242"/>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endParaRPr lang="en-US" sz="2000" b="1">
              <a:latin typeface="+mj-lt"/>
            </a:endParaRPr>
          </a:p>
        </p:txBody>
      </p:sp>
      <p:sp>
        <p:nvSpPr>
          <p:cNvPr id="35" name="Rounded Rectangle 34">
            <a:extLst>
              <a:ext uri="{FF2B5EF4-FFF2-40B4-BE49-F238E27FC236}">
                <a16:creationId xmlns:a16="http://schemas.microsoft.com/office/drawing/2014/main" id="{8BE58216-69C1-1C4A-B7C5-C5B59BB9A8A1}"/>
              </a:ext>
            </a:extLst>
          </p:cNvPr>
          <p:cNvSpPr/>
          <p:nvPr/>
        </p:nvSpPr>
        <p:spPr>
          <a:xfrm>
            <a:off x="3085018" y="2637310"/>
            <a:ext cx="1283952" cy="830435"/>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pic>
        <p:nvPicPr>
          <p:cNvPr id="36" name="Picture 35">
            <a:extLst>
              <a:ext uri="{FF2B5EF4-FFF2-40B4-BE49-F238E27FC236}">
                <a16:creationId xmlns:a16="http://schemas.microsoft.com/office/drawing/2014/main" id="{ABD4EBE5-242E-224B-8C26-29A0F3C40E88}"/>
              </a:ext>
            </a:extLst>
          </p:cNvPr>
          <p:cNvPicPr>
            <a:picLocks noChangeAspect="1"/>
          </p:cNvPicPr>
          <p:nvPr/>
        </p:nvPicPr>
        <p:blipFill>
          <a:blip r:embed="rId3"/>
          <a:stretch>
            <a:fillRect/>
          </a:stretch>
        </p:blipFill>
        <p:spPr>
          <a:xfrm>
            <a:off x="3162346" y="1757379"/>
            <a:ext cx="1092168" cy="1009698"/>
          </a:xfrm>
          <a:prstGeom prst="rect">
            <a:avLst/>
          </a:prstGeom>
        </p:spPr>
      </p:pic>
      <p:cxnSp>
        <p:nvCxnSpPr>
          <p:cNvPr id="37" name="Straight Arrow Connector 36">
            <a:extLst>
              <a:ext uri="{FF2B5EF4-FFF2-40B4-BE49-F238E27FC236}">
                <a16:creationId xmlns:a16="http://schemas.microsoft.com/office/drawing/2014/main" id="{F83B52D0-620E-6944-9918-82A71A730FF9}"/>
              </a:ext>
            </a:extLst>
          </p:cNvPr>
          <p:cNvCxnSpPr/>
          <p:nvPr/>
        </p:nvCxnSpPr>
        <p:spPr>
          <a:xfrm>
            <a:off x="6207856" y="2585870"/>
            <a:ext cx="1926" cy="640080"/>
          </a:xfrm>
          <a:prstGeom prst="straightConnector1">
            <a:avLst/>
          </a:prstGeom>
          <a:ln w="101600">
            <a:solidFill>
              <a:schemeClr val="accent1">
                <a:lumMod val="75000"/>
              </a:schemeClr>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512A8451-B1A4-BD41-AED2-F16B12A2062E}"/>
              </a:ext>
            </a:extLst>
          </p:cNvPr>
          <p:cNvCxnSpPr/>
          <p:nvPr/>
        </p:nvCxnSpPr>
        <p:spPr>
          <a:xfrm>
            <a:off x="6208825" y="4652748"/>
            <a:ext cx="1926" cy="640080"/>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sp>
        <p:nvSpPr>
          <p:cNvPr id="32" name="Rounded Rectangle 31">
            <a:extLst>
              <a:ext uri="{FF2B5EF4-FFF2-40B4-BE49-F238E27FC236}">
                <a16:creationId xmlns:a16="http://schemas.microsoft.com/office/drawing/2014/main" id="{AA0828AD-12D5-CB4C-91A8-F9838A0091AC}"/>
              </a:ext>
            </a:extLst>
          </p:cNvPr>
          <p:cNvSpPr/>
          <p:nvPr/>
        </p:nvSpPr>
        <p:spPr>
          <a:xfrm>
            <a:off x="3079823" y="5459439"/>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endParaRPr lang="en-US" sz="2400" b="1" i="1">
              <a:solidFill>
                <a:srgbClr val="FFC003"/>
              </a:solidFill>
            </a:endParaRPr>
          </a:p>
        </p:txBody>
      </p:sp>
      <p:pic>
        <p:nvPicPr>
          <p:cNvPr id="39" name="Picture 38">
            <a:extLst>
              <a:ext uri="{FF2B5EF4-FFF2-40B4-BE49-F238E27FC236}">
                <a16:creationId xmlns:a16="http://schemas.microsoft.com/office/drawing/2014/main" id="{F46E7684-C08D-0A41-81EE-401300B42E41}"/>
              </a:ext>
            </a:extLst>
          </p:cNvPr>
          <p:cNvPicPr>
            <a:picLocks noChangeAspect="1"/>
          </p:cNvPicPr>
          <p:nvPr/>
        </p:nvPicPr>
        <p:blipFill>
          <a:blip r:embed="rId4"/>
          <a:stretch>
            <a:fillRect/>
          </a:stretch>
        </p:blipFill>
        <p:spPr>
          <a:xfrm>
            <a:off x="3181580" y="4497874"/>
            <a:ext cx="1118342" cy="1118342"/>
          </a:xfrm>
          <a:prstGeom prst="rect">
            <a:avLst/>
          </a:prstGeom>
        </p:spPr>
      </p:pic>
      <p:sp>
        <p:nvSpPr>
          <p:cNvPr id="2" name="Oval 1">
            <a:extLst>
              <a:ext uri="{FF2B5EF4-FFF2-40B4-BE49-F238E27FC236}">
                <a16:creationId xmlns:a16="http://schemas.microsoft.com/office/drawing/2014/main" id="{2744ADCB-B796-8445-B50A-D9088A6AD271}"/>
              </a:ext>
            </a:extLst>
          </p:cNvPr>
          <p:cNvSpPr/>
          <p:nvPr/>
        </p:nvSpPr>
        <p:spPr>
          <a:xfrm>
            <a:off x="7339956" y="5237299"/>
            <a:ext cx="347472" cy="348083"/>
          </a:xfrm>
          <a:prstGeom prst="ellipse">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B050"/>
                </a:solidFill>
              </a:rPr>
              <a:t>✔</a:t>
            </a:r>
          </a:p>
        </p:txBody>
      </p:sp>
    </p:spTree>
    <p:extLst>
      <p:ext uri="{BB962C8B-B14F-4D97-AF65-F5344CB8AC3E}">
        <p14:creationId xmlns:p14="http://schemas.microsoft.com/office/powerpoint/2010/main" val="24089139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8D082FAC-8426-1A43-AF9F-1FE9710568A5}"/>
              </a:ext>
            </a:extLst>
          </p:cNvPr>
          <p:cNvGraphicFramePr/>
          <p:nvPr>
            <p:extLst>
              <p:ext uri="{D42A27DB-BD31-4B8C-83A1-F6EECF244321}">
                <p14:modId xmlns:p14="http://schemas.microsoft.com/office/powerpoint/2010/main" val="1409489624"/>
              </p:ext>
            </p:extLst>
          </p:nvPr>
        </p:nvGraphicFramePr>
        <p:xfrm>
          <a:off x="836587" y="1155940"/>
          <a:ext cx="10636092" cy="5102457"/>
        </p:xfrm>
        <a:graphic>
          <a:graphicData uri="http://schemas.openxmlformats.org/drawingml/2006/chart">
            <c:chart xmlns:c="http://schemas.openxmlformats.org/drawingml/2006/chart" xmlns:r="http://schemas.openxmlformats.org/officeDocument/2006/relationships" r:id="rId3"/>
          </a:graphicData>
        </a:graphic>
      </p:graphicFrame>
      <p:sp>
        <p:nvSpPr>
          <p:cNvPr id="10" name="Title 1"/>
          <p:cNvSpPr>
            <a:spLocks noGrp="1"/>
          </p:cNvSpPr>
          <p:nvPr>
            <p:ph type="title"/>
          </p:nvPr>
        </p:nvSpPr>
        <p:spPr>
          <a:xfrm>
            <a:off x="497302" y="146242"/>
            <a:ext cx="12191999" cy="1009698"/>
          </a:xfrm>
        </p:spPr>
        <p:txBody>
          <a:bodyPr/>
          <a:lstStyle/>
          <a:p>
            <a:r>
              <a:rPr lang="en-US"/>
              <a:t>Generation from Meaning Representations</a:t>
            </a:r>
          </a:p>
        </p:txBody>
      </p:sp>
      <p:sp>
        <p:nvSpPr>
          <p:cNvPr id="5" name="Rectangle 4">
            <a:extLst>
              <a:ext uri="{FF2B5EF4-FFF2-40B4-BE49-F238E27FC236}">
                <a16:creationId xmlns:a16="http://schemas.microsoft.com/office/drawing/2014/main" id="{1FC9305F-7177-374F-A8DA-B6743CEDA61F}"/>
              </a:ext>
            </a:extLst>
          </p:cNvPr>
          <p:cNvSpPr/>
          <p:nvPr/>
        </p:nvSpPr>
        <p:spPr>
          <a:xfrm>
            <a:off x="5425491" y="5777615"/>
            <a:ext cx="1886990" cy="707886"/>
          </a:xfrm>
          <a:prstGeom prst="rect">
            <a:avLst/>
          </a:prstGeom>
        </p:spPr>
        <p:txBody>
          <a:bodyPr wrap="none">
            <a:spAutoFit/>
          </a:bodyPr>
          <a:lstStyle/>
          <a:p>
            <a:pPr algn="ctr"/>
            <a:r>
              <a:rPr lang="en-US" sz="2000"/>
              <a:t>[</a:t>
            </a:r>
            <a:r>
              <a:rPr lang="en-US" sz="2000" err="1"/>
              <a:t>Puzikov</a:t>
            </a:r>
            <a:r>
              <a:rPr lang="en-US" sz="2000"/>
              <a:t> and </a:t>
            </a:r>
            <a:br>
              <a:rPr lang="en-US" sz="2000"/>
            </a:br>
            <a:r>
              <a:rPr lang="en-US" sz="2000" err="1"/>
              <a:t>Gurevych</a:t>
            </a:r>
            <a:r>
              <a:rPr lang="en-US" sz="2000"/>
              <a:t>, 2018]</a:t>
            </a:r>
          </a:p>
        </p:txBody>
      </p:sp>
      <p:sp>
        <p:nvSpPr>
          <p:cNvPr id="6" name="Rectangle 5">
            <a:extLst>
              <a:ext uri="{FF2B5EF4-FFF2-40B4-BE49-F238E27FC236}">
                <a16:creationId xmlns:a16="http://schemas.microsoft.com/office/drawing/2014/main" id="{1FC9305F-7177-374F-A8DA-B6743CEDA61F}"/>
              </a:ext>
            </a:extLst>
          </p:cNvPr>
          <p:cNvSpPr/>
          <p:nvPr/>
        </p:nvSpPr>
        <p:spPr>
          <a:xfrm>
            <a:off x="5413778" y="5101061"/>
            <a:ext cx="1843518" cy="707886"/>
          </a:xfrm>
          <a:prstGeom prst="rect">
            <a:avLst/>
          </a:prstGeom>
        </p:spPr>
        <p:txBody>
          <a:bodyPr wrap="none">
            <a:spAutoFit/>
          </a:bodyPr>
          <a:lstStyle/>
          <a:p>
            <a:pPr algn="ctr"/>
            <a:r>
              <a:rPr lang="en-US" sz="2000" dirty="0"/>
              <a:t>State-of-the-Art</a:t>
            </a:r>
          </a:p>
          <a:p>
            <a:pPr algn="ctr"/>
            <a:r>
              <a:rPr lang="en-US" sz="2000" dirty="0"/>
              <a:t>Base Speaker</a:t>
            </a:r>
          </a:p>
        </p:txBody>
      </p:sp>
    </p:spTree>
    <p:extLst>
      <p:ext uri="{BB962C8B-B14F-4D97-AF65-F5344CB8AC3E}">
        <p14:creationId xmlns:p14="http://schemas.microsoft.com/office/powerpoint/2010/main" val="1903548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graphicEl>
                                              <a:chart seriesIdx="-3" categoryIdx="-3" bldStep="gridLegend"/>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graphicEl>
                                              <a:chart seriesIdx="0" categoryIdx="0" bldStep="ptInSeries"/>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graphicEl>
                                              <a:chart seriesIdx="-3" categoryIdx="-3" bldStep="gridLegend"/>
                                            </p:graphicEl>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graphicEl>
                                              <a:chart seriesIdx="0" categoryIdx="0" bldStep="ptInSeries"/>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Chart bld="seriesEl"/>
        </p:bldSub>
      </p:bldGraphic>
      <p:bldGraphic spid="4" grpId="1" uiExpand="1">
        <p:bldSub>
          <a:bldChart bld="seriesEl"/>
        </p:bldSub>
      </p:bldGraphic>
    </p:bld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8D082FAC-8426-1A43-AF9F-1FE9710568A5}"/>
              </a:ext>
            </a:extLst>
          </p:cNvPr>
          <p:cNvGraphicFramePr/>
          <p:nvPr>
            <p:extLst>
              <p:ext uri="{D42A27DB-BD31-4B8C-83A1-F6EECF244321}">
                <p14:modId xmlns:p14="http://schemas.microsoft.com/office/powerpoint/2010/main" val="2350445377"/>
              </p:ext>
            </p:extLst>
          </p:nvPr>
        </p:nvGraphicFramePr>
        <p:xfrm>
          <a:off x="769682" y="1155940"/>
          <a:ext cx="10636092" cy="5102457"/>
        </p:xfrm>
        <a:graphic>
          <a:graphicData uri="http://schemas.openxmlformats.org/drawingml/2006/chart">
            <c:chart xmlns:c="http://schemas.openxmlformats.org/drawingml/2006/chart" xmlns:r="http://schemas.openxmlformats.org/officeDocument/2006/relationships" r:id="rId3"/>
          </a:graphicData>
        </a:graphic>
      </p:graphicFrame>
      <p:sp>
        <p:nvSpPr>
          <p:cNvPr id="10" name="Title 1"/>
          <p:cNvSpPr>
            <a:spLocks noGrp="1"/>
          </p:cNvSpPr>
          <p:nvPr>
            <p:ph type="title"/>
          </p:nvPr>
        </p:nvSpPr>
        <p:spPr>
          <a:xfrm>
            <a:off x="497302" y="146242"/>
            <a:ext cx="12191999" cy="1009698"/>
          </a:xfrm>
        </p:spPr>
        <p:txBody>
          <a:bodyPr/>
          <a:lstStyle/>
          <a:p>
            <a:r>
              <a:rPr lang="en-US"/>
              <a:t>Generation from Meaning Representations</a:t>
            </a:r>
          </a:p>
        </p:txBody>
      </p:sp>
      <p:sp>
        <p:nvSpPr>
          <p:cNvPr id="8" name="Rectangle 7">
            <a:extLst>
              <a:ext uri="{FF2B5EF4-FFF2-40B4-BE49-F238E27FC236}">
                <a16:creationId xmlns:a16="http://schemas.microsoft.com/office/drawing/2014/main" id="{1FC9305F-7177-374F-A8DA-B6743CEDA61F}"/>
              </a:ext>
            </a:extLst>
          </p:cNvPr>
          <p:cNvSpPr/>
          <p:nvPr/>
        </p:nvSpPr>
        <p:spPr>
          <a:xfrm>
            <a:off x="6582458" y="5028355"/>
            <a:ext cx="1962012" cy="769441"/>
          </a:xfrm>
          <a:prstGeom prst="rect">
            <a:avLst/>
          </a:prstGeom>
        </p:spPr>
        <p:txBody>
          <a:bodyPr wrap="none">
            <a:spAutoFit/>
          </a:bodyPr>
          <a:lstStyle/>
          <a:p>
            <a:pPr algn="ctr"/>
            <a:r>
              <a:rPr lang="en-US" sz="2200"/>
              <a:t>Pragmatic with </a:t>
            </a:r>
            <a:br>
              <a:rPr lang="en-US" sz="2200"/>
            </a:br>
            <a:r>
              <a:rPr lang="en-US" sz="2200" err="1"/>
              <a:t>Reconstructor</a:t>
            </a:r>
            <a:endParaRPr lang="en-US" sz="2200"/>
          </a:p>
        </p:txBody>
      </p:sp>
      <p:sp>
        <p:nvSpPr>
          <p:cNvPr id="6" name="Rectangle 5">
            <a:extLst>
              <a:ext uri="{FF2B5EF4-FFF2-40B4-BE49-F238E27FC236}">
                <a16:creationId xmlns:a16="http://schemas.microsoft.com/office/drawing/2014/main" id="{1FC9305F-7177-374F-A8DA-B6743CEDA61F}"/>
              </a:ext>
            </a:extLst>
          </p:cNvPr>
          <p:cNvSpPr/>
          <p:nvPr/>
        </p:nvSpPr>
        <p:spPr>
          <a:xfrm>
            <a:off x="4109647" y="5766464"/>
            <a:ext cx="1886990" cy="707886"/>
          </a:xfrm>
          <a:prstGeom prst="rect">
            <a:avLst/>
          </a:prstGeom>
        </p:spPr>
        <p:txBody>
          <a:bodyPr wrap="none">
            <a:spAutoFit/>
          </a:bodyPr>
          <a:lstStyle/>
          <a:p>
            <a:pPr algn="ctr"/>
            <a:r>
              <a:rPr lang="en-US" sz="2000"/>
              <a:t>[</a:t>
            </a:r>
            <a:r>
              <a:rPr lang="en-US" sz="2000" err="1"/>
              <a:t>Puzikov</a:t>
            </a:r>
            <a:r>
              <a:rPr lang="en-US" sz="2000"/>
              <a:t> and </a:t>
            </a:r>
            <a:br>
              <a:rPr lang="en-US" sz="2000"/>
            </a:br>
            <a:r>
              <a:rPr lang="en-US" sz="2000" err="1"/>
              <a:t>Gurevych</a:t>
            </a:r>
            <a:r>
              <a:rPr lang="en-US" sz="2000"/>
              <a:t>, 2018]</a:t>
            </a:r>
          </a:p>
        </p:txBody>
      </p:sp>
      <p:sp>
        <p:nvSpPr>
          <p:cNvPr id="9" name="Rectangle 8">
            <a:extLst>
              <a:ext uri="{FF2B5EF4-FFF2-40B4-BE49-F238E27FC236}">
                <a16:creationId xmlns:a16="http://schemas.microsoft.com/office/drawing/2014/main" id="{1FC9305F-7177-374F-A8DA-B6743CEDA61F}"/>
              </a:ext>
            </a:extLst>
          </p:cNvPr>
          <p:cNvSpPr/>
          <p:nvPr/>
        </p:nvSpPr>
        <p:spPr>
          <a:xfrm>
            <a:off x="4097934" y="5089910"/>
            <a:ext cx="1843518" cy="707886"/>
          </a:xfrm>
          <a:prstGeom prst="rect">
            <a:avLst/>
          </a:prstGeom>
        </p:spPr>
        <p:txBody>
          <a:bodyPr wrap="none">
            <a:spAutoFit/>
          </a:bodyPr>
          <a:lstStyle/>
          <a:p>
            <a:pPr algn="ctr"/>
            <a:r>
              <a:rPr lang="en-US" sz="2000"/>
              <a:t>State-of-the-Art</a:t>
            </a:r>
          </a:p>
          <a:p>
            <a:pPr algn="ctr"/>
            <a:r>
              <a:rPr lang="en-US" sz="2000"/>
              <a:t>Base Speaker</a:t>
            </a:r>
          </a:p>
        </p:txBody>
      </p:sp>
    </p:spTree>
    <p:extLst>
      <p:ext uri="{BB962C8B-B14F-4D97-AF65-F5344CB8AC3E}">
        <p14:creationId xmlns:p14="http://schemas.microsoft.com/office/powerpoint/2010/main" val="297762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graphicEl>
                                              <a:chart seriesIdx="-3" categoryIdx="-3" bldStep="gridLegend"/>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graphicEl>
                                              <a:chart seriesIdx="0" categoryIdx="0" bldStep="ptInSeries"/>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graphicEl>
                                              <a:chart seriesIdx="1" categoryIdx="0" bldStep="ptInSeries"/>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Chart bld="seriesEl"/>
        </p:bldSub>
      </p:bldGraphic>
      <p:bldP spid="8" grpId="0"/>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C372D8C5-C467-084B-B445-D27943D3A819}"/>
              </a:ext>
            </a:extLst>
          </p:cNvPr>
          <p:cNvGraphicFramePr/>
          <p:nvPr>
            <p:extLst/>
          </p:nvPr>
        </p:nvGraphicFramePr>
        <p:xfrm>
          <a:off x="308675" y="1129125"/>
          <a:ext cx="5787974" cy="519091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D9180C3A-D80D-7C42-8D2A-EFA81B661149}"/>
              </a:ext>
            </a:extLst>
          </p:cNvPr>
          <p:cNvGraphicFramePr/>
          <p:nvPr>
            <p:extLst/>
          </p:nvPr>
        </p:nvGraphicFramePr>
        <p:xfrm>
          <a:off x="6096649" y="1197466"/>
          <a:ext cx="5734795" cy="5122575"/>
        </p:xfrm>
        <a:graphic>
          <a:graphicData uri="http://schemas.openxmlformats.org/drawingml/2006/chart">
            <c:chart xmlns:c="http://schemas.openxmlformats.org/drawingml/2006/chart" xmlns:r="http://schemas.openxmlformats.org/officeDocument/2006/relationships" r:id="rId4"/>
          </a:graphicData>
        </a:graphic>
      </p:graphicFrame>
      <p:sp>
        <p:nvSpPr>
          <p:cNvPr id="5" name="Rectangle 4">
            <a:extLst>
              <a:ext uri="{FF2B5EF4-FFF2-40B4-BE49-F238E27FC236}">
                <a16:creationId xmlns:a16="http://schemas.microsoft.com/office/drawing/2014/main" id="{1FC9305F-7177-374F-A8DA-B6743CEDA61F}"/>
              </a:ext>
            </a:extLst>
          </p:cNvPr>
          <p:cNvSpPr/>
          <p:nvPr/>
        </p:nvSpPr>
        <p:spPr>
          <a:xfrm>
            <a:off x="1493218" y="5864794"/>
            <a:ext cx="1415772" cy="646331"/>
          </a:xfrm>
          <a:prstGeom prst="rect">
            <a:avLst/>
          </a:prstGeom>
        </p:spPr>
        <p:txBody>
          <a:bodyPr wrap="none">
            <a:spAutoFit/>
          </a:bodyPr>
          <a:lstStyle/>
          <a:p>
            <a:pPr algn="ctr"/>
            <a:r>
              <a:rPr lang="en-US" dirty="0"/>
              <a:t>[</a:t>
            </a:r>
            <a:r>
              <a:rPr lang="en-US" dirty="0" err="1"/>
              <a:t>Celikylimaz</a:t>
            </a:r>
            <a:r>
              <a:rPr lang="en-US" dirty="0"/>
              <a:t>+</a:t>
            </a:r>
            <a:br>
              <a:rPr lang="en-US" dirty="0"/>
            </a:br>
            <a:r>
              <a:rPr lang="en-US" dirty="0"/>
              <a:t>‘18]</a:t>
            </a:r>
          </a:p>
        </p:txBody>
      </p:sp>
      <p:sp>
        <p:nvSpPr>
          <p:cNvPr id="6" name="Rectangle 5">
            <a:extLst>
              <a:ext uri="{FF2B5EF4-FFF2-40B4-BE49-F238E27FC236}">
                <a16:creationId xmlns:a16="http://schemas.microsoft.com/office/drawing/2014/main" id="{1FC9305F-7177-374F-A8DA-B6743CEDA61F}"/>
              </a:ext>
            </a:extLst>
          </p:cNvPr>
          <p:cNvSpPr/>
          <p:nvPr/>
        </p:nvSpPr>
        <p:spPr>
          <a:xfrm>
            <a:off x="3769112" y="5185374"/>
            <a:ext cx="1583473" cy="707886"/>
          </a:xfrm>
          <a:prstGeom prst="rect">
            <a:avLst/>
          </a:prstGeom>
        </p:spPr>
        <p:txBody>
          <a:bodyPr wrap="square">
            <a:spAutoFit/>
          </a:bodyPr>
          <a:lstStyle/>
          <a:p>
            <a:pPr algn="ctr"/>
            <a:r>
              <a:rPr lang="en-US" sz="2000"/>
              <a:t>Base </a:t>
            </a:r>
            <a:br>
              <a:rPr lang="en-US" sz="2000"/>
            </a:br>
            <a:r>
              <a:rPr lang="en-US" sz="2000"/>
              <a:t>Speaker</a:t>
            </a:r>
          </a:p>
        </p:txBody>
      </p:sp>
      <p:sp>
        <p:nvSpPr>
          <p:cNvPr id="3" name="Rectangle 2"/>
          <p:cNvSpPr/>
          <p:nvPr/>
        </p:nvSpPr>
        <p:spPr>
          <a:xfrm>
            <a:off x="1405054" y="5174223"/>
            <a:ext cx="1606773" cy="707886"/>
          </a:xfrm>
          <a:prstGeom prst="rect">
            <a:avLst/>
          </a:prstGeom>
        </p:spPr>
        <p:txBody>
          <a:bodyPr wrap="square">
            <a:spAutoFit/>
          </a:bodyPr>
          <a:lstStyle/>
          <a:p>
            <a:pPr algn="ctr"/>
            <a:r>
              <a:rPr lang="en-US" sz="2000"/>
              <a:t>State-of-</a:t>
            </a:r>
            <a:br>
              <a:rPr lang="en-US" sz="2000"/>
            </a:br>
            <a:r>
              <a:rPr lang="en-US" sz="2000"/>
              <a:t>the-Art</a:t>
            </a:r>
          </a:p>
        </p:txBody>
      </p:sp>
      <p:sp>
        <p:nvSpPr>
          <p:cNvPr id="10" name="Rectangle 9">
            <a:extLst>
              <a:ext uri="{FF2B5EF4-FFF2-40B4-BE49-F238E27FC236}">
                <a16:creationId xmlns:a16="http://schemas.microsoft.com/office/drawing/2014/main" id="{1FC9305F-7177-374F-A8DA-B6743CEDA61F}"/>
              </a:ext>
            </a:extLst>
          </p:cNvPr>
          <p:cNvSpPr/>
          <p:nvPr/>
        </p:nvSpPr>
        <p:spPr>
          <a:xfrm>
            <a:off x="3952150" y="5841116"/>
            <a:ext cx="1204176" cy="646331"/>
          </a:xfrm>
          <a:prstGeom prst="rect">
            <a:avLst/>
          </a:prstGeom>
        </p:spPr>
        <p:txBody>
          <a:bodyPr wrap="none">
            <a:spAutoFit/>
          </a:bodyPr>
          <a:lstStyle/>
          <a:p>
            <a:pPr algn="ctr"/>
            <a:r>
              <a:rPr lang="en-US"/>
              <a:t>[Chen &amp; </a:t>
            </a:r>
            <a:br>
              <a:rPr lang="en-US"/>
            </a:br>
            <a:r>
              <a:rPr lang="en-US"/>
              <a:t>Bansal ‘18]</a:t>
            </a:r>
          </a:p>
        </p:txBody>
      </p:sp>
      <p:sp>
        <p:nvSpPr>
          <p:cNvPr id="11" name="Rectangle 10">
            <a:extLst>
              <a:ext uri="{FF2B5EF4-FFF2-40B4-BE49-F238E27FC236}">
                <a16:creationId xmlns:a16="http://schemas.microsoft.com/office/drawing/2014/main" id="{1FC9305F-7177-374F-A8DA-B6743CEDA61F}"/>
              </a:ext>
            </a:extLst>
          </p:cNvPr>
          <p:cNvSpPr/>
          <p:nvPr/>
        </p:nvSpPr>
        <p:spPr>
          <a:xfrm>
            <a:off x="7228222" y="5864794"/>
            <a:ext cx="1454116" cy="369332"/>
          </a:xfrm>
          <a:prstGeom prst="rect">
            <a:avLst/>
          </a:prstGeom>
        </p:spPr>
        <p:txBody>
          <a:bodyPr wrap="none">
            <a:spAutoFit/>
          </a:bodyPr>
          <a:lstStyle/>
          <a:p>
            <a:pPr algn="ctr"/>
            <a:r>
              <a:rPr lang="en-US" dirty="0"/>
              <a:t>[Paulus+, ‘18]</a:t>
            </a:r>
          </a:p>
        </p:txBody>
      </p:sp>
      <p:sp>
        <p:nvSpPr>
          <p:cNvPr id="12" name="Rectangle 11">
            <a:extLst>
              <a:ext uri="{FF2B5EF4-FFF2-40B4-BE49-F238E27FC236}">
                <a16:creationId xmlns:a16="http://schemas.microsoft.com/office/drawing/2014/main" id="{1FC9305F-7177-374F-A8DA-B6743CEDA61F}"/>
              </a:ext>
            </a:extLst>
          </p:cNvPr>
          <p:cNvSpPr/>
          <p:nvPr/>
        </p:nvSpPr>
        <p:spPr>
          <a:xfrm>
            <a:off x="9708694" y="5225563"/>
            <a:ext cx="1235606" cy="707886"/>
          </a:xfrm>
          <a:prstGeom prst="rect">
            <a:avLst/>
          </a:prstGeom>
        </p:spPr>
        <p:txBody>
          <a:bodyPr wrap="square">
            <a:spAutoFit/>
          </a:bodyPr>
          <a:lstStyle/>
          <a:p>
            <a:pPr algn="ctr"/>
            <a:r>
              <a:rPr lang="en-US" sz="2000"/>
              <a:t>Base </a:t>
            </a:r>
            <a:br>
              <a:rPr lang="en-US" sz="2000"/>
            </a:br>
            <a:r>
              <a:rPr lang="en-US" sz="2000"/>
              <a:t>Speaker</a:t>
            </a:r>
          </a:p>
        </p:txBody>
      </p:sp>
      <p:sp>
        <p:nvSpPr>
          <p:cNvPr id="13" name="Rectangle 12"/>
          <p:cNvSpPr/>
          <p:nvPr/>
        </p:nvSpPr>
        <p:spPr>
          <a:xfrm>
            <a:off x="7161525" y="5158657"/>
            <a:ext cx="1606846" cy="707886"/>
          </a:xfrm>
          <a:prstGeom prst="rect">
            <a:avLst/>
          </a:prstGeom>
        </p:spPr>
        <p:txBody>
          <a:bodyPr wrap="square">
            <a:spAutoFit/>
          </a:bodyPr>
          <a:lstStyle/>
          <a:p>
            <a:pPr algn="ctr"/>
            <a:r>
              <a:rPr lang="en-US" sz="2000"/>
              <a:t>State-of-</a:t>
            </a:r>
            <a:br>
              <a:rPr lang="en-US" sz="2000"/>
            </a:br>
            <a:r>
              <a:rPr lang="en-US" sz="2000"/>
              <a:t>the-Art</a:t>
            </a:r>
          </a:p>
        </p:txBody>
      </p:sp>
      <p:sp>
        <p:nvSpPr>
          <p:cNvPr id="14" name="Rectangle 13">
            <a:extLst>
              <a:ext uri="{FF2B5EF4-FFF2-40B4-BE49-F238E27FC236}">
                <a16:creationId xmlns:a16="http://schemas.microsoft.com/office/drawing/2014/main" id="{1FC9305F-7177-374F-A8DA-B6743CEDA61F}"/>
              </a:ext>
            </a:extLst>
          </p:cNvPr>
          <p:cNvSpPr/>
          <p:nvPr/>
        </p:nvSpPr>
        <p:spPr>
          <a:xfrm>
            <a:off x="9708694" y="5808526"/>
            <a:ext cx="1268296" cy="646331"/>
          </a:xfrm>
          <a:prstGeom prst="rect">
            <a:avLst/>
          </a:prstGeom>
        </p:spPr>
        <p:txBody>
          <a:bodyPr wrap="none">
            <a:spAutoFit/>
          </a:bodyPr>
          <a:lstStyle/>
          <a:p>
            <a:pPr algn="ctr"/>
            <a:r>
              <a:rPr lang="en-US"/>
              <a:t>[Chen &amp; </a:t>
            </a:r>
            <a:br>
              <a:rPr lang="en-US"/>
            </a:br>
            <a:r>
              <a:rPr lang="en-US"/>
              <a:t>Bansal, ‘18]</a:t>
            </a:r>
          </a:p>
        </p:txBody>
      </p:sp>
      <p:sp>
        <p:nvSpPr>
          <p:cNvPr id="16" name="Title 1">
            <a:extLst>
              <a:ext uri="{FF2B5EF4-FFF2-40B4-BE49-F238E27FC236}">
                <a16:creationId xmlns:a16="http://schemas.microsoft.com/office/drawing/2014/main" id="{21197FA8-5CD7-8D42-9D52-FDF204FEF8DA}"/>
              </a:ext>
            </a:extLst>
          </p:cNvPr>
          <p:cNvSpPr>
            <a:spLocks noGrp="1"/>
          </p:cNvSpPr>
          <p:nvPr>
            <p:ph type="title"/>
          </p:nvPr>
        </p:nvSpPr>
        <p:spPr>
          <a:xfrm>
            <a:off x="497302" y="146242"/>
            <a:ext cx="12191999" cy="1009698"/>
          </a:xfrm>
        </p:spPr>
        <p:txBody>
          <a:bodyPr/>
          <a:lstStyle/>
          <a:p>
            <a:r>
              <a:rPr lang="en-US" dirty="0"/>
              <a:t>Abstractive Summarization</a:t>
            </a:r>
          </a:p>
        </p:txBody>
      </p:sp>
    </p:spTree>
    <p:extLst>
      <p:ext uri="{BB962C8B-B14F-4D97-AF65-F5344CB8AC3E}">
        <p14:creationId xmlns:p14="http://schemas.microsoft.com/office/powerpoint/2010/main" val="32137856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C372D8C5-C467-084B-B445-D27943D3A819}"/>
              </a:ext>
            </a:extLst>
          </p:cNvPr>
          <p:cNvGraphicFramePr/>
          <p:nvPr>
            <p:extLst>
              <p:ext uri="{D42A27DB-BD31-4B8C-83A1-F6EECF244321}">
                <p14:modId xmlns:p14="http://schemas.microsoft.com/office/powerpoint/2010/main" val="1033133152"/>
              </p:ext>
            </p:extLst>
          </p:nvPr>
        </p:nvGraphicFramePr>
        <p:xfrm>
          <a:off x="308675" y="1129125"/>
          <a:ext cx="5787974" cy="519091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D9180C3A-D80D-7C42-8D2A-EFA81B661149}"/>
              </a:ext>
            </a:extLst>
          </p:cNvPr>
          <p:cNvGraphicFramePr/>
          <p:nvPr>
            <p:extLst>
              <p:ext uri="{D42A27DB-BD31-4B8C-83A1-F6EECF244321}">
                <p14:modId xmlns:p14="http://schemas.microsoft.com/office/powerpoint/2010/main" val="1777701252"/>
              </p:ext>
            </p:extLst>
          </p:nvPr>
        </p:nvGraphicFramePr>
        <p:xfrm>
          <a:off x="6096649" y="1197466"/>
          <a:ext cx="5734795" cy="5122575"/>
        </p:xfrm>
        <a:graphic>
          <a:graphicData uri="http://schemas.openxmlformats.org/drawingml/2006/chart">
            <c:chart xmlns:c="http://schemas.openxmlformats.org/drawingml/2006/chart" xmlns:r="http://schemas.openxmlformats.org/officeDocument/2006/relationships" r:id="rId4"/>
          </a:graphicData>
        </a:graphic>
      </p:graphicFrame>
      <p:sp>
        <p:nvSpPr>
          <p:cNvPr id="5" name="Rectangle 4">
            <a:extLst>
              <a:ext uri="{FF2B5EF4-FFF2-40B4-BE49-F238E27FC236}">
                <a16:creationId xmlns:a16="http://schemas.microsoft.com/office/drawing/2014/main" id="{1FC9305F-7177-374F-A8DA-B6743CEDA61F}"/>
              </a:ext>
            </a:extLst>
          </p:cNvPr>
          <p:cNvSpPr/>
          <p:nvPr/>
        </p:nvSpPr>
        <p:spPr>
          <a:xfrm>
            <a:off x="1036294" y="5887006"/>
            <a:ext cx="1415772" cy="646331"/>
          </a:xfrm>
          <a:prstGeom prst="rect">
            <a:avLst/>
          </a:prstGeom>
        </p:spPr>
        <p:txBody>
          <a:bodyPr wrap="none">
            <a:spAutoFit/>
          </a:bodyPr>
          <a:lstStyle/>
          <a:p>
            <a:pPr algn="ctr"/>
            <a:r>
              <a:rPr lang="en-US"/>
              <a:t>[</a:t>
            </a:r>
            <a:r>
              <a:rPr lang="en-US" err="1"/>
              <a:t>Celikylimaz</a:t>
            </a:r>
            <a:r>
              <a:rPr lang="en-US"/>
              <a:t>+</a:t>
            </a:r>
            <a:br>
              <a:rPr lang="en-US"/>
            </a:br>
            <a:r>
              <a:rPr lang="en-US"/>
              <a:t>‘18]</a:t>
            </a:r>
          </a:p>
        </p:txBody>
      </p:sp>
      <p:sp>
        <p:nvSpPr>
          <p:cNvPr id="6" name="Rectangle 5">
            <a:extLst>
              <a:ext uri="{FF2B5EF4-FFF2-40B4-BE49-F238E27FC236}">
                <a16:creationId xmlns:a16="http://schemas.microsoft.com/office/drawing/2014/main" id="{1FC9305F-7177-374F-A8DA-B6743CEDA61F}"/>
              </a:ext>
            </a:extLst>
          </p:cNvPr>
          <p:cNvSpPr/>
          <p:nvPr/>
        </p:nvSpPr>
        <p:spPr>
          <a:xfrm>
            <a:off x="2883896" y="5164408"/>
            <a:ext cx="1016368" cy="707886"/>
          </a:xfrm>
          <a:prstGeom prst="rect">
            <a:avLst/>
          </a:prstGeom>
        </p:spPr>
        <p:txBody>
          <a:bodyPr wrap="none">
            <a:spAutoFit/>
          </a:bodyPr>
          <a:lstStyle/>
          <a:p>
            <a:pPr algn="ctr"/>
            <a:r>
              <a:rPr lang="en-US" sz="2000"/>
              <a:t>Base </a:t>
            </a:r>
            <a:br>
              <a:rPr lang="en-US" sz="2000"/>
            </a:br>
            <a:r>
              <a:rPr lang="en-US" sz="2000"/>
              <a:t>Speaker</a:t>
            </a:r>
          </a:p>
        </p:txBody>
      </p:sp>
      <p:sp>
        <p:nvSpPr>
          <p:cNvPr id="3" name="Rectangle 2"/>
          <p:cNvSpPr/>
          <p:nvPr/>
        </p:nvSpPr>
        <p:spPr>
          <a:xfrm>
            <a:off x="1216253" y="5179120"/>
            <a:ext cx="1090107" cy="707886"/>
          </a:xfrm>
          <a:prstGeom prst="rect">
            <a:avLst/>
          </a:prstGeom>
        </p:spPr>
        <p:txBody>
          <a:bodyPr wrap="none">
            <a:spAutoFit/>
          </a:bodyPr>
          <a:lstStyle/>
          <a:p>
            <a:pPr algn="ctr"/>
            <a:r>
              <a:rPr lang="en-US" sz="2000"/>
              <a:t>State-of-</a:t>
            </a:r>
            <a:br>
              <a:rPr lang="en-US" sz="2000"/>
            </a:br>
            <a:r>
              <a:rPr lang="en-US" sz="2000"/>
              <a:t>the-Art</a:t>
            </a:r>
          </a:p>
        </p:txBody>
      </p:sp>
      <p:sp>
        <p:nvSpPr>
          <p:cNvPr id="10" name="Rectangle 9">
            <a:extLst>
              <a:ext uri="{FF2B5EF4-FFF2-40B4-BE49-F238E27FC236}">
                <a16:creationId xmlns:a16="http://schemas.microsoft.com/office/drawing/2014/main" id="{1FC9305F-7177-374F-A8DA-B6743CEDA61F}"/>
              </a:ext>
            </a:extLst>
          </p:cNvPr>
          <p:cNvSpPr/>
          <p:nvPr/>
        </p:nvSpPr>
        <p:spPr>
          <a:xfrm>
            <a:off x="2783207" y="5864796"/>
            <a:ext cx="1204176" cy="646331"/>
          </a:xfrm>
          <a:prstGeom prst="rect">
            <a:avLst/>
          </a:prstGeom>
        </p:spPr>
        <p:txBody>
          <a:bodyPr wrap="none">
            <a:spAutoFit/>
          </a:bodyPr>
          <a:lstStyle/>
          <a:p>
            <a:pPr algn="ctr"/>
            <a:r>
              <a:rPr lang="en-US"/>
              <a:t>[Chen &amp; </a:t>
            </a:r>
            <a:br>
              <a:rPr lang="en-US"/>
            </a:br>
            <a:r>
              <a:rPr lang="en-US"/>
              <a:t>Bansal ‘18]</a:t>
            </a:r>
          </a:p>
        </p:txBody>
      </p:sp>
      <p:sp>
        <p:nvSpPr>
          <p:cNvPr id="11" name="Rectangle 10">
            <a:extLst>
              <a:ext uri="{FF2B5EF4-FFF2-40B4-BE49-F238E27FC236}">
                <a16:creationId xmlns:a16="http://schemas.microsoft.com/office/drawing/2014/main" id="{1FC9305F-7177-374F-A8DA-B6743CEDA61F}"/>
              </a:ext>
            </a:extLst>
          </p:cNvPr>
          <p:cNvSpPr/>
          <p:nvPr/>
        </p:nvSpPr>
        <p:spPr>
          <a:xfrm>
            <a:off x="6965266" y="5864795"/>
            <a:ext cx="981231" cy="646331"/>
          </a:xfrm>
          <a:prstGeom prst="rect">
            <a:avLst/>
          </a:prstGeom>
        </p:spPr>
        <p:txBody>
          <a:bodyPr wrap="none">
            <a:spAutoFit/>
          </a:bodyPr>
          <a:lstStyle/>
          <a:p>
            <a:pPr algn="ctr"/>
            <a:r>
              <a:rPr lang="en-US"/>
              <a:t>[Paulus+</a:t>
            </a:r>
            <a:br>
              <a:rPr lang="en-US"/>
            </a:br>
            <a:r>
              <a:rPr lang="en-US"/>
              <a:t>‘18]</a:t>
            </a:r>
          </a:p>
        </p:txBody>
      </p:sp>
      <p:sp>
        <p:nvSpPr>
          <p:cNvPr id="12" name="Rectangle 11">
            <a:extLst>
              <a:ext uri="{FF2B5EF4-FFF2-40B4-BE49-F238E27FC236}">
                <a16:creationId xmlns:a16="http://schemas.microsoft.com/office/drawing/2014/main" id="{1FC9305F-7177-374F-A8DA-B6743CEDA61F}"/>
              </a:ext>
            </a:extLst>
          </p:cNvPr>
          <p:cNvSpPr/>
          <p:nvPr/>
        </p:nvSpPr>
        <p:spPr>
          <a:xfrm>
            <a:off x="8528600" y="5225563"/>
            <a:ext cx="1235606" cy="707886"/>
          </a:xfrm>
          <a:prstGeom prst="rect">
            <a:avLst/>
          </a:prstGeom>
        </p:spPr>
        <p:txBody>
          <a:bodyPr wrap="square">
            <a:spAutoFit/>
          </a:bodyPr>
          <a:lstStyle/>
          <a:p>
            <a:pPr algn="ctr"/>
            <a:r>
              <a:rPr lang="en-US" sz="2000"/>
              <a:t>Base </a:t>
            </a:r>
            <a:br>
              <a:rPr lang="en-US" sz="2000"/>
            </a:br>
            <a:r>
              <a:rPr lang="en-US" sz="2000"/>
              <a:t>Speaker</a:t>
            </a:r>
          </a:p>
        </p:txBody>
      </p:sp>
      <p:sp>
        <p:nvSpPr>
          <p:cNvPr id="13" name="Rectangle 12"/>
          <p:cNvSpPr/>
          <p:nvPr/>
        </p:nvSpPr>
        <p:spPr>
          <a:xfrm>
            <a:off x="6866015" y="5192110"/>
            <a:ext cx="1346698" cy="707886"/>
          </a:xfrm>
          <a:prstGeom prst="rect">
            <a:avLst/>
          </a:prstGeom>
        </p:spPr>
        <p:txBody>
          <a:bodyPr wrap="square">
            <a:spAutoFit/>
          </a:bodyPr>
          <a:lstStyle/>
          <a:p>
            <a:pPr algn="ctr"/>
            <a:r>
              <a:rPr lang="en-US" sz="2000"/>
              <a:t>State-of-</a:t>
            </a:r>
            <a:br>
              <a:rPr lang="en-US" sz="2000"/>
            </a:br>
            <a:r>
              <a:rPr lang="en-US" sz="2000"/>
              <a:t>the-Art</a:t>
            </a:r>
          </a:p>
        </p:txBody>
      </p:sp>
      <p:sp>
        <p:nvSpPr>
          <p:cNvPr id="14" name="Rectangle 13">
            <a:extLst>
              <a:ext uri="{FF2B5EF4-FFF2-40B4-BE49-F238E27FC236}">
                <a16:creationId xmlns:a16="http://schemas.microsoft.com/office/drawing/2014/main" id="{1FC9305F-7177-374F-A8DA-B6743CEDA61F}"/>
              </a:ext>
            </a:extLst>
          </p:cNvPr>
          <p:cNvSpPr/>
          <p:nvPr/>
        </p:nvSpPr>
        <p:spPr>
          <a:xfrm>
            <a:off x="8539751" y="5841863"/>
            <a:ext cx="1204176" cy="646331"/>
          </a:xfrm>
          <a:prstGeom prst="rect">
            <a:avLst/>
          </a:prstGeom>
        </p:spPr>
        <p:txBody>
          <a:bodyPr wrap="none">
            <a:spAutoFit/>
          </a:bodyPr>
          <a:lstStyle/>
          <a:p>
            <a:pPr algn="ctr"/>
            <a:r>
              <a:rPr lang="en-US"/>
              <a:t>[Chen &amp; </a:t>
            </a:r>
            <a:br>
              <a:rPr lang="en-US"/>
            </a:br>
            <a:r>
              <a:rPr lang="en-US"/>
              <a:t>Bansal ‘18]</a:t>
            </a:r>
          </a:p>
        </p:txBody>
      </p:sp>
      <p:sp>
        <p:nvSpPr>
          <p:cNvPr id="19" name="Rectangle 18">
            <a:extLst>
              <a:ext uri="{FF2B5EF4-FFF2-40B4-BE49-F238E27FC236}">
                <a16:creationId xmlns:a16="http://schemas.microsoft.com/office/drawing/2014/main" id="{1FC9305F-7177-374F-A8DA-B6743CEDA61F}"/>
              </a:ext>
            </a:extLst>
          </p:cNvPr>
          <p:cNvSpPr/>
          <p:nvPr/>
        </p:nvSpPr>
        <p:spPr>
          <a:xfrm>
            <a:off x="4377511" y="5192110"/>
            <a:ext cx="1284711" cy="707886"/>
          </a:xfrm>
          <a:prstGeom prst="rect">
            <a:avLst/>
          </a:prstGeom>
        </p:spPr>
        <p:txBody>
          <a:bodyPr wrap="none">
            <a:spAutoFit/>
          </a:bodyPr>
          <a:lstStyle/>
          <a:p>
            <a:pPr algn="ctr"/>
            <a:r>
              <a:rPr lang="en-US" sz="2000"/>
              <a:t>Pragmatic </a:t>
            </a:r>
            <a:br>
              <a:rPr lang="en-US" sz="2000"/>
            </a:br>
            <a:r>
              <a:rPr lang="en-US" sz="2000"/>
              <a:t>Rec.</a:t>
            </a:r>
          </a:p>
        </p:txBody>
      </p:sp>
      <p:sp>
        <p:nvSpPr>
          <p:cNvPr id="22" name="Rectangle 21">
            <a:extLst>
              <a:ext uri="{FF2B5EF4-FFF2-40B4-BE49-F238E27FC236}">
                <a16:creationId xmlns:a16="http://schemas.microsoft.com/office/drawing/2014/main" id="{1FC9305F-7177-374F-A8DA-B6743CEDA61F}"/>
              </a:ext>
            </a:extLst>
          </p:cNvPr>
          <p:cNvSpPr/>
          <p:nvPr/>
        </p:nvSpPr>
        <p:spPr>
          <a:xfrm>
            <a:off x="10097934" y="5156910"/>
            <a:ext cx="1284711" cy="707886"/>
          </a:xfrm>
          <a:prstGeom prst="rect">
            <a:avLst/>
          </a:prstGeom>
        </p:spPr>
        <p:txBody>
          <a:bodyPr wrap="none">
            <a:spAutoFit/>
          </a:bodyPr>
          <a:lstStyle/>
          <a:p>
            <a:pPr algn="ctr"/>
            <a:r>
              <a:rPr lang="en-US" sz="2000"/>
              <a:t>Pragmatic </a:t>
            </a:r>
            <a:br>
              <a:rPr lang="en-US" sz="2000"/>
            </a:br>
            <a:r>
              <a:rPr lang="en-US" sz="2000"/>
              <a:t>Rec.</a:t>
            </a:r>
          </a:p>
        </p:txBody>
      </p:sp>
      <p:sp>
        <p:nvSpPr>
          <p:cNvPr id="17" name="Title 1">
            <a:extLst>
              <a:ext uri="{FF2B5EF4-FFF2-40B4-BE49-F238E27FC236}">
                <a16:creationId xmlns:a16="http://schemas.microsoft.com/office/drawing/2014/main" id="{7D6FD1E6-EE2B-EA46-AE12-E692DDA348D5}"/>
              </a:ext>
            </a:extLst>
          </p:cNvPr>
          <p:cNvSpPr>
            <a:spLocks noGrp="1"/>
          </p:cNvSpPr>
          <p:nvPr>
            <p:ph type="title"/>
          </p:nvPr>
        </p:nvSpPr>
        <p:spPr>
          <a:xfrm>
            <a:off x="497302" y="146242"/>
            <a:ext cx="12191999" cy="1009698"/>
          </a:xfrm>
        </p:spPr>
        <p:txBody>
          <a:bodyPr/>
          <a:lstStyle/>
          <a:p>
            <a:r>
              <a:rPr lang="en-US" dirty="0"/>
              <a:t>Abstractive Summarization</a:t>
            </a:r>
          </a:p>
        </p:txBody>
      </p:sp>
    </p:spTree>
    <p:extLst>
      <p:ext uri="{BB962C8B-B14F-4D97-AF65-F5344CB8AC3E}">
        <p14:creationId xmlns:p14="http://schemas.microsoft.com/office/powerpoint/2010/main" val="2625477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graphicEl>
                                              <a:chart seriesIdx="-3" categoryIdx="-3" bldStep="gridLegend"/>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graphicEl>
                                              <a:chart seriesIdx="0" categoryIdx="0" bldStep="ptInSeries"/>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graphicEl>
                                              <a:chart seriesIdx="1" categoryIdx="0" bldStep="ptInSeries"/>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graphicEl>
                                              <a:chart seriesIdx="-3" categoryIdx="-3" bldStep="gridLegend"/>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graphicEl>
                                              <a:chart seriesIdx="0" categoryIdx="0" bldStep="ptInSeries"/>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graphicEl>
                                              <a:chart seriesIdx="1" categoryIdx="0" bldStep="ptInSeries"/>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graphicEl>
                                              <a:chart seriesIdx="2" categoryIdx="0" bldStep="ptIn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graphicEl>
                                              <a:chart seriesIdx="2" categoryIdx="0" bldStep="ptInSeries"/>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Chart bld="seriesEl"/>
        </p:bldSub>
      </p:bldGraphic>
      <p:bldGraphic spid="9" grpId="0" uiExpand="1">
        <p:bldSub>
          <a:bldChart bld="seriesEl"/>
        </p:bldSub>
      </p:bldGraphic>
      <p:bldP spid="19" grpId="0"/>
      <p:bldP spid="22"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31" name="Rounded Rectangle 30">
            <a:extLst>
              <a:ext uri="{FF2B5EF4-FFF2-40B4-BE49-F238E27FC236}">
                <a16:creationId xmlns:a16="http://schemas.microsoft.com/office/drawing/2014/main" id="{9630559B-BB76-F548-A272-62737765D790}"/>
              </a:ext>
            </a:extLst>
          </p:cNvPr>
          <p:cNvSpPr/>
          <p:nvPr/>
        </p:nvSpPr>
        <p:spPr>
          <a:xfrm>
            <a:off x="825161" y="4196165"/>
            <a:ext cx="10058399" cy="2627329"/>
          </a:xfrm>
          <a:prstGeom prst="roundRect">
            <a:avLst/>
          </a:prstGeom>
          <a:noFill/>
          <a:ln w="25400" cap="flat" cmpd="sng" algn="ctr">
            <a:solidFill>
              <a:srgbClr val="FFC003"/>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7" name="Rounded Rectangle 6">
            <a:extLst>
              <a:ext uri="{FF2B5EF4-FFF2-40B4-BE49-F238E27FC236}">
                <a16:creationId xmlns:a16="http://schemas.microsoft.com/office/drawing/2014/main" id="{0B26161B-B399-7A45-962B-4CA1785DC75B}"/>
              </a:ext>
            </a:extLst>
          </p:cNvPr>
          <p:cNvSpPr/>
          <p:nvPr/>
        </p:nvSpPr>
        <p:spPr>
          <a:xfrm>
            <a:off x="825161" y="1182876"/>
            <a:ext cx="10058399" cy="2822304"/>
          </a:xfrm>
          <a:prstGeom prst="roundRect">
            <a:avLst/>
          </a:prstGeom>
          <a:noFill/>
          <a:ln w="25400" cap="flat" cmpd="sng" algn="ctr">
            <a:solidFill>
              <a:schemeClr val="tx2">
                <a:lumMod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8" name="Rounded Rectangle 7">
            <a:extLst>
              <a:ext uri="{FF2B5EF4-FFF2-40B4-BE49-F238E27FC236}">
                <a16:creationId xmlns:a16="http://schemas.microsoft.com/office/drawing/2014/main" id="{AC546628-A473-0C41-8057-B67A2845BAC9}"/>
              </a:ext>
            </a:extLst>
          </p:cNvPr>
          <p:cNvSpPr/>
          <p:nvPr/>
        </p:nvSpPr>
        <p:spPr>
          <a:xfrm>
            <a:off x="4844219" y="3428422"/>
            <a:ext cx="3475027" cy="1405028"/>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ounded Rectangle 43"/>
          <p:cNvSpPr/>
          <p:nvPr/>
        </p:nvSpPr>
        <p:spPr>
          <a:xfrm>
            <a:off x="5071812" y="549872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8" name="Group 27"/>
          <p:cNvGrpSpPr/>
          <p:nvPr/>
        </p:nvGrpSpPr>
        <p:grpSpPr>
          <a:xfrm>
            <a:off x="5063678" y="3241885"/>
            <a:ext cx="2964303" cy="1355790"/>
            <a:chOff x="4669340" y="3328150"/>
            <a:chExt cx="2964303" cy="1355790"/>
          </a:xfrm>
        </p:grpSpPr>
        <p:sp>
          <p:nvSpPr>
            <p:cNvPr id="18" name="Rounded Rectangle 17"/>
            <p:cNvSpPr/>
            <p:nvPr/>
          </p:nvSpPr>
          <p:spPr>
            <a:xfrm>
              <a:off x="4702128" y="3533133"/>
              <a:ext cx="2931515" cy="1150807"/>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669340" y="3795572"/>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20" name="Rectangle 19"/>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46" name="Rectangle 45"/>
          <p:cNvSpPr/>
          <p:nvPr/>
        </p:nvSpPr>
        <p:spPr>
          <a:xfrm>
            <a:off x="5379576" y="5391404"/>
            <a:ext cx="2435470"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5103598" y="5648808"/>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t>Price [Cheap]</a:t>
            </a:r>
            <a:endParaRPr lang="en-US">
              <a:latin typeface="Calibri" panose="020F0502020204030204" pitchFamily="34" charset="0"/>
              <a:cs typeface="Calibri" panose="020F0502020204030204" pitchFamily="34" charset="0"/>
            </a:endParaRPr>
          </a:p>
        </p:txBody>
      </p:sp>
      <p:sp>
        <p:nvSpPr>
          <p:cNvPr id="51" name="TextBox 50"/>
          <p:cNvSpPr txBox="1"/>
          <p:nvPr/>
        </p:nvSpPr>
        <p:spPr>
          <a:xfrm>
            <a:off x="5071812" y="5293740"/>
            <a:ext cx="2931515" cy="400110"/>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sp>
        <p:nvSpPr>
          <p:cNvPr id="24" name="Title 1"/>
          <p:cNvSpPr>
            <a:spLocks noGrp="1"/>
          </p:cNvSpPr>
          <p:nvPr>
            <p:ph type="title"/>
          </p:nvPr>
        </p:nvSpPr>
        <p:spPr>
          <a:xfrm>
            <a:off x="615460" y="173178"/>
            <a:ext cx="11629292" cy="1009698"/>
          </a:xfrm>
        </p:spPr>
        <p:txBody>
          <a:bodyPr>
            <a:normAutofit/>
          </a:bodyPr>
          <a:lstStyle/>
          <a:p>
            <a:r>
              <a:rPr lang="en-US"/>
              <a:t>Why Might Generation Need Pragmatics?</a:t>
            </a:r>
          </a:p>
        </p:txBody>
      </p:sp>
      <p:sp>
        <p:nvSpPr>
          <p:cNvPr id="25" name="Rounded Rectangle 24"/>
          <p:cNvSpPr/>
          <p:nvPr/>
        </p:nvSpPr>
        <p:spPr>
          <a:xfrm>
            <a:off x="5063678"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5080197"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27" name="Rectangle 26"/>
          <p:cNvSpPr/>
          <p:nvPr/>
        </p:nvSpPr>
        <p:spPr>
          <a:xfrm>
            <a:off x="6005676"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5063678"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endParaRPr lang="en-US" sz="2000" b="1">
              <a:latin typeface="+mj-lt"/>
            </a:endParaRPr>
          </a:p>
        </p:txBody>
      </p:sp>
      <p:sp>
        <p:nvSpPr>
          <p:cNvPr id="41" name="✗"/>
          <p:cNvSpPr txBox="1"/>
          <p:nvPr/>
        </p:nvSpPr>
        <p:spPr>
          <a:xfrm>
            <a:off x="7665460" y="5304644"/>
            <a:ext cx="312586" cy="410369"/>
          </a:xfrm>
          <a:prstGeom prst="rect">
            <a:avLst/>
          </a:prstGeom>
          <a:solidFill>
            <a:schemeClr val="bg1"/>
          </a:solidFill>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sz="2000" b="1">
                <a:solidFill>
                  <a:schemeClr val="accent2"/>
                </a:solidFill>
              </a:rPr>
              <a:t>✗</a:t>
            </a:r>
          </a:p>
        </p:txBody>
      </p:sp>
      <p:sp>
        <p:nvSpPr>
          <p:cNvPr id="42" name="Rounded Rectangle 41"/>
          <p:cNvSpPr/>
          <p:nvPr/>
        </p:nvSpPr>
        <p:spPr>
          <a:xfrm>
            <a:off x="1360804" y="2587462"/>
            <a:ext cx="1283952" cy="830435"/>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sp>
        <p:nvSpPr>
          <p:cNvPr id="43" name="Rounded Rectangle 42"/>
          <p:cNvSpPr/>
          <p:nvPr/>
        </p:nvSpPr>
        <p:spPr>
          <a:xfrm>
            <a:off x="1345371" y="5359532"/>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endParaRPr lang="en-US" sz="2400" b="1" i="1">
              <a:solidFill>
                <a:srgbClr val="FFC003"/>
              </a:solidFill>
            </a:endParaRPr>
          </a:p>
        </p:txBody>
      </p:sp>
      <p:pic>
        <p:nvPicPr>
          <p:cNvPr id="5" name="Picture 4">
            <a:extLst>
              <a:ext uri="{FF2B5EF4-FFF2-40B4-BE49-F238E27FC236}">
                <a16:creationId xmlns:a16="http://schemas.microsoft.com/office/drawing/2014/main" id="{E4342A11-D570-2C49-9904-F4944B15E6C0}"/>
              </a:ext>
            </a:extLst>
          </p:cNvPr>
          <p:cNvPicPr>
            <a:picLocks noChangeAspect="1"/>
          </p:cNvPicPr>
          <p:nvPr/>
        </p:nvPicPr>
        <p:blipFill>
          <a:blip r:embed="rId3"/>
          <a:stretch>
            <a:fillRect/>
          </a:stretch>
        </p:blipFill>
        <p:spPr>
          <a:xfrm>
            <a:off x="1438132" y="1707531"/>
            <a:ext cx="1092168" cy="1009698"/>
          </a:xfrm>
          <a:prstGeom prst="rect">
            <a:avLst/>
          </a:prstGeom>
        </p:spPr>
      </p:pic>
      <p:pic>
        <p:nvPicPr>
          <p:cNvPr id="6" name="Picture 5">
            <a:extLst>
              <a:ext uri="{FF2B5EF4-FFF2-40B4-BE49-F238E27FC236}">
                <a16:creationId xmlns:a16="http://schemas.microsoft.com/office/drawing/2014/main" id="{2E1398CE-4660-3E4A-B8A6-46005BA65A12}"/>
              </a:ext>
            </a:extLst>
          </p:cNvPr>
          <p:cNvPicPr>
            <a:picLocks noChangeAspect="1"/>
          </p:cNvPicPr>
          <p:nvPr/>
        </p:nvPicPr>
        <p:blipFill>
          <a:blip r:embed="rId4"/>
          <a:stretch>
            <a:fillRect/>
          </a:stretch>
        </p:blipFill>
        <p:spPr>
          <a:xfrm>
            <a:off x="1447128" y="4397967"/>
            <a:ext cx="1118342" cy="1118342"/>
          </a:xfrm>
          <a:prstGeom prst="rect">
            <a:avLst/>
          </a:prstGeom>
        </p:spPr>
      </p:pic>
      <p:cxnSp>
        <p:nvCxnSpPr>
          <p:cNvPr id="32" name="Straight Arrow Connector 31">
            <a:extLst>
              <a:ext uri="{FF2B5EF4-FFF2-40B4-BE49-F238E27FC236}">
                <a16:creationId xmlns:a16="http://schemas.microsoft.com/office/drawing/2014/main" id="{DCC85B60-BF44-8A41-A327-16D2443581BA}"/>
              </a:ext>
            </a:extLst>
          </p:cNvPr>
          <p:cNvCxnSpPr/>
          <p:nvPr/>
        </p:nvCxnSpPr>
        <p:spPr>
          <a:xfrm>
            <a:off x="6466648" y="2663504"/>
            <a:ext cx="1926" cy="640080"/>
          </a:xfrm>
          <a:prstGeom prst="straightConnector1">
            <a:avLst/>
          </a:prstGeom>
          <a:ln w="101600">
            <a:solidFill>
              <a:schemeClr val="accent1">
                <a:lumMod val="75000"/>
              </a:schemeClr>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0DE70514-CE67-6E4E-A3C9-DA1E4404E401}"/>
              </a:ext>
            </a:extLst>
          </p:cNvPr>
          <p:cNvCxnSpPr/>
          <p:nvPr/>
        </p:nvCxnSpPr>
        <p:spPr>
          <a:xfrm>
            <a:off x="6467617" y="4730382"/>
            <a:ext cx="1926" cy="640080"/>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12580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7" grpId="0" animBg="1"/>
      <p:bldP spid="44" grpId="0" animBg="1"/>
      <p:bldP spid="50" grpId="0"/>
      <p:bldP spid="51" grpId="0"/>
      <p:bldP spid="25" grpId="0" animBg="1"/>
      <p:bldP spid="26" grpId="0"/>
      <p:bldP spid="29" grpId="0"/>
      <p:bldP spid="41" grpId="0" animBg="1"/>
      <p:bldP spid="42" grpId="0" animBg="1"/>
      <p:bldP spid="43" grpId="0"/>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Past Work on Pragmatic Generation</a:t>
            </a:r>
          </a:p>
        </p:txBody>
      </p:sp>
      <p:sp>
        <p:nvSpPr>
          <p:cNvPr id="10" name="Title 1">
            <a:extLst>
              <a:ext uri="{FF2B5EF4-FFF2-40B4-BE49-F238E27FC236}">
                <a16:creationId xmlns:a16="http://schemas.microsoft.com/office/drawing/2014/main" id="{13D41D1F-0C43-2C4A-A9E9-2A66480ADCBB}"/>
              </a:ext>
            </a:extLst>
          </p:cNvPr>
          <p:cNvSpPr txBox="1">
            <a:spLocks/>
          </p:cNvSpPr>
          <p:nvPr/>
        </p:nvSpPr>
        <p:spPr>
          <a:xfrm>
            <a:off x="635970" y="1230368"/>
            <a:ext cx="11041910" cy="1864168"/>
          </a:xfrm>
          <a:prstGeom prst="rect">
            <a:avLst/>
          </a:prstGeom>
          <a:noFill/>
        </p:spPr>
        <p:txBody>
          <a:bodyP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2600" b="1"/>
              <a:t>Pragmatic for Informativity Preservation</a:t>
            </a:r>
          </a:p>
          <a:p>
            <a:pPr algn="l"/>
            <a:r>
              <a:rPr lang="en-US" sz="2300"/>
              <a:t>Grice 1970, Horn 1984, </a:t>
            </a:r>
            <a:r>
              <a:rPr lang="en-US" sz="2300" err="1"/>
              <a:t>Golland</a:t>
            </a:r>
            <a:r>
              <a:rPr lang="en-US" sz="2300"/>
              <a:t> et al. 2010, Frank and Goodman 2012; Monroe et al. 2018</a:t>
            </a:r>
          </a:p>
          <a:p>
            <a:pPr algn="l"/>
            <a:endParaRPr lang="en-US" sz="2300"/>
          </a:p>
          <a:p>
            <a:pPr algn="l"/>
            <a:r>
              <a:rPr lang="en-US" sz="2600" b="1"/>
              <a:t>Pragmatic for contextual discrimination</a:t>
            </a:r>
          </a:p>
          <a:p>
            <a:pPr algn="l"/>
            <a:r>
              <a:rPr lang="en-US" sz="2300"/>
              <a:t>Andreas and Klein 2016, </a:t>
            </a:r>
            <a:r>
              <a:rPr lang="en-US" sz="2300" err="1"/>
              <a:t>Vedantam</a:t>
            </a:r>
            <a:r>
              <a:rPr lang="en-US" sz="2300"/>
              <a:t> et al. 2018, Cohn-Gordon et al. 2018</a:t>
            </a:r>
          </a:p>
        </p:txBody>
      </p:sp>
      <p:pic>
        <p:nvPicPr>
          <p:cNvPr id="8" name="Picture 7"/>
          <p:cNvPicPr>
            <a:picLocks noChangeAspect="1"/>
          </p:cNvPicPr>
          <p:nvPr/>
        </p:nvPicPr>
        <p:blipFill>
          <a:blip r:embed="rId3"/>
          <a:stretch>
            <a:fillRect/>
          </a:stretch>
        </p:blipFill>
        <p:spPr>
          <a:xfrm>
            <a:off x="3500343" y="3525400"/>
            <a:ext cx="1895655" cy="1543767"/>
          </a:xfrm>
          <a:prstGeom prst="rect">
            <a:avLst/>
          </a:prstGeom>
        </p:spPr>
      </p:pic>
      <p:pic>
        <p:nvPicPr>
          <p:cNvPr id="9" name="Picture 8"/>
          <p:cNvPicPr>
            <a:picLocks noChangeAspect="1"/>
          </p:cNvPicPr>
          <p:nvPr/>
        </p:nvPicPr>
        <p:blipFill>
          <a:blip r:embed="rId4"/>
          <a:stretch>
            <a:fillRect/>
          </a:stretch>
        </p:blipFill>
        <p:spPr>
          <a:xfrm>
            <a:off x="3530862" y="5127932"/>
            <a:ext cx="1876360" cy="1504222"/>
          </a:xfrm>
          <a:prstGeom prst="rect">
            <a:avLst/>
          </a:prstGeom>
        </p:spPr>
      </p:pic>
      <p:sp>
        <p:nvSpPr>
          <p:cNvPr id="11" name="Title 1"/>
          <p:cNvSpPr txBox="1">
            <a:spLocks/>
          </p:cNvSpPr>
          <p:nvPr/>
        </p:nvSpPr>
        <p:spPr>
          <a:xfrm>
            <a:off x="7484702" y="3120972"/>
            <a:ext cx="2160922" cy="43704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300" i="1">
                <a:solidFill>
                  <a:srgbClr val="333333"/>
                </a:solidFill>
              </a:rPr>
              <a:t>“The sun is in the sky”</a:t>
            </a:r>
          </a:p>
        </p:txBody>
      </p:sp>
      <p:sp>
        <p:nvSpPr>
          <p:cNvPr id="12" name="圆角矩形 201">
            <a:extLst>
              <a:ext uri="{FF2B5EF4-FFF2-40B4-BE49-F238E27FC236}">
                <a16:creationId xmlns:a16="http://schemas.microsoft.com/office/drawing/2014/main" id="{6F035719-E416-0F43-9B8D-907F89836D86}"/>
              </a:ext>
            </a:extLst>
          </p:cNvPr>
          <p:cNvSpPr/>
          <p:nvPr/>
        </p:nvSpPr>
        <p:spPr>
          <a:xfrm>
            <a:off x="2092170" y="4125970"/>
            <a:ext cx="1268186" cy="34262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kumimoji="1" lang="en-US" altLang="zh-CN" sz="2000" b="1">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b="1">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13" name="圆角矩形 201">
            <a:extLst>
              <a:ext uri="{FF2B5EF4-FFF2-40B4-BE49-F238E27FC236}">
                <a16:creationId xmlns:a16="http://schemas.microsoft.com/office/drawing/2014/main" id="{DC3F7891-F226-9A47-B9A3-791A38A12618}"/>
              </a:ext>
            </a:extLst>
          </p:cNvPr>
          <p:cNvSpPr/>
          <p:nvPr/>
        </p:nvSpPr>
        <p:spPr>
          <a:xfrm>
            <a:off x="2092170" y="5695377"/>
            <a:ext cx="1268186" cy="36933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kumimoji="1" lang="en-US" altLang="zh-CN" sz="2000" b="1">
                <a:solidFill>
                  <a:schemeClr val="tx1"/>
                </a:solidFill>
                <a:latin typeface="Calibri" panose="020F0502020204030204" pitchFamily="34" charset="0"/>
                <a:ea typeface="宋体" panose="02010600030101010101" pitchFamily="2" charset="-122"/>
                <a:cs typeface="Calibri" panose="020F0502020204030204" pitchFamily="34" charset="0"/>
              </a:rPr>
              <a:t>Distractor:</a:t>
            </a:r>
            <a:endParaRPr kumimoji="1" lang="zh-CN" altLang="en-US" sz="2000" b="1">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14" name="Title 1"/>
          <p:cNvSpPr txBox="1">
            <a:spLocks/>
          </p:cNvSpPr>
          <p:nvPr/>
        </p:nvSpPr>
        <p:spPr>
          <a:xfrm>
            <a:off x="5518762" y="3094291"/>
            <a:ext cx="2252600" cy="43704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300" i="1">
                <a:solidFill>
                  <a:srgbClr val="333333"/>
                </a:solidFill>
              </a:rPr>
              <a:t>“Two children are playing”</a:t>
            </a:r>
          </a:p>
        </p:txBody>
      </p:sp>
      <p:sp>
        <p:nvSpPr>
          <p:cNvPr id="16" name="✔">
            <a:extLst>
              <a:ext uri="{FF2B5EF4-FFF2-40B4-BE49-F238E27FC236}">
                <a16:creationId xmlns:a16="http://schemas.microsoft.com/office/drawing/2014/main" id="{ED0BA944-C423-4348-9E1B-2567BFD42877}"/>
              </a:ext>
            </a:extLst>
          </p:cNvPr>
          <p:cNvSpPr txBox="1"/>
          <p:nvPr/>
        </p:nvSpPr>
        <p:spPr>
          <a:xfrm>
            <a:off x="8345434" y="3992195"/>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sp>
        <p:nvSpPr>
          <p:cNvPr id="17" name="✔">
            <a:extLst>
              <a:ext uri="{FF2B5EF4-FFF2-40B4-BE49-F238E27FC236}">
                <a16:creationId xmlns:a16="http://schemas.microsoft.com/office/drawing/2014/main" id="{ED0BA944-C423-4348-9E1B-2567BFD42877}"/>
              </a:ext>
            </a:extLst>
          </p:cNvPr>
          <p:cNvSpPr txBox="1"/>
          <p:nvPr/>
        </p:nvSpPr>
        <p:spPr>
          <a:xfrm>
            <a:off x="6425333" y="3992195"/>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sp>
        <p:nvSpPr>
          <p:cNvPr id="18" name="✔">
            <a:extLst>
              <a:ext uri="{FF2B5EF4-FFF2-40B4-BE49-F238E27FC236}">
                <a16:creationId xmlns:a16="http://schemas.microsoft.com/office/drawing/2014/main" id="{ED0BA944-C423-4348-9E1B-2567BFD42877}"/>
              </a:ext>
            </a:extLst>
          </p:cNvPr>
          <p:cNvSpPr txBox="1"/>
          <p:nvPr/>
        </p:nvSpPr>
        <p:spPr>
          <a:xfrm>
            <a:off x="6425333" y="5574955"/>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sp>
        <p:nvSpPr>
          <p:cNvPr id="19" name="✗"/>
          <p:cNvSpPr txBox="1"/>
          <p:nvPr/>
        </p:nvSpPr>
        <p:spPr>
          <a:xfrm>
            <a:off x="8238574" y="5432648"/>
            <a:ext cx="653179" cy="894790"/>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b="1">
                <a:solidFill>
                  <a:schemeClr val="accent2"/>
                </a:solidFill>
              </a:rPr>
              <a:t>✗</a:t>
            </a:r>
          </a:p>
        </p:txBody>
      </p:sp>
      <p:sp>
        <p:nvSpPr>
          <p:cNvPr id="20" name="圆角矩形 188">
            <a:extLst>
              <a:ext uri="{FF2B5EF4-FFF2-40B4-BE49-F238E27FC236}">
                <a16:creationId xmlns:a16="http://schemas.microsoft.com/office/drawing/2014/main" id="{99E1B06F-D2FD-694C-AE91-E510144B0C48}"/>
              </a:ext>
            </a:extLst>
          </p:cNvPr>
          <p:cNvSpPr/>
          <p:nvPr/>
        </p:nvSpPr>
        <p:spPr>
          <a:xfrm>
            <a:off x="7624533" y="2954555"/>
            <a:ext cx="1849973" cy="2173377"/>
          </a:xfrm>
          <a:prstGeom prst="roundRect">
            <a:avLst>
              <a:gd name="adj" fmla="val 6772"/>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latin typeface="Calibri" panose="020F0502020204030204" pitchFamily="34" charset="0"/>
              <a:ea typeface="宋体" panose="02010600030101010101" pitchFamily="2" charset="-122"/>
              <a:cs typeface="Calibri" panose="020F0502020204030204" pitchFamily="34" charset="0"/>
            </a:endParaRPr>
          </a:p>
        </p:txBody>
      </p:sp>
    </p:spTree>
    <p:extLst>
      <p:ext uri="{BB962C8B-B14F-4D97-AF65-F5344CB8AC3E}">
        <p14:creationId xmlns:p14="http://schemas.microsoft.com/office/powerpoint/2010/main" val="1488505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6" grpId="0" animBg="1"/>
      <p:bldP spid="17" grpId="0" animBg="1"/>
      <p:bldP spid="18" grpId="0" animBg="1"/>
      <p:bldP spid="19" grpId="0" animBg="1"/>
      <p:bldP spid="20" grpId="0" animBg="1"/>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txBox="1">
            <a:spLocks/>
          </p:cNvSpPr>
          <p:nvPr/>
        </p:nvSpPr>
        <p:spPr>
          <a:xfrm>
            <a:off x="0" y="316741"/>
            <a:ext cx="12192000" cy="1009698"/>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5000"/>
              <a:t>Experiments</a:t>
            </a:r>
          </a:p>
        </p:txBody>
      </p:sp>
      <p:sp>
        <p:nvSpPr>
          <p:cNvPr id="3" name="Rounded Rectangle 2">
            <a:extLst>
              <a:ext uri="{FF2B5EF4-FFF2-40B4-BE49-F238E27FC236}">
                <a16:creationId xmlns:a16="http://schemas.microsoft.com/office/drawing/2014/main" id="{BCD5C48A-8022-054E-909D-B15C459A670A}"/>
              </a:ext>
            </a:extLst>
          </p:cNvPr>
          <p:cNvSpPr/>
          <p:nvPr/>
        </p:nvSpPr>
        <p:spPr>
          <a:xfrm>
            <a:off x="1067090" y="2108381"/>
            <a:ext cx="4503531" cy="3919439"/>
          </a:xfrm>
          <a:prstGeom prst="roundRect">
            <a:avLst>
              <a:gd name="adj" fmla="val 12159"/>
            </a:avLst>
          </a:prstGeom>
          <a:solidFill>
            <a:schemeClr val="tx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545FB07-73F1-2147-82C0-A48EBC6932B8}"/>
              </a:ext>
            </a:extLst>
          </p:cNvPr>
          <p:cNvGrpSpPr/>
          <p:nvPr/>
        </p:nvGrpSpPr>
        <p:grpSpPr>
          <a:xfrm>
            <a:off x="1135772" y="2118431"/>
            <a:ext cx="9704682" cy="3909389"/>
            <a:chOff x="4214905" y="2235580"/>
            <a:chExt cx="6386103" cy="2452153"/>
          </a:xfrm>
        </p:grpSpPr>
        <p:sp>
          <p:nvSpPr>
            <p:cNvPr id="8" name="Rounded Rectangle 7">
              <a:extLst>
                <a:ext uri="{FF2B5EF4-FFF2-40B4-BE49-F238E27FC236}">
                  <a16:creationId xmlns:a16="http://schemas.microsoft.com/office/drawing/2014/main" id="{F0891462-D0FB-3645-B074-473AC3A5D848}"/>
                </a:ext>
              </a:extLst>
            </p:cNvPr>
            <p:cNvSpPr/>
            <p:nvPr/>
          </p:nvSpPr>
          <p:spPr>
            <a:xfrm>
              <a:off x="7703638" y="2235580"/>
              <a:ext cx="2897370" cy="2452153"/>
            </a:xfrm>
            <a:prstGeom prst="roundRect">
              <a:avLst>
                <a:gd name="adj" fmla="val 12159"/>
              </a:avLst>
            </a:prstGeom>
            <a:solidFill>
              <a:schemeClr val="tx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7FABAF91-A1FB-EC48-A974-744820096F15}"/>
                </a:ext>
              </a:extLst>
            </p:cNvPr>
            <p:cNvGrpSpPr/>
            <p:nvPr/>
          </p:nvGrpSpPr>
          <p:grpSpPr>
            <a:xfrm>
              <a:off x="4214905" y="2387066"/>
              <a:ext cx="2907847" cy="1613438"/>
              <a:chOff x="-2610793" y="3754959"/>
              <a:chExt cx="2907847" cy="1613438"/>
            </a:xfrm>
            <a:solidFill>
              <a:schemeClr val="tx2"/>
            </a:solidFill>
          </p:grpSpPr>
          <p:sp>
            <p:nvSpPr>
              <p:cNvPr id="10" name="TextBox 9">
                <a:extLst>
                  <a:ext uri="{FF2B5EF4-FFF2-40B4-BE49-F238E27FC236}">
                    <a16:creationId xmlns:a16="http://schemas.microsoft.com/office/drawing/2014/main" id="{73B0BB44-089D-3F4E-9FA7-4275263717E5}"/>
                  </a:ext>
                </a:extLst>
              </p:cNvPr>
              <p:cNvSpPr txBox="1"/>
              <p:nvPr/>
            </p:nvSpPr>
            <p:spPr>
              <a:xfrm>
                <a:off x="-2610793" y="3754959"/>
                <a:ext cx="2907847" cy="444019"/>
              </a:xfrm>
              <a:prstGeom prst="rect">
                <a:avLst/>
              </a:prstGeom>
              <a:noFill/>
            </p:spPr>
            <p:txBody>
              <a:bodyPr wrap="square" rtlCol="0">
                <a:spAutoFit/>
              </a:bodyPr>
              <a:lstStyle/>
              <a:p>
                <a:pPr algn="ctr"/>
                <a:r>
                  <a:rPr lang="en-US" sz="4000" b="1"/>
                  <a:t>Pragmatic Methods</a:t>
                </a:r>
              </a:p>
            </p:txBody>
          </p:sp>
          <p:sp>
            <p:nvSpPr>
              <p:cNvPr id="11" name="TextBox 10">
                <a:extLst>
                  <a:ext uri="{FF2B5EF4-FFF2-40B4-BE49-F238E27FC236}">
                    <a16:creationId xmlns:a16="http://schemas.microsoft.com/office/drawing/2014/main" id="{E78DE742-7A31-244B-B87F-1DB97B87DCEC}"/>
                  </a:ext>
                </a:extLst>
              </p:cNvPr>
              <p:cNvSpPr txBox="1"/>
              <p:nvPr/>
            </p:nvSpPr>
            <p:spPr>
              <a:xfrm>
                <a:off x="-2320273" y="4557578"/>
                <a:ext cx="2544384" cy="810819"/>
              </a:xfrm>
              <a:prstGeom prst="rect">
                <a:avLst/>
              </a:prstGeom>
              <a:noFill/>
            </p:spPr>
            <p:txBody>
              <a:bodyPr wrap="square" rtlCol="0">
                <a:spAutoFit/>
              </a:bodyPr>
              <a:lstStyle/>
              <a:p>
                <a:r>
                  <a:rPr lang="en-US" sz="2600"/>
                  <a:t>(S</a:t>
                </a:r>
                <a:r>
                  <a:rPr lang="en-US" sz="2600" baseline="30000"/>
                  <a:t>R</a:t>
                </a:r>
                <a:r>
                  <a:rPr lang="en-US" sz="2600"/>
                  <a:t>) </a:t>
                </a:r>
                <a:r>
                  <a:rPr lang="en-US" sz="2600" err="1"/>
                  <a:t>Reconstructor</a:t>
                </a:r>
                <a:r>
                  <a:rPr lang="en-US" sz="2600"/>
                  <a:t>-Based</a:t>
                </a:r>
              </a:p>
              <a:p>
                <a:endParaRPr lang="en-US" sz="2600"/>
              </a:p>
              <a:p>
                <a:r>
                  <a:rPr lang="en-US" sz="2600"/>
                  <a:t>(S</a:t>
                </a:r>
                <a:r>
                  <a:rPr lang="en-US" sz="2600" baseline="30000"/>
                  <a:t>D</a:t>
                </a:r>
                <a:r>
                  <a:rPr lang="en-US" sz="2600"/>
                  <a:t>) Distractor-Based</a:t>
                </a:r>
              </a:p>
            </p:txBody>
          </p:sp>
        </p:grpSp>
      </p:grpSp>
      <p:sp>
        <p:nvSpPr>
          <p:cNvPr id="12" name="TextBox 11">
            <a:extLst>
              <a:ext uri="{FF2B5EF4-FFF2-40B4-BE49-F238E27FC236}">
                <a16:creationId xmlns:a16="http://schemas.microsoft.com/office/drawing/2014/main" id="{39E96A15-9C89-AC47-BD8E-5798BB63C8D8}"/>
              </a:ext>
            </a:extLst>
          </p:cNvPr>
          <p:cNvSpPr txBox="1"/>
          <p:nvPr/>
        </p:nvSpPr>
        <p:spPr>
          <a:xfrm>
            <a:off x="5781912" y="3683379"/>
            <a:ext cx="428322" cy="769441"/>
          </a:xfrm>
          <a:prstGeom prst="rect">
            <a:avLst/>
          </a:prstGeom>
          <a:noFill/>
        </p:spPr>
        <p:txBody>
          <a:bodyPr wrap="none" rtlCol="0">
            <a:spAutoFit/>
          </a:bodyPr>
          <a:lstStyle/>
          <a:p>
            <a:r>
              <a:rPr lang="en-US" sz="4400"/>
              <a:t>x</a:t>
            </a:r>
          </a:p>
        </p:txBody>
      </p:sp>
      <p:grpSp>
        <p:nvGrpSpPr>
          <p:cNvPr id="13" name="Group 12">
            <a:extLst>
              <a:ext uri="{FF2B5EF4-FFF2-40B4-BE49-F238E27FC236}">
                <a16:creationId xmlns:a16="http://schemas.microsoft.com/office/drawing/2014/main" id="{A48C9AC0-4F7C-1440-BAC9-3A057828BB04}"/>
              </a:ext>
            </a:extLst>
          </p:cNvPr>
          <p:cNvGrpSpPr/>
          <p:nvPr/>
        </p:nvGrpSpPr>
        <p:grpSpPr>
          <a:xfrm>
            <a:off x="6602319" y="2153563"/>
            <a:ext cx="4211853" cy="3829072"/>
            <a:chOff x="1057780" y="1221897"/>
            <a:chExt cx="4939793" cy="3829072"/>
          </a:xfrm>
        </p:grpSpPr>
        <p:sp>
          <p:nvSpPr>
            <p:cNvPr id="14" name="TextBox 13">
              <a:extLst>
                <a:ext uri="{FF2B5EF4-FFF2-40B4-BE49-F238E27FC236}">
                  <a16:creationId xmlns:a16="http://schemas.microsoft.com/office/drawing/2014/main" id="{6041E3F3-9F25-6749-B399-9BABB99EA586}"/>
                </a:ext>
              </a:extLst>
            </p:cNvPr>
            <p:cNvSpPr txBox="1"/>
            <p:nvPr/>
          </p:nvSpPr>
          <p:spPr>
            <a:xfrm>
              <a:off x="1212600" y="1221897"/>
              <a:ext cx="4630156" cy="707886"/>
            </a:xfrm>
            <a:prstGeom prst="rect">
              <a:avLst/>
            </a:prstGeom>
            <a:noFill/>
          </p:spPr>
          <p:txBody>
            <a:bodyPr wrap="square" rtlCol="0">
              <a:spAutoFit/>
            </a:bodyPr>
            <a:lstStyle/>
            <a:p>
              <a:pPr algn="ctr"/>
              <a:r>
                <a:rPr lang="en-US" sz="4000" b="1"/>
                <a:t>Tasks</a:t>
              </a:r>
            </a:p>
          </p:txBody>
        </p:sp>
        <p:sp>
          <p:nvSpPr>
            <p:cNvPr id="15" name="TextBox 14">
              <a:extLst>
                <a:ext uri="{FF2B5EF4-FFF2-40B4-BE49-F238E27FC236}">
                  <a16:creationId xmlns:a16="http://schemas.microsoft.com/office/drawing/2014/main" id="{1A30DF89-4C57-7B4D-A785-158A803C61BC}"/>
                </a:ext>
              </a:extLst>
            </p:cNvPr>
            <p:cNvSpPr txBox="1"/>
            <p:nvPr/>
          </p:nvSpPr>
          <p:spPr>
            <a:xfrm>
              <a:off x="1057780" y="1757760"/>
              <a:ext cx="4939793" cy="3293209"/>
            </a:xfrm>
            <a:prstGeom prst="rect">
              <a:avLst/>
            </a:prstGeom>
            <a:noFill/>
          </p:spPr>
          <p:txBody>
            <a:bodyPr wrap="square" rtlCol="0">
              <a:spAutoFit/>
            </a:bodyPr>
            <a:lstStyle/>
            <a:p>
              <a:r>
                <a:rPr lang="en-US" sz="2600"/>
                <a:t>Generation from meaning representations </a:t>
              </a:r>
            </a:p>
            <a:p>
              <a:r>
                <a:rPr lang="en-US" sz="2600"/>
                <a:t>[E2E Dataset, </a:t>
              </a:r>
              <a:r>
                <a:rPr lang="en-US" sz="2600" err="1"/>
                <a:t>Novikova</a:t>
              </a:r>
              <a:r>
                <a:rPr lang="en-US" sz="2600"/>
                <a:t> et al. 2017]</a:t>
              </a:r>
            </a:p>
            <a:p>
              <a:endParaRPr lang="en-US" sz="2600"/>
            </a:p>
            <a:p>
              <a:r>
                <a:rPr lang="en-US" sz="2600"/>
                <a:t>Abstractive summarization</a:t>
              </a:r>
            </a:p>
            <a:p>
              <a:r>
                <a:rPr lang="en-US" sz="2600"/>
                <a:t>[CNN/Daily Mail; Hermann et al. 2015, </a:t>
              </a:r>
              <a:r>
                <a:rPr lang="en-US" sz="2600" err="1"/>
                <a:t>Nallapati</a:t>
              </a:r>
              <a:r>
                <a:rPr lang="en-US" sz="2600"/>
                <a:t> et al. 2017]</a:t>
              </a:r>
            </a:p>
          </p:txBody>
        </p:sp>
      </p:grpSp>
    </p:spTree>
    <p:extLst>
      <p:ext uri="{BB962C8B-B14F-4D97-AF65-F5344CB8AC3E}">
        <p14:creationId xmlns:p14="http://schemas.microsoft.com/office/powerpoint/2010/main" val="3309754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D</a:t>
            </a:r>
            <a:r>
              <a:rPr lang="en-US"/>
              <a:t>) Distractor-based Examples</a:t>
            </a:r>
          </a:p>
        </p:txBody>
      </p:sp>
      <p:sp>
        <p:nvSpPr>
          <p:cNvPr id="10" name="Title 1">
            <a:extLst>
              <a:ext uri="{FF2B5EF4-FFF2-40B4-BE49-F238E27FC236}">
                <a16:creationId xmlns:a16="http://schemas.microsoft.com/office/drawing/2014/main" id="{1D04CF67-4258-0C4A-AFB2-A3B452630566}"/>
              </a:ext>
            </a:extLst>
          </p:cNvPr>
          <p:cNvSpPr txBox="1">
            <a:spLocks/>
          </p:cNvSpPr>
          <p:nvPr/>
        </p:nvSpPr>
        <p:spPr>
          <a:xfrm>
            <a:off x="561825" y="2960809"/>
            <a:ext cx="4789108" cy="2898020"/>
          </a:xfrm>
          <a:prstGeom prst="rect">
            <a:avLst/>
          </a:prstGeom>
        </p:spPr>
        <p:txBody>
          <a:bodyP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2000" b="1">
                <a:latin typeface="Calibri" panose="020F0502020204030204" pitchFamily="34" charset="0"/>
                <a:cs typeface="Calibri" panose="020F0502020204030204" pitchFamily="34" charset="0"/>
              </a:rPr>
              <a:t>Inputs</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a:t>
            </a:r>
            <a:r>
              <a:rPr lang="en-US" sz="2000">
                <a:highlight>
                  <a:srgbClr val="FFFF00"/>
                </a:highlight>
                <a:latin typeface="Calibri" panose="020F0502020204030204" pitchFamily="34" charset="0"/>
                <a:cs typeface="Calibri" panose="020F0502020204030204" pitchFamily="34" charset="0"/>
              </a:rPr>
              <a:t>Food [English], </a:t>
            </a:r>
            <a:r>
              <a:rPr lang="en-US" sz="2000">
                <a:latin typeface="Calibri" panose="020F0502020204030204" pitchFamily="34" charset="0"/>
                <a:cs typeface="Calibri" panose="020F0502020204030204" pitchFamily="34" charset="0"/>
              </a:rPr>
              <a:t>Price Range [Cheap].</a:t>
            </a: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r>
              <a:rPr lang="en-US" sz="2000" b="1">
                <a:latin typeface="Calibri" panose="020F0502020204030204" pitchFamily="34" charset="0"/>
                <a:cs typeface="Calibri" panose="020F0502020204030204" pitchFamily="34" charset="0"/>
              </a:rPr>
              <a:t>Distractor</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Price Range [Cheap].</a:t>
            </a:r>
          </a:p>
        </p:txBody>
      </p:sp>
      <p:sp>
        <p:nvSpPr>
          <p:cNvPr id="14" name="圆角矩形 331">
            <a:extLst>
              <a:ext uri="{FF2B5EF4-FFF2-40B4-BE49-F238E27FC236}">
                <a16:creationId xmlns:a16="http://schemas.microsoft.com/office/drawing/2014/main" id="{7A6A79F9-2360-5542-9796-9F80CE702503}"/>
              </a:ext>
            </a:extLst>
          </p:cNvPr>
          <p:cNvSpPr/>
          <p:nvPr/>
        </p:nvSpPr>
        <p:spPr>
          <a:xfrm>
            <a:off x="6425454" y="2432215"/>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Coffee</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5" name="Rectangle 14">
            <a:extLst>
              <a:ext uri="{FF2B5EF4-FFF2-40B4-BE49-F238E27FC236}">
                <a16:creationId xmlns:a16="http://schemas.microsoft.com/office/drawing/2014/main" id="{B9B0C4BF-5878-F742-B4C8-F2380C8F73AB}"/>
              </a:ext>
            </a:extLst>
          </p:cNvPr>
          <p:cNvSpPr/>
          <p:nvPr/>
        </p:nvSpPr>
        <p:spPr>
          <a:xfrm>
            <a:off x="6714066" y="1327880"/>
            <a:ext cx="2638479" cy="707886"/>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Previous Output:</a:t>
            </a:r>
          </a:p>
          <a:p>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is a ______</a:t>
            </a:r>
          </a:p>
        </p:txBody>
      </p:sp>
      <p:cxnSp>
        <p:nvCxnSpPr>
          <p:cNvPr id="5" name="Straight Connector 4">
            <a:extLst>
              <a:ext uri="{FF2B5EF4-FFF2-40B4-BE49-F238E27FC236}">
                <a16:creationId xmlns:a16="http://schemas.microsoft.com/office/drawing/2014/main" id="{1C8BC57B-37CC-3B48-BA8C-44C0BC359660}"/>
              </a:ext>
            </a:extLst>
          </p:cNvPr>
          <p:cNvCxnSpPr>
            <a:cxnSpLocks/>
          </p:cNvCxnSpPr>
          <p:nvPr/>
        </p:nvCxnSpPr>
        <p:spPr>
          <a:xfrm>
            <a:off x="5977467" y="2198468"/>
            <a:ext cx="5503333" cy="0"/>
          </a:xfrm>
          <a:prstGeom prst="line">
            <a:avLst/>
          </a:prstGeom>
        </p:spPr>
        <p:style>
          <a:lnRef idx="2">
            <a:schemeClr val="dk1"/>
          </a:lnRef>
          <a:fillRef idx="0">
            <a:schemeClr val="dk1"/>
          </a:fillRef>
          <a:effectRef idx="1">
            <a:schemeClr val="dk1"/>
          </a:effectRef>
          <a:fontRef idx="minor">
            <a:schemeClr val="tx1"/>
          </a:fontRef>
        </p:style>
      </p:cxnSp>
      <p:sp>
        <p:nvSpPr>
          <p:cNvPr id="20" name="圆角矩形 331">
            <a:extLst>
              <a:ext uri="{FF2B5EF4-FFF2-40B4-BE49-F238E27FC236}">
                <a16:creationId xmlns:a16="http://schemas.microsoft.com/office/drawing/2014/main" id="{9EF46CD9-0133-F24E-A1EE-B6E6E2D3C2E3}"/>
              </a:ext>
            </a:extLst>
          </p:cNvPr>
          <p:cNvSpPr/>
          <p:nvPr/>
        </p:nvSpPr>
        <p:spPr>
          <a:xfrm>
            <a:off x="7871286" y="2443774"/>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English</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1" name="Rectangle 20">
            <a:extLst>
              <a:ext uri="{FF2B5EF4-FFF2-40B4-BE49-F238E27FC236}">
                <a16:creationId xmlns:a16="http://schemas.microsoft.com/office/drawing/2014/main" id="{5B240DD9-1043-564F-AE73-81A4BF6BB94A}"/>
              </a:ext>
            </a:extLst>
          </p:cNvPr>
          <p:cNvSpPr/>
          <p:nvPr/>
        </p:nvSpPr>
        <p:spPr>
          <a:xfrm>
            <a:off x="5106214" y="2443774"/>
            <a:ext cx="2638479" cy="400110"/>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Current:</a:t>
            </a:r>
            <a:r>
              <a:rPr lang="en-US" sz="2000">
                <a:latin typeface="Calibri" panose="020F0502020204030204" pitchFamily="34" charset="0"/>
                <a:cs typeface="Calibri" panose="020F0502020204030204" pitchFamily="34" charset="0"/>
              </a:rPr>
              <a:t> </a:t>
            </a:r>
          </a:p>
        </p:txBody>
      </p:sp>
      <p:sp>
        <p:nvSpPr>
          <p:cNvPr id="22" name="圆角矩形 331">
            <a:extLst>
              <a:ext uri="{FF2B5EF4-FFF2-40B4-BE49-F238E27FC236}">
                <a16:creationId xmlns:a16="http://schemas.microsoft.com/office/drawing/2014/main" id="{9B7D4A58-CAF8-4F4D-8575-4183B4FA8A69}"/>
              </a:ext>
            </a:extLst>
          </p:cNvPr>
          <p:cNvSpPr/>
          <p:nvPr/>
        </p:nvSpPr>
        <p:spPr>
          <a:xfrm>
            <a:off x="6363268" y="3240853"/>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0.5</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3" name="圆角矩形 331">
            <a:extLst>
              <a:ext uri="{FF2B5EF4-FFF2-40B4-BE49-F238E27FC236}">
                <a16:creationId xmlns:a16="http://schemas.microsoft.com/office/drawing/2014/main" id="{3C077963-ABA1-2547-8594-8E0C6CE9A18B}"/>
              </a:ext>
            </a:extLst>
          </p:cNvPr>
          <p:cNvSpPr/>
          <p:nvPr/>
        </p:nvSpPr>
        <p:spPr>
          <a:xfrm>
            <a:off x="7871286" y="3230994"/>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0.3</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5" name="圆角矩形 331">
            <a:extLst>
              <a:ext uri="{FF2B5EF4-FFF2-40B4-BE49-F238E27FC236}">
                <a16:creationId xmlns:a16="http://schemas.microsoft.com/office/drawing/2014/main" id="{E9D3F60D-7696-BF4E-8B80-2EC3C8DE50B1}"/>
              </a:ext>
            </a:extLst>
          </p:cNvPr>
          <p:cNvSpPr/>
          <p:nvPr/>
        </p:nvSpPr>
        <p:spPr>
          <a:xfrm>
            <a:off x="6391588" y="5001920"/>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0.6</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6" name="圆角矩形 331">
            <a:extLst>
              <a:ext uri="{FF2B5EF4-FFF2-40B4-BE49-F238E27FC236}">
                <a16:creationId xmlns:a16="http://schemas.microsoft.com/office/drawing/2014/main" id="{101764BD-11C4-9942-8F49-0CCDB76376B2}"/>
              </a:ext>
            </a:extLst>
          </p:cNvPr>
          <p:cNvSpPr/>
          <p:nvPr/>
        </p:nvSpPr>
        <p:spPr>
          <a:xfrm>
            <a:off x="7865740" y="4992061"/>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0.1</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8" name="圆角矩形 188">
            <a:extLst>
              <a:ext uri="{FF2B5EF4-FFF2-40B4-BE49-F238E27FC236}">
                <a16:creationId xmlns:a16="http://schemas.microsoft.com/office/drawing/2014/main" id="{99E1B06F-D2FD-694C-AE91-E510144B0C48}"/>
              </a:ext>
            </a:extLst>
          </p:cNvPr>
          <p:cNvSpPr/>
          <p:nvPr/>
        </p:nvSpPr>
        <p:spPr>
          <a:xfrm>
            <a:off x="6221733" y="3103471"/>
            <a:ext cx="1345039" cy="2460515"/>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29" name="圆角矩形 188">
            <a:extLst>
              <a:ext uri="{FF2B5EF4-FFF2-40B4-BE49-F238E27FC236}">
                <a16:creationId xmlns:a16="http://schemas.microsoft.com/office/drawing/2014/main" id="{8193223C-7010-CB43-9DEF-2415F3CBD28A}"/>
              </a:ext>
            </a:extLst>
          </p:cNvPr>
          <p:cNvSpPr/>
          <p:nvPr/>
        </p:nvSpPr>
        <p:spPr>
          <a:xfrm>
            <a:off x="7716682" y="3103472"/>
            <a:ext cx="1345039" cy="2426648"/>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16" name="圆角矩形 331">
            <a:extLst>
              <a:ext uri="{FF2B5EF4-FFF2-40B4-BE49-F238E27FC236}">
                <a16:creationId xmlns:a16="http://schemas.microsoft.com/office/drawing/2014/main" id="{9EF46CD9-0133-F24E-A1EE-B6E6E2D3C2E3}"/>
              </a:ext>
            </a:extLst>
          </p:cNvPr>
          <p:cNvSpPr/>
          <p:nvPr/>
        </p:nvSpPr>
        <p:spPr>
          <a:xfrm>
            <a:off x="9352545" y="246282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7" name="圆角矩形 331">
            <a:extLst>
              <a:ext uri="{FF2B5EF4-FFF2-40B4-BE49-F238E27FC236}">
                <a16:creationId xmlns:a16="http://schemas.microsoft.com/office/drawing/2014/main" id="{8E7E8E48-3E02-DA49-B8AB-08F55D0E21D9}"/>
              </a:ext>
            </a:extLst>
          </p:cNvPr>
          <p:cNvSpPr/>
          <p:nvPr/>
        </p:nvSpPr>
        <p:spPr>
          <a:xfrm>
            <a:off x="9352545" y="5001920"/>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8" name="圆角矩形 331">
            <a:extLst>
              <a:ext uri="{FF2B5EF4-FFF2-40B4-BE49-F238E27FC236}">
                <a16:creationId xmlns:a16="http://schemas.microsoft.com/office/drawing/2014/main" id="{3EA173AC-0B11-3041-BC2A-7F045942436B}"/>
              </a:ext>
            </a:extLst>
          </p:cNvPr>
          <p:cNvSpPr/>
          <p:nvPr/>
        </p:nvSpPr>
        <p:spPr>
          <a:xfrm>
            <a:off x="9379304" y="323099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9" name="TextBox 18">
            <a:extLst>
              <a:ext uri="{FF2B5EF4-FFF2-40B4-BE49-F238E27FC236}">
                <a16:creationId xmlns:a16="http://schemas.microsoft.com/office/drawing/2014/main" id="{5D4C4D9F-FBDB-E041-9791-2949346639A3}"/>
              </a:ext>
            </a:extLst>
          </p:cNvPr>
          <p:cNvSpPr txBox="1"/>
          <p:nvPr/>
        </p:nvSpPr>
        <p:spPr>
          <a:xfrm>
            <a:off x="8953713" y="6457890"/>
            <a:ext cx="3322952" cy="400110"/>
          </a:xfrm>
          <a:prstGeom prst="rect">
            <a:avLst/>
          </a:prstGeom>
          <a:noFill/>
        </p:spPr>
        <p:txBody>
          <a:bodyPr wrap="square" rtlCol="0">
            <a:spAutoFit/>
          </a:bodyPr>
          <a:lstStyle/>
          <a:p>
            <a:r>
              <a:rPr lang="en-US" sz="2000"/>
              <a:t>[</a:t>
            </a:r>
            <a:r>
              <a:rPr lang="en-US" sz="2000" err="1"/>
              <a:t>Puzikov</a:t>
            </a:r>
            <a:r>
              <a:rPr lang="en-US" sz="2000"/>
              <a:t> and </a:t>
            </a:r>
            <a:r>
              <a:rPr lang="en-US" sz="2000" err="1"/>
              <a:t>Gurevych</a:t>
            </a:r>
            <a:r>
              <a:rPr lang="en-US" sz="2000"/>
              <a:t>, 2018]</a:t>
            </a:r>
          </a:p>
        </p:txBody>
      </p:sp>
    </p:spTree>
    <p:extLst>
      <p:ext uri="{BB962C8B-B14F-4D97-AF65-F5344CB8AC3E}">
        <p14:creationId xmlns:p14="http://schemas.microsoft.com/office/powerpoint/2010/main" val="29658213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D</a:t>
            </a:r>
            <a:r>
              <a:rPr lang="en-US"/>
              <a:t>) Distractor-based Examples</a:t>
            </a:r>
          </a:p>
        </p:txBody>
      </p:sp>
      <p:sp>
        <p:nvSpPr>
          <p:cNvPr id="10" name="Title 1">
            <a:extLst>
              <a:ext uri="{FF2B5EF4-FFF2-40B4-BE49-F238E27FC236}">
                <a16:creationId xmlns:a16="http://schemas.microsoft.com/office/drawing/2014/main" id="{1D04CF67-4258-0C4A-AFB2-A3B452630566}"/>
              </a:ext>
            </a:extLst>
          </p:cNvPr>
          <p:cNvSpPr txBox="1">
            <a:spLocks/>
          </p:cNvSpPr>
          <p:nvPr/>
        </p:nvSpPr>
        <p:spPr>
          <a:xfrm>
            <a:off x="561825" y="2960809"/>
            <a:ext cx="4789108" cy="2898020"/>
          </a:xfrm>
          <a:prstGeom prst="rect">
            <a:avLst/>
          </a:prstGeom>
        </p:spPr>
        <p:txBody>
          <a:bodyP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2000" b="1">
                <a:latin typeface="Calibri" panose="020F0502020204030204" pitchFamily="34" charset="0"/>
                <a:cs typeface="Calibri" panose="020F0502020204030204" pitchFamily="34" charset="0"/>
              </a:rPr>
              <a:t>Inputs</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a:t>
            </a:r>
            <a:r>
              <a:rPr lang="en-US" sz="2000">
                <a:highlight>
                  <a:srgbClr val="FFFF00"/>
                </a:highlight>
                <a:latin typeface="Calibri" panose="020F0502020204030204" pitchFamily="34" charset="0"/>
                <a:cs typeface="Calibri" panose="020F0502020204030204" pitchFamily="34" charset="0"/>
              </a:rPr>
              <a:t>Food [English], </a:t>
            </a:r>
            <a:r>
              <a:rPr lang="en-US" sz="2000">
                <a:latin typeface="Calibri" panose="020F0502020204030204" pitchFamily="34" charset="0"/>
                <a:cs typeface="Calibri" panose="020F0502020204030204" pitchFamily="34" charset="0"/>
              </a:rPr>
              <a:t>Price Range [Cheap].</a:t>
            </a: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r>
              <a:rPr lang="en-US" sz="2000" b="1">
                <a:latin typeface="Calibri" panose="020F0502020204030204" pitchFamily="34" charset="0"/>
                <a:cs typeface="Calibri" panose="020F0502020204030204" pitchFamily="34" charset="0"/>
              </a:rPr>
              <a:t>Distractor</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Price Range [Cheap].</a:t>
            </a:r>
          </a:p>
        </p:txBody>
      </p:sp>
      <p:sp>
        <p:nvSpPr>
          <p:cNvPr id="14" name="圆角矩形 331">
            <a:extLst>
              <a:ext uri="{FF2B5EF4-FFF2-40B4-BE49-F238E27FC236}">
                <a16:creationId xmlns:a16="http://schemas.microsoft.com/office/drawing/2014/main" id="{7A6A79F9-2360-5542-9796-9F80CE702503}"/>
              </a:ext>
            </a:extLst>
          </p:cNvPr>
          <p:cNvSpPr/>
          <p:nvPr/>
        </p:nvSpPr>
        <p:spPr>
          <a:xfrm>
            <a:off x="6425454" y="2432215"/>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Coffee</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5" name="Rectangle 14">
            <a:extLst>
              <a:ext uri="{FF2B5EF4-FFF2-40B4-BE49-F238E27FC236}">
                <a16:creationId xmlns:a16="http://schemas.microsoft.com/office/drawing/2014/main" id="{B9B0C4BF-5878-F742-B4C8-F2380C8F73AB}"/>
              </a:ext>
            </a:extLst>
          </p:cNvPr>
          <p:cNvSpPr/>
          <p:nvPr/>
        </p:nvSpPr>
        <p:spPr>
          <a:xfrm>
            <a:off x="6714066" y="1327880"/>
            <a:ext cx="2638479" cy="707886"/>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Previous Output:</a:t>
            </a:r>
          </a:p>
          <a:p>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is a ______</a:t>
            </a:r>
          </a:p>
        </p:txBody>
      </p:sp>
      <p:cxnSp>
        <p:nvCxnSpPr>
          <p:cNvPr id="5" name="Straight Connector 4">
            <a:extLst>
              <a:ext uri="{FF2B5EF4-FFF2-40B4-BE49-F238E27FC236}">
                <a16:creationId xmlns:a16="http://schemas.microsoft.com/office/drawing/2014/main" id="{1C8BC57B-37CC-3B48-BA8C-44C0BC359660}"/>
              </a:ext>
            </a:extLst>
          </p:cNvPr>
          <p:cNvCxnSpPr>
            <a:cxnSpLocks/>
          </p:cNvCxnSpPr>
          <p:nvPr/>
        </p:nvCxnSpPr>
        <p:spPr>
          <a:xfrm>
            <a:off x="5977467" y="2198468"/>
            <a:ext cx="5503333" cy="0"/>
          </a:xfrm>
          <a:prstGeom prst="line">
            <a:avLst/>
          </a:prstGeom>
        </p:spPr>
        <p:style>
          <a:lnRef idx="2">
            <a:schemeClr val="dk1"/>
          </a:lnRef>
          <a:fillRef idx="0">
            <a:schemeClr val="dk1"/>
          </a:fillRef>
          <a:effectRef idx="1">
            <a:schemeClr val="dk1"/>
          </a:effectRef>
          <a:fontRef idx="minor">
            <a:schemeClr val="tx1"/>
          </a:fontRef>
        </p:style>
      </p:cxnSp>
      <p:sp>
        <p:nvSpPr>
          <p:cNvPr id="20" name="圆角矩形 331">
            <a:extLst>
              <a:ext uri="{FF2B5EF4-FFF2-40B4-BE49-F238E27FC236}">
                <a16:creationId xmlns:a16="http://schemas.microsoft.com/office/drawing/2014/main" id="{9EF46CD9-0133-F24E-A1EE-B6E6E2D3C2E3}"/>
              </a:ext>
            </a:extLst>
          </p:cNvPr>
          <p:cNvSpPr/>
          <p:nvPr/>
        </p:nvSpPr>
        <p:spPr>
          <a:xfrm>
            <a:off x="7871286" y="2443774"/>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English</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1" name="Rectangle 20">
            <a:extLst>
              <a:ext uri="{FF2B5EF4-FFF2-40B4-BE49-F238E27FC236}">
                <a16:creationId xmlns:a16="http://schemas.microsoft.com/office/drawing/2014/main" id="{5B240DD9-1043-564F-AE73-81A4BF6BB94A}"/>
              </a:ext>
            </a:extLst>
          </p:cNvPr>
          <p:cNvSpPr/>
          <p:nvPr/>
        </p:nvSpPr>
        <p:spPr>
          <a:xfrm>
            <a:off x="5106214" y="2443774"/>
            <a:ext cx="2638479" cy="400110"/>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Current:</a:t>
            </a:r>
            <a:r>
              <a:rPr lang="en-US" sz="2000">
                <a:latin typeface="Calibri" panose="020F0502020204030204" pitchFamily="34" charset="0"/>
                <a:cs typeface="Calibri" panose="020F0502020204030204" pitchFamily="34" charset="0"/>
              </a:rPr>
              <a:t> </a:t>
            </a:r>
          </a:p>
        </p:txBody>
      </p:sp>
      <p:sp>
        <p:nvSpPr>
          <p:cNvPr id="22" name="圆角矩形 331">
            <a:extLst>
              <a:ext uri="{FF2B5EF4-FFF2-40B4-BE49-F238E27FC236}">
                <a16:creationId xmlns:a16="http://schemas.microsoft.com/office/drawing/2014/main" id="{9B7D4A58-CAF8-4F4D-8575-4183B4FA8A69}"/>
              </a:ext>
            </a:extLst>
          </p:cNvPr>
          <p:cNvSpPr/>
          <p:nvPr/>
        </p:nvSpPr>
        <p:spPr>
          <a:xfrm>
            <a:off x="6363268" y="3240853"/>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0.5/1.1</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3" name="圆角矩形 331">
            <a:extLst>
              <a:ext uri="{FF2B5EF4-FFF2-40B4-BE49-F238E27FC236}">
                <a16:creationId xmlns:a16="http://schemas.microsoft.com/office/drawing/2014/main" id="{3C077963-ABA1-2547-8594-8E0C6CE9A18B}"/>
              </a:ext>
            </a:extLst>
          </p:cNvPr>
          <p:cNvSpPr/>
          <p:nvPr/>
        </p:nvSpPr>
        <p:spPr>
          <a:xfrm>
            <a:off x="7871286" y="3230994"/>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0.3/0.4</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5" name="圆角矩形 331">
            <a:extLst>
              <a:ext uri="{FF2B5EF4-FFF2-40B4-BE49-F238E27FC236}">
                <a16:creationId xmlns:a16="http://schemas.microsoft.com/office/drawing/2014/main" id="{E9D3F60D-7696-BF4E-8B80-2EC3C8DE50B1}"/>
              </a:ext>
            </a:extLst>
          </p:cNvPr>
          <p:cNvSpPr/>
          <p:nvPr/>
        </p:nvSpPr>
        <p:spPr>
          <a:xfrm>
            <a:off x="6391588" y="5001920"/>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0.6/1.1</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6" name="圆角矩形 331">
            <a:extLst>
              <a:ext uri="{FF2B5EF4-FFF2-40B4-BE49-F238E27FC236}">
                <a16:creationId xmlns:a16="http://schemas.microsoft.com/office/drawing/2014/main" id="{101764BD-11C4-9942-8F49-0CCDB76376B2}"/>
              </a:ext>
            </a:extLst>
          </p:cNvPr>
          <p:cNvSpPr/>
          <p:nvPr/>
        </p:nvSpPr>
        <p:spPr>
          <a:xfrm>
            <a:off x="7865740" y="4992061"/>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0.1/0.4</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8" name="圆角矩形 188">
            <a:extLst>
              <a:ext uri="{FF2B5EF4-FFF2-40B4-BE49-F238E27FC236}">
                <a16:creationId xmlns:a16="http://schemas.microsoft.com/office/drawing/2014/main" id="{99E1B06F-D2FD-694C-AE91-E510144B0C48}"/>
              </a:ext>
            </a:extLst>
          </p:cNvPr>
          <p:cNvSpPr/>
          <p:nvPr/>
        </p:nvSpPr>
        <p:spPr>
          <a:xfrm>
            <a:off x="6221733" y="3103471"/>
            <a:ext cx="1345039" cy="2460515"/>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29" name="圆角矩形 188">
            <a:extLst>
              <a:ext uri="{FF2B5EF4-FFF2-40B4-BE49-F238E27FC236}">
                <a16:creationId xmlns:a16="http://schemas.microsoft.com/office/drawing/2014/main" id="{8193223C-7010-CB43-9DEF-2415F3CBD28A}"/>
              </a:ext>
            </a:extLst>
          </p:cNvPr>
          <p:cNvSpPr/>
          <p:nvPr/>
        </p:nvSpPr>
        <p:spPr>
          <a:xfrm>
            <a:off x="7716682" y="3103472"/>
            <a:ext cx="1345039" cy="2426648"/>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16" name="圆角矩形 331">
            <a:extLst>
              <a:ext uri="{FF2B5EF4-FFF2-40B4-BE49-F238E27FC236}">
                <a16:creationId xmlns:a16="http://schemas.microsoft.com/office/drawing/2014/main" id="{9EF46CD9-0133-F24E-A1EE-B6E6E2D3C2E3}"/>
              </a:ext>
            </a:extLst>
          </p:cNvPr>
          <p:cNvSpPr/>
          <p:nvPr/>
        </p:nvSpPr>
        <p:spPr>
          <a:xfrm>
            <a:off x="9352545" y="246282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7" name="圆角矩形 331">
            <a:extLst>
              <a:ext uri="{FF2B5EF4-FFF2-40B4-BE49-F238E27FC236}">
                <a16:creationId xmlns:a16="http://schemas.microsoft.com/office/drawing/2014/main" id="{ED45743F-ED7F-AB4D-A990-A467C72A59CD}"/>
              </a:ext>
            </a:extLst>
          </p:cNvPr>
          <p:cNvSpPr/>
          <p:nvPr/>
        </p:nvSpPr>
        <p:spPr>
          <a:xfrm>
            <a:off x="9352545" y="5001920"/>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8" name="圆角矩形 331">
            <a:extLst>
              <a:ext uri="{FF2B5EF4-FFF2-40B4-BE49-F238E27FC236}">
                <a16:creationId xmlns:a16="http://schemas.microsoft.com/office/drawing/2014/main" id="{25F1C151-17B2-034D-94E3-8D241C4ED577}"/>
              </a:ext>
            </a:extLst>
          </p:cNvPr>
          <p:cNvSpPr/>
          <p:nvPr/>
        </p:nvSpPr>
        <p:spPr>
          <a:xfrm>
            <a:off x="9379304" y="323099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9" name="TextBox 18">
            <a:extLst>
              <a:ext uri="{FF2B5EF4-FFF2-40B4-BE49-F238E27FC236}">
                <a16:creationId xmlns:a16="http://schemas.microsoft.com/office/drawing/2014/main" id="{0976F7E8-FA72-A847-8004-F993487EF16E}"/>
              </a:ext>
            </a:extLst>
          </p:cNvPr>
          <p:cNvSpPr txBox="1"/>
          <p:nvPr/>
        </p:nvSpPr>
        <p:spPr>
          <a:xfrm>
            <a:off x="8953713" y="6457890"/>
            <a:ext cx="3322952" cy="400110"/>
          </a:xfrm>
          <a:prstGeom prst="rect">
            <a:avLst/>
          </a:prstGeom>
          <a:noFill/>
        </p:spPr>
        <p:txBody>
          <a:bodyPr wrap="square" rtlCol="0">
            <a:spAutoFit/>
          </a:bodyPr>
          <a:lstStyle/>
          <a:p>
            <a:r>
              <a:rPr lang="en-US" sz="2000"/>
              <a:t>[</a:t>
            </a:r>
            <a:r>
              <a:rPr lang="en-US" sz="2000" err="1"/>
              <a:t>Puzikov</a:t>
            </a:r>
            <a:r>
              <a:rPr lang="en-US" sz="2000"/>
              <a:t> and </a:t>
            </a:r>
            <a:r>
              <a:rPr lang="en-US" sz="2000" err="1"/>
              <a:t>Gurevych</a:t>
            </a:r>
            <a:r>
              <a:rPr lang="en-US" sz="2000"/>
              <a:t>, 2018]</a:t>
            </a:r>
          </a:p>
        </p:txBody>
      </p:sp>
    </p:spTree>
    <p:extLst>
      <p:ext uri="{BB962C8B-B14F-4D97-AF65-F5344CB8AC3E}">
        <p14:creationId xmlns:p14="http://schemas.microsoft.com/office/powerpoint/2010/main" val="16736683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D</a:t>
            </a:r>
            <a:r>
              <a:rPr lang="en-US"/>
              <a:t>) Distractor-based Examples</a:t>
            </a:r>
          </a:p>
        </p:txBody>
      </p:sp>
      <p:sp>
        <p:nvSpPr>
          <p:cNvPr id="10" name="Title 1">
            <a:extLst>
              <a:ext uri="{FF2B5EF4-FFF2-40B4-BE49-F238E27FC236}">
                <a16:creationId xmlns:a16="http://schemas.microsoft.com/office/drawing/2014/main" id="{1D04CF67-4258-0C4A-AFB2-A3B452630566}"/>
              </a:ext>
            </a:extLst>
          </p:cNvPr>
          <p:cNvSpPr txBox="1">
            <a:spLocks/>
          </p:cNvSpPr>
          <p:nvPr/>
        </p:nvSpPr>
        <p:spPr>
          <a:xfrm>
            <a:off x="561825" y="2960809"/>
            <a:ext cx="4789108" cy="2898020"/>
          </a:xfrm>
          <a:prstGeom prst="rect">
            <a:avLst/>
          </a:prstGeom>
        </p:spPr>
        <p:txBody>
          <a:bodyP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2000" b="1">
                <a:latin typeface="Calibri" panose="020F0502020204030204" pitchFamily="34" charset="0"/>
                <a:cs typeface="Calibri" panose="020F0502020204030204" pitchFamily="34" charset="0"/>
              </a:rPr>
              <a:t>Inputs</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a:t>
            </a:r>
            <a:r>
              <a:rPr lang="en-US" sz="2000">
                <a:highlight>
                  <a:srgbClr val="FFFF00"/>
                </a:highlight>
                <a:latin typeface="Calibri" panose="020F0502020204030204" pitchFamily="34" charset="0"/>
                <a:cs typeface="Calibri" panose="020F0502020204030204" pitchFamily="34" charset="0"/>
              </a:rPr>
              <a:t>Food [English], </a:t>
            </a:r>
            <a:r>
              <a:rPr lang="en-US" sz="2000">
                <a:latin typeface="Calibri" panose="020F0502020204030204" pitchFamily="34" charset="0"/>
                <a:cs typeface="Calibri" panose="020F0502020204030204" pitchFamily="34" charset="0"/>
              </a:rPr>
              <a:t>Price Range [Cheap].</a:t>
            </a: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r>
              <a:rPr lang="en-US" sz="2000" b="1">
                <a:latin typeface="Calibri" panose="020F0502020204030204" pitchFamily="34" charset="0"/>
                <a:cs typeface="Calibri" panose="020F0502020204030204" pitchFamily="34" charset="0"/>
              </a:rPr>
              <a:t>Distractor</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Price Range [Cheap].</a:t>
            </a:r>
          </a:p>
        </p:txBody>
      </p:sp>
      <p:sp>
        <p:nvSpPr>
          <p:cNvPr id="14" name="圆角矩形 331">
            <a:extLst>
              <a:ext uri="{FF2B5EF4-FFF2-40B4-BE49-F238E27FC236}">
                <a16:creationId xmlns:a16="http://schemas.microsoft.com/office/drawing/2014/main" id="{7A6A79F9-2360-5542-9796-9F80CE702503}"/>
              </a:ext>
            </a:extLst>
          </p:cNvPr>
          <p:cNvSpPr/>
          <p:nvPr/>
        </p:nvSpPr>
        <p:spPr>
          <a:xfrm>
            <a:off x="6425454" y="2432215"/>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Coffee</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5" name="Rectangle 14">
            <a:extLst>
              <a:ext uri="{FF2B5EF4-FFF2-40B4-BE49-F238E27FC236}">
                <a16:creationId xmlns:a16="http://schemas.microsoft.com/office/drawing/2014/main" id="{B9B0C4BF-5878-F742-B4C8-F2380C8F73AB}"/>
              </a:ext>
            </a:extLst>
          </p:cNvPr>
          <p:cNvSpPr/>
          <p:nvPr/>
        </p:nvSpPr>
        <p:spPr>
          <a:xfrm>
            <a:off x="6714066" y="1327880"/>
            <a:ext cx="2638479" cy="707886"/>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Previous Output:</a:t>
            </a:r>
          </a:p>
          <a:p>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is a ______</a:t>
            </a:r>
          </a:p>
        </p:txBody>
      </p:sp>
      <p:cxnSp>
        <p:nvCxnSpPr>
          <p:cNvPr id="5" name="Straight Connector 4">
            <a:extLst>
              <a:ext uri="{FF2B5EF4-FFF2-40B4-BE49-F238E27FC236}">
                <a16:creationId xmlns:a16="http://schemas.microsoft.com/office/drawing/2014/main" id="{1C8BC57B-37CC-3B48-BA8C-44C0BC359660}"/>
              </a:ext>
            </a:extLst>
          </p:cNvPr>
          <p:cNvCxnSpPr>
            <a:cxnSpLocks/>
          </p:cNvCxnSpPr>
          <p:nvPr/>
        </p:nvCxnSpPr>
        <p:spPr>
          <a:xfrm>
            <a:off x="5977467" y="2198468"/>
            <a:ext cx="5503333" cy="0"/>
          </a:xfrm>
          <a:prstGeom prst="line">
            <a:avLst/>
          </a:prstGeom>
        </p:spPr>
        <p:style>
          <a:lnRef idx="2">
            <a:schemeClr val="dk1"/>
          </a:lnRef>
          <a:fillRef idx="0">
            <a:schemeClr val="dk1"/>
          </a:fillRef>
          <a:effectRef idx="1">
            <a:schemeClr val="dk1"/>
          </a:effectRef>
          <a:fontRef idx="minor">
            <a:schemeClr val="tx1"/>
          </a:fontRef>
        </p:style>
      </p:cxnSp>
      <p:sp>
        <p:nvSpPr>
          <p:cNvPr id="20" name="圆角矩形 331">
            <a:extLst>
              <a:ext uri="{FF2B5EF4-FFF2-40B4-BE49-F238E27FC236}">
                <a16:creationId xmlns:a16="http://schemas.microsoft.com/office/drawing/2014/main" id="{9EF46CD9-0133-F24E-A1EE-B6E6E2D3C2E3}"/>
              </a:ext>
            </a:extLst>
          </p:cNvPr>
          <p:cNvSpPr/>
          <p:nvPr/>
        </p:nvSpPr>
        <p:spPr>
          <a:xfrm>
            <a:off x="7871286" y="2443774"/>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English</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1" name="Rectangle 20">
            <a:extLst>
              <a:ext uri="{FF2B5EF4-FFF2-40B4-BE49-F238E27FC236}">
                <a16:creationId xmlns:a16="http://schemas.microsoft.com/office/drawing/2014/main" id="{5B240DD9-1043-564F-AE73-81A4BF6BB94A}"/>
              </a:ext>
            </a:extLst>
          </p:cNvPr>
          <p:cNvSpPr/>
          <p:nvPr/>
        </p:nvSpPr>
        <p:spPr>
          <a:xfrm>
            <a:off x="5106214" y="2443774"/>
            <a:ext cx="2638479" cy="400110"/>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Current:</a:t>
            </a:r>
            <a:r>
              <a:rPr lang="en-US" sz="2000">
                <a:latin typeface="Calibri" panose="020F0502020204030204" pitchFamily="34" charset="0"/>
                <a:cs typeface="Calibri" panose="020F0502020204030204" pitchFamily="34" charset="0"/>
              </a:rPr>
              <a:t> </a:t>
            </a:r>
          </a:p>
        </p:txBody>
      </p:sp>
      <p:sp>
        <p:nvSpPr>
          <p:cNvPr id="22" name="圆角矩形 331">
            <a:extLst>
              <a:ext uri="{FF2B5EF4-FFF2-40B4-BE49-F238E27FC236}">
                <a16:creationId xmlns:a16="http://schemas.microsoft.com/office/drawing/2014/main" id="{9B7D4A58-CAF8-4F4D-8575-4183B4FA8A69}"/>
              </a:ext>
            </a:extLst>
          </p:cNvPr>
          <p:cNvSpPr/>
          <p:nvPr/>
        </p:nvSpPr>
        <p:spPr>
          <a:xfrm>
            <a:off x="6363268" y="3240853"/>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lvl="0" algn="ctr" defTabSz="914400">
              <a:defRPr/>
            </a:pPr>
            <a:r>
              <a:rPr kumimoji="1" lang="en-US" altLang="zh-CN" sz="2000" b="1" kern="0">
                <a:solidFill>
                  <a:prstClr val="black"/>
                </a:solidFill>
                <a:latin typeface="Calibri" panose="020F0502020204030204" pitchFamily="34" charset="0"/>
                <a:ea typeface="等线" panose="02010600030101010101" pitchFamily="2" charset="-122"/>
                <a:cs typeface="Calibri" panose="020F0502020204030204" pitchFamily="34" charset="0"/>
              </a:rPr>
              <a:t>0.46</a:t>
            </a:r>
            <a:endParaRPr kumimoji="1" lang="zh-CN" altLang="en-US" sz="2000" b="1" kern="0">
              <a:solidFill>
                <a:prstClr val="black"/>
              </a:solidFill>
              <a:latin typeface="Calibri" panose="020F0502020204030204" pitchFamily="34" charset="0"/>
              <a:ea typeface="等线" panose="02010600030101010101" pitchFamily="2" charset="-122"/>
              <a:cs typeface="Calibri" panose="020F0502020204030204" pitchFamily="34" charset="0"/>
            </a:endParaRPr>
          </a:p>
        </p:txBody>
      </p:sp>
      <p:sp>
        <p:nvSpPr>
          <p:cNvPr id="23" name="圆角矩形 331">
            <a:extLst>
              <a:ext uri="{FF2B5EF4-FFF2-40B4-BE49-F238E27FC236}">
                <a16:creationId xmlns:a16="http://schemas.microsoft.com/office/drawing/2014/main" id="{3C077963-ABA1-2547-8594-8E0C6CE9A18B}"/>
              </a:ext>
            </a:extLst>
          </p:cNvPr>
          <p:cNvSpPr/>
          <p:nvPr/>
        </p:nvSpPr>
        <p:spPr>
          <a:xfrm>
            <a:off x="7871286" y="3230994"/>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0.75</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5" name="圆角矩形 331">
            <a:extLst>
              <a:ext uri="{FF2B5EF4-FFF2-40B4-BE49-F238E27FC236}">
                <a16:creationId xmlns:a16="http://schemas.microsoft.com/office/drawing/2014/main" id="{E9D3F60D-7696-BF4E-8B80-2EC3C8DE50B1}"/>
              </a:ext>
            </a:extLst>
          </p:cNvPr>
          <p:cNvSpPr/>
          <p:nvPr/>
        </p:nvSpPr>
        <p:spPr>
          <a:xfrm>
            <a:off x="6391588" y="5001920"/>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0.54</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6" name="圆角矩形 331">
            <a:extLst>
              <a:ext uri="{FF2B5EF4-FFF2-40B4-BE49-F238E27FC236}">
                <a16:creationId xmlns:a16="http://schemas.microsoft.com/office/drawing/2014/main" id="{101764BD-11C4-9942-8F49-0CCDB76376B2}"/>
              </a:ext>
            </a:extLst>
          </p:cNvPr>
          <p:cNvSpPr/>
          <p:nvPr/>
        </p:nvSpPr>
        <p:spPr>
          <a:xfrm>
            <a:off x="7865740" y="4992061"/>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0.25</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8" name="圆角矩形 188">
            <a:extLst>
              <a:ext uri="{FF2B5EF4-FFF2-40B4-BE49-F238E27FC236}">
                <a16:creationId xmlns:a16="http://schemas.microsoft.com/office/drawing/2014/main" id="{99E1B06F-D2FD-694C-AE91-E510144B0C48}"/>
              </a:ext>
            </a:extLst>
          </p:cNvPr>
          <p:cNvSpPr/>
          <p:nvPr/>
        </p:nvSpPr>
        <p:spPr>
          <a:xfrm>
            <a:off x="6221733" y="3103471"/>
            <a:ext cx="1345039" cy="2460515"/>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29" name="圆角矩形 188">
            <a:extLst>
              <a:ext uri="{FF2B5EF4-FFF2-40B4-BE49-F238E27FC236}">
                <a16:creationId xmlns:a16="http://schemas.microsoft.com/office/drawing/2014/main" id="{8193223C-7010-CB43-9DEF-2415F3CBD28A}"/>
              </a:ext>
            </a:extLst>
          </p:cNvPr>
          <p:cNvSpPr/>
          <p:nvPr/>
        </p:nvSpPr>
        <p:spPr>
          <a:xfrm>
            <a:off x="7716682" y="3103472"/>
            <a:ext cx="1345039" cy="2426648"/>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16" name="圆角矩形 331">
            <a:extLst>
              <a:ext uri="{FF2B5EF4-FFF2-40B4-BE49-F238E27FC236}">
                <a16:creationId xmlns:a16="http://schemas.microsoft.com/office/drawing/2014/main" id="{9EF46CD9-0133-F24E-A1EE-B6E6E2D3C2E3}"/>
              </a:ext>
            </a:extLst>
          </p:cNvPr>
          <p:cNvSpPr/>
          <p:nvPr/>
        </p:nvSpPr>
        <p:spPr>
          <a:xfrm>
            <a:off x="9352545" y="246282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7" name="圆角矩形 331">
            <a:extLst>
              <a:ext uri="{FF2B5EF4-FFF2-40B4-BE49-F238E27FC236}">
                <a16:creationId xmlns:a16="http://schemas.microsoft.com/office/drawing/2014/main" id="{B4A0BFA7-D814-764B-AFF4-2E9CFB3DE925}"/>
              </a:ext>
            </a:extLst>
          </p:cNvPr>
          <p:cNvSpPr/>
          <p:nvPr/>
        </p:nvSpPr>
        <p:spPr>
          <a:xfrm>
            <a:off x="9352545" y="5001920"/>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8" name="圆角矩形 331">
            <a:extLst>
              <a:ext uri="{FF2B5EF4-FFF2-40B4-BE49-F238E27FC236}">
                <a16:creationId xmlns:a16="http://schemas.microsoft.com/office/drawing/2014/main" id="{29B46C7F-FB6B-404D-AC22-3728B435FF46}"/>
              </a:ext>
            </a:extLst>
          </p:cNvPr>
          <p:cNvSpPr/>
          <p:nvPr/>
        </p:nvSpPr>
        <p:spPr>
          <a:xfrm>
            <a:off x="9379304" y="323099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9" name="TextBox 18">
            <a:extLst>
              <a:ext uri="{FF2B5EF4-FFF2-40B4-BE49-F238E27FC236}">
                <a16:creationId xmlns:a16="http://schemas.microsoft.com/office/drawing/2014/main" id="{327604D9-FC6D-2648-93CB-09E3F380D568}"/>
              </a:ext>
            </a:extLst>
          </p:cNvPr>
          <p:cNvSpPr txBox="1"/>
          <p:nvPr/>
        </p:nvSpPr>
        <p:spPr>
          <a:xfrm>
            <a:off x="8953713" y="6457890"/>
            <a:ext cx="3322952" cy="400110"/>
          </a:xfrm>
          <a:prstGeom prst="rect">
            <a:avLst/>
          </a:prstGeom>
          <a:noFill/>
        </p:spPr>
        <p:txBody>
          <a:bodyPr wrap="square" rtlCol="0">
            <a:spAutoFit/>
          </a:bodyPr>
          <a:lstStyle/>
          <a:p>
            <a:r>
              <a:rPr lang="en-US" sz="2000"/>
              <a:t>[</a:t>
            </a:r>
            <a:r>
              <a:rPr lang="en-US" sz="2000" err="1"/>
              <a:t>Puzikov</a:t>
            </a:r>
            <a:r>
              <a:rPr lang="en-US" sz="2000"/>
              <a:t> and </a:t>
            </a:r>
            <a:r>
              <a:rPr lang="en-US" sz="2000" err="1"/>
              <a:t>Gurevych</a:t>
            </a:r>
            <a:r>
              <a:rPr lang="en-US" sz="2000"/>
              <a:t>, 2018]</a:t>
            </a:r>
          </a:p>
        </p:txBody>
      </p:sp>
    </p:spTree>
    <p:extLst>
      <p:ext uri="{BB962C8B-B14F-4D97-AF65-F5344CB8AC3E}">
        <p14:creationId xmlns:p14="http://schemas.microsoft.com/office/powerpoint/2010/main" val="2931389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ounded Rectangle 70">
            <a:extLst>
              <a:ext uri="{FF2B5EF4-FFF2-40B4-BE49-F238E27FC236}">
                <a16:creationId xmlns:a16="http://schemas.microsoft.com/office/drawing/2014/main" id="{28CDE6C1-0CB4-8E43-8F7C-FC0AD8970EBC}"/>
              </a:ext>
            </a:extLst>
          </p:cNvPr>
          <p:cNvSpPr/>
          <p:nvPr/>
        </p:nvSpPr>
        <p:spPr>
          <a:xfrm>
            <a:off x="160530" y="1228746"/>
            <a:ext cx="11944220" cy="2561618"/>
          </a:xfrm>
          <a:prstGeom prst="roundRect">
            <a:avLst/>
          </a:prstGeom>
          <a:noFill/>
          <a:ln w="25400" cap="flat" cmpd="sng" algn="ctr">
            <a:solidFill>
              <a:srgbClr val="6693DB"/>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74" name="Rounded Rectangle 73">
            <a:extLst>
              <a:ext uri="{FF2B5EF4-FFF2-40B4-BE49-F238E27FC236}">
                <a16:creationId xmlns:a16="http://schemas.microsoft.com/office/drawing/2014/main" id="{1D44728A-7251-4340-94F7-EECE51789EB1}"/>
              </a:ext>
            </a:extLst>
          </p:cNvPr>
          <p:cNvSpPr/>
          <p:nvPr/>
        </p:nvSpPr>
        <p:spPr>
          <a:xfrm>
            <a:off x="160530" y="4111696"/>
            <a:ext cx="11944220" cy="2561618"/>
          </a:xfrm>
          <a:prstGeom prst="roundRect">
            <a:avLst/>
          </a:prstGeom>
          <a:noFill/>
          <a:ln w="25400" cap="flat" cmpd="sng" algn="ctr">
            <a:solidFill>
              <a:srgbClr val="FBBD04"/>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68" name="Rounded Rectangle 67">
            <a:extLst>
              <a:ext uri="{FF2B5EF4-FFF2-40B4-BE49-F238E27FC236}">
                <a16:creationId xmlns:a16="http://schemas.microsoft.com/office/drawing/2014/main" id="{F995B130-5663-EB44-A419-3E9623886E9D}"/>
              </a:ext>
            </a:extLst>
          </p:cNvPr>
          <p:cNvSpPr/>
          <p:nvPr/>
        </p:nvSpPr>
        <p:spPr>
          <a:xfrm>
            <a:off x="2253840" y="3358068"/>
            <a:ext cx="3422342" cy="1475382"/>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785E1E96-12B9-DE46-A2DF-8E12C9D9AAB3}"/>
              </a:ext>
            </a:extLst>
          </p:cNvPr>
          <p:cNvSpPr/>
          <p:nvPr/>
        </p:nvSpPr>
        <p:spPr>
          <a:xfrm>
            <a:off x="7573585" y="3269814"/>
            <a:ext cx="3422342" cy="1475382"/>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Rounded Rectangle 65">
            <a:extLst>
              <a:ext uri="{FF2B5EF4-FFF2-40B4-BE49-F238E27FC236}">
                <a16:creationId xmlns:a16="http://schemas.microsoft.com/office/drawing/2014/main" id="{D20BFA62-EDF0-304A-BCD8-A7EE129DAFB8}"/>
              </a:ext>
            </a:extLst>
          </p:cNvPr>
          <p:cNvSpPr/>
          <p:nvPr/>
        </p:nvSpPr>
        <p:spPr>
          <a:xfrm>
            <a:off x="208944" y="2580387"/>
            <a:ext cx="1283952" cy="830435"/>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sp>
        <p:nvSpPr>
          <p:cNvPr id="2" name="Title 1"/>
          <p:cNvSpPr>
            <a:spLocks noGrp="1"/>
          </p:cNvSpPr>
          <p:nvPr>
            <p:ph type="title"/>
          </p:nvPr>
        </p:nvSpPr>
        <p:spPr>
          <a:xfrm>
            <a:off x="562708" y="173178"/>
            <a:ext cx="11629292" cy="1009698"/>
          </a:xfrm>
        </p:spPr>
        <p:txBody>
          <a:bodyPr>
            <a:normAutofit/>
          </a:bodyPr>
          <a:lstStyle/>
          <a:p>
            <a:r>
              <a:rPr lang="en-US"/>
              <a:t>Generation as a Pragmatic Game</a:t>
            </a:r>
          </a:p>
        </p:txBody>
      </p:sp>
      <p:sp>
        <p:nvSpPr>
          <p:cNvPr id="7" name="Rounded Rectangle 6"/>
          <p:cNvSpPr/>
          <p:nvPr/>
        </p:nvSpPr>
        <p:spPr>
          <a:xfrm>
            <a:off x="5063678"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5080197"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9" name="Rectangle 8"/>
          <p:cNvSpPr/>
          <p:nvPr/>
        </p:nvSpPr>
        <p:spPr>
          <a:xfrm>
            <a:off x="6005676"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5063678"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endParaRPr lang="en-US" sz="2000" b="1">
              <a:latin typeface="+mj-lt"/>
            </a:endParaRPr>
          </a:p>
        </p:txBody>
      </p:sp>
      <p:grpSp>
        <p:nvGrpSpPr>
          <p:cNvPr id="28" name="Group 27"/>
          <p:cNvGrpSpPr/>
          <p:nvPr/>
        </p:nvGrpSpPr>
        <p:grpSpPr>
          <a:xfrm>
            <a:off x="7827258" y="3260404"/>
            <a:ext cx="2964303" cy="1355790"/>
            <a:chOff x="4669340" y="3328150"/>
            <a:chExt cx="2964303" cy="1355790"/>
          </a:xfrm>
        </p:grpSpPr>
        <p:sp>
          <p:nvSpPr>
            <p:cNvPr id="18" name="Rounded Rectangle 17"/>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669340" y="3795572"/>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b="1" i="1">
                  <a:latin typeface="Calibri" panose="020F0502020204030204" pitchFamily="34" charset="0"/>
                  <a:cs typeface="Calibri" panose="020F0502020204030204" pitchFamily="34" charset="0"/>
                </a:rPr>
                <a:t> English </a:t>
              </a:r>
              <a:r>
                <a:rPr lang="en-US" sz="2000" i="1">
                  <a:latin typeface="Calibri" panose="020F0502020204030204" pitchFamily="34" charset="0"/>
                  <a:cs typeface="Calibri" panose="020F0502020204030204" pitchFamily="34" charset="0"/>
                </a:rPr>
                <a:t>coffee shop.</a:t>
              </a:r>
            </a:p>
          </p:txBody>
        </p:sp>
        <p:sp>
          <p:nvSpPr>
            <p:cNvPr id="20" name="Rectangle 19"/>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grpSp>
        <p:nvGrpSpPr>
          <p:cNvPr id="23" name="Group 22"/>
          <p:cNvGrpSpPr/>
          <p:nvPr/>
        </p:nvGrpSpPr>
        <p:grpSpPr>
          <a:xfrm>
            <a:off x="2459647" y="3260404"/>
            <a:ext cx="2964303" cy="1355790"/>
            <a:chOff x="4669340" y="3328150"/>
            <a:chExt cx="2964303" cy="1355790"/>
          </a:xfrm>
        </p:grpSpPr>
        <p:sp>
          <p:nvSpPr>
            <p:cNvPr id="24" name="Rounded Rectangle 23"/>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4669340" y="3795572"/>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26" name="Rectangle 25"/>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grpSp>
        <p:nvGrpSpPr>
          <p:cNvPr id="75" name="Group 74"/>
          <p:cNvGrpSpPr/>
          <p:nvPr/>
        </p:nvGrpSpPr>
        <p:grpSpPr>
          <a:xfrm>
            <a:off x="1332612" y="5189162"/>
            <a:ext cx="2591602" cy="1192374"/>
            <a:chOff x="664399" y="5189162"/>
            <a:chExt cx="2591602" cy="1192374"/>
          </a:xfrm>
        </p:grpSpPr>
        <p:sp>
          <p:nvSpPr>
            <p:cNvPr id="44" name="Rounded Rectangle 43"/>
            <p:cNvSpPr/>
            <p:nvPr/>
          </p:nvSpPr>
          <p:spPr>
            <a:xfrm>
              <a:off x="664399" y="5369438"/>
              <a:ext cx="2578175" cy="1012098"/>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692354" y="5501433"/>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51" name="TextBox 50"/>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76" name="Group 75"/>
          <p:cNvGrpSpPr/>
          <p:nvPr/>
        </p:nvGrpSpPr>
        <p:grpSpPr>
          <a:xfrm>
            <a:off x="3963099" y="5200638"/>
            <a:ext cx="2627347" cy="1180898"/>
            <a:chOff x="3294886" y="5194495"/>
            <a:chExt cx="2627347" cy="1180898"/>
          </a:xfrm>
        </p:grpSpPr>
        <p:sp>
          <p:nvSpPr>
            <p:cNvPr id="30" name="Rounded Rectangle 29"/>
            <p:cNvSpPr/>
            <p:nvPr/>
          </p:nvSpPr>
          <p:spPr>
            <a:xfrm>
              <a:off x="3330631" y="5363295"/>
              <a:ext cx="2578175" cy="1012098"/>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3601300" y="5268911"/>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3358586" y="5495290"/>
              <a:ext cx="2563647" cy="584775"/>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33" name="TextBox 32"/>
            <p:cNvSpPr txBox="1"/>
            <p:nvPr/>
          </p:nvSpPr>
          <p:spPr>
            <a:xfrm>
              <a:off x="3294886" y="5194495"/>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52" name="Group 51"/>
          <p:cNvGrpSpPr/>
          <p:nvPr/>
        </p:nvGrpSpPr>
        <p:grpSpPr>
          <a:xfrm>
            <a:off x="9440310" y="5168230"/>
            <a:ext cx="2591602" cy="1192375"/>
            <a:chOff x="6144916" y="5122647"/>
            <a:chExt cx="2591602" cy="1192375"/>
          </a:xfrm>
        </p:grpSpPr>
        <p:sp>
          <p:nvSpPr>
            <p:cNvPr id="53" name="Rounded Rectangle 52"/>
            <p:cNvSpPr/>
            <p:nvPr/>
          </p:nvSpPr>
          <p:spPr>
            <a:xfrm>
              <a:off x="6144916" y="5302923"/>
              <a:ext cx="2578175" cy="1012099"/>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6415585" y="5208540"/>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6172871" y="5434919"/>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56" name="TextBox 55"/>
            <p:cNvSpPr txBox="1"/>
            <p:nvPr/>
          </p:nvSpPr>
          <p:spPr>
            <a:xfrm>
              <a:off x="6144916" y="5122647"/>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58" name="Group 57"/>
          <p:cNvGrpSpPr/>
          <p:nvPr/>
        </p:nvGrpSpPr>
        <p:grpSpPr>
          <a:xfrm>
            <a:off x="6742723" y="5189161"/>
            <a:ext cx="2627347" cy="1180898"/>
            <a:chOff x="8775403" y="5127981"/>
            <a:chExt cx="2627347" cy="1180898"/>
          </a:xfrm>
        </p:grpSpPr>
        <p:sp>
          <p:nvSpPr>
            <p:cNvPr id="59" name="Rounded Rectangle 58"/>
            <p:cNvSpPr/>
            <p:nvPr/>
          </p:nvSpPr>
          <p:spPr>
            <a:xfrm>
              <a:off x="8811148" y="5296780"/>
              <a:ext cx="2578175" cy="1012099"/>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ectangle 59"/>
            <p:cNvSpPr/>
            <p:nvPr/>
          </p:nvSpPr>
          <p:spPr>
            <a:xfrm>
              <a:off x="9081817" y="5202397"/>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Rectangle 60"/>
            <p:cNvSpPr/>
            <p:nvPr/>
          </p:nvSpPr>
          <p:spPr>
            <a:xfrm>
              <a:off x="8839103" y="5428775"/>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Food [English], Price [Cheap]</a:t>
              </a:r>
              <a:endParaRPr lang="en-US" sz="1600">
                <a:latin typeface="Calibri" panose="020F0502020204030204" pitchFamily="34" charset="0"/>
                <a:cs typeface="Calibri" panose="020F0502020204030204" pitchFamily="34" charset="0"/>
              </a:endParaRPr>
            </a:p>
          </p:txBody>
        </p:sp>
        <p:sp>
          <p:nvSpPr>
            <p:cNvPr id="62" name="TextBox 61"/>
            <p:cNvSpPr txBox="1"/>
            <p:nvPr/>
          </p:nvSpPr>
          <p:spPr>
            <a:xfrm>
              <a:off x="8775403" y="5127981"/>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pic>
        <p:nvPicPr>
          <p:cNvPr id="64" name="Picture 63">
            <a:extLst>
              <a:ext uri="{FF2B5EF4-FFF2-40B4-BE49-F238E27FC236}">
                <a16:creationId xmlns:a16="http://schemas.microsoft.com/office/drawing/2014/main" id="{D3ADB62C-B72D-7C48-BA2B-28C302972E29}"/>
              </a:ext>
            </a:extLst>
          </p:cNvPr>
          <p:cNvPicPr>
            <a:picLocks noChangeAspect="1"/>
          </p:cNvPicPr>
          <p:nvPr/>
        </p:nvPicPr>
        <p:blipFill>
          <a:blip r:embed="rId3"/>
          <a:stretch>
            <a:fillRect/>
          </a:stretch>
        </p:blipFill>
        <p:spPr>
          <a:xfrm>
            <a:off x="370907" y="1857001"/>
            <a:ext cx="898265" cy="830436"/>
          </a:xfrm>
          <a:prstGeom prst="rect">
            <a:avLst/>
          </a:prstGeom>
        </p:spPr>
      </p:pic>
      <p:pic>
        <p:nvPicPr>
          <p:cNvPr id="69" name="Picture 68">
            <a:extLst>
              <a:ext uri="{FF2B5EF4-FFF2-40B4-BE49-F238E27FC236}">
                <a16:creationId xmlns:a16="http://schemas.microsoft.com/office/drawing/2014/main" id="{C95C0A9F-D296-C942-9424-2AEB0A05DBE1}"/>
              </a:ext>
            </a:extLst>
          </p:cNvPr>
          <p:cNvPicPr>
            <a:picLocks noChangeAspect="1"/>
          </p:cNvPicPr>
          <p:nvPr/>
        </p:nvPicPr>
        <p:blipFill>
          <a:blip r:embed="rId4"/>
          <a:stretch>
            <a:fillRect/>
          </a:stretch>
        </p:blipFill>
        <p:spPr>
          <a:xfrm>
            <a:off x="300215" y="4759264"/>
            <a:ext cx="830998" cy="830998"/>
          </a:xfrm>
          <a:prstGeom prst="rect">
            <a:avLst/>
          </a:prstGeom>
        </p:spPr>
      </p:pic>
      <p:cxnSp>
        <p:nvCxnSpPr>
          <p:cNvPr id="77" name="Straight Arrow Connector 76">
            <a:extLst>
              <a:ext uri="{FF2B5EF4-FFF2-40B4-BE49-F238E27FC236}">
                <a16:creationId xmlns:a16="http://schemas.microsoft.com/office/drawing/2014/main" id="{DC510723-DB16-9345-B8C3-9E0A57DECF1C}"/>
              </a:ext>
            </a:extLst>
          </p:cNvPr>
          <p:cNvCxnSpPr>
            <a:cxnSpLocks/>
          </p:cNvCxnSpPr>
          <p:nvPr/>
        </p:nvCxnSpPr>
        <p:spPr>
          <a:xfrm flipH="1">
            <a:off x="4900605" y="2709649"/>
            <a:ext cx="344628" cy="544612"/>
          </a:xfrm>
          <a:prstGeom prst="straightConnector1">
            <a:avLst/>
          </a:prstGeom>
          <a:ln w="101600">
            <a:solidFill>
              <a:schemeClr val="accent1">
                <a:lumMod val="75000"/>
              </a:schemeClr>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a:extLst>
              <a:ext uri="{FF2B5EF4-FFF2-40B4-BE49-F238E27FC236}">
                <a16:creationId xmlns:a16="http://schemas.microsoft.com/office/drawing/2014/main" id="{82887956-E68D-334F-A0D7-7F29F6BD5A72}"/>
              </a:ext>
            </a:extLst>
          </p:cNvPr>
          <p:cNvCxnSpPr>
            <a:cxnSpLocks/>
          </p:cNvCxnSpPr>
          <p:nvPr/>
        </p:nvCxnSpPr>
        <p:spPr>
          <a:xfrm>
            <a:off x="7750852" y="2705573"/>
            <a:ext cx="425445" cy="552764"/>
          </a:xfrm>
          <a:prstGeom prst="straightConnector1">
            <a:avLst/>
          </a:prstGeom>
          <a:ln w="101600">
            <a:solidFill>
              <a:schemeClr val="accent1">
                <a:lumMod val="75000"/>
              </a:schemeClr>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a:extLst>
              <a:ext uri="{FF2B5EF4-FFF2-40B4-BE49-F238E27FC236}">
                <a16:creationId xmlns:a16="http://schemas.microsoft.com/office/drawing/2014/main" id="{F2045B21-1073-884B-85F8-ACA3102EFE38}"/>
              </a:ext>
            </a:extLst>
          </p:cNvPr>
          <p:cNvCxnSpPr>
            <a:cxnSpLocks/>
          </p:cNvCxnSpPr>
          <p:nvPr/>
        </p:nvCxnSpPr>
        <p:spPr>
          <a:xfrm flipH="1">
            <a:off x="3090347" y="4786810"/>
            <a:ext cx="344086" cy="448237"/>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a:extLst>
              <a:ext uri="{FF2B5EF4-FFF2-40B4-BE49-F238E27FC236}">
                <a16:creationId xmlns:a16="http://schemas.microsoft.com/office/drawing/2014/main" id="{0B9F440E-BDE9-9F49-BC7A-A8F071BE8F28}"/>
              </a:ext>
            </a:extLst>
          </p:cNvPr>
          <p:cNvCxnSpPr>
            <a:cxnSpLocks/>
          </p:cNvCxnSpPr>
          <p:nvPr/>
        </p:nvCxnSpPr>
        <p:spPr>
          <a:xfrm flipH="1">
            <a:off x="8187980" y="4781142"/>
            <a:ext cx="344086" cy="448237"/>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8BDF0B1A-3BFC-EA4C-AC41-19EA1D9A2311}"/>
              </a:ext>
            </a:extLst>
          </p:cNvPr>
          <p:cNvCxnSpPr>
            <a:cxnSpLocks/>
          </p:cNvCxnSpPr>
          <p:nvPr/>
        </p:nvCxnSpPr>
        <p:spPr>
          <a:xfrm>
            <a:off x="10067193" y="4788142"/>
            <a:ext cx="372508" cy="441237"/>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a:extLst>
              <a:ext uri="{FF2B5EF4-FFF2-40B4-BE49-F238E27FC236}">
                <a16:creationId xmlns:a16="http://schemas.microsoft.com/office/drawing/2014/main" id="{561D5215-F42E-1645-8CDB-BED08FB9DA0C}"/>
              </a:ext>
            </a:extLst>
          </p:cNvPr>
          <p:cNvCxnSpPr>
            <a:cxnSpLocks/>
          </p:cNvCxnSpPr>
          <p:nvPr/>
        </p:nvCxnSpPr>
        <p:spPr>
          <a:xfrm>
            <a:off x="4610512" y="4781631"/>
            <a:ext cx="372508" cy="441237"/>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sp>
        <p:nvSpPr>
          <p:cNvPr id="67" name="Rounded Rectangle 66">
            <a:extLst>
              <a:ext uri="{FF2B5EF4-FFF2-40B4-BE49-F238E27FC236}">
                <a16:creationId xmlns:a16="http://schemas.microsoft.com/office/drawing/2014/main" id="{ECE8662E-506D-6C40-8D8B-295123537A83}"/>
              </a:ext>
            </a:extLst>
          </p:cNvPr>
          <p:cNvSpPr/>
          <p:nvPr/>
        </p:nvSpPr>
        <p:spPr>
          <a:xfrm>
            <a:off x="151978" y="5532976"/>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endParaRPr lang="en-US" sz="2400" b="1" i="1">
              <a:solidFill>
                <a:srgbClr val="FFC003"/>
              </a:solidFill>
            </a:endParaRPr>
          </a:p>
        </p:txBody>
      </p:sp>
      <p:sp>
        <p:nvSpPr>
          <p:cNvPr id="65" name="Oval 64">
            <a:extLst>
              <a:ext uri="{FF2B5EF4-FFF2-40B4-BE49-F238E27FC236}">
                <a16:creationId xmlns:a16="http://schemas.microsoft.com/office/drawing/2014/main" id="{1D8D29D6-F605-684F-B174-1E128DB9C86A}"/>
              </a:ext>
            </a:extLst>
          </p:cNvPr>
          <p:cNvSpPr/>
          <p:nvPr/>
        </p:nvSpPr>
        <p:spPr>
          <a:xfrm>
            <a:off x="9047261" y="5186326"/>
            <a:ext cx="347472" cy="348083"/>
          </a:xfrm>
          <a:prstGeom prst="ellipse">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B050"/>
                </a:solidFill>
              </a:rPr>
              <a:t>✔</a:t>
            </a:r>
          </a:p>
        </p:txBody>
      </p:sp>
      <p:sp>
        <p:nvSpPr>
          <p:cNvPr id="73" name="Oval 72">
            <a:extLst>
              <a:ext uri="{FF2B5EF4-FFF2-40B4-BE49-F238E27FC236}">
                <a16:creationId xmlns:a16="http://schemas.microsoft.com/office/drawing/2014/main" id="{0C237565-1EEA-8A4F-B0FD-DC707D1E275E}"/>
              </a:ext>
            </a:extLst>
          </p:cNvPr>
          <p:cNvSpPr/>
          <p:nvPr/>
        </p:nvSpPr>
        <p:spPr>
          <a:xfrm>
            <a:off x="6305897" y="5228692"/>
            <a:ext cx="347472" cy="348083"/>
          </a:xfrm>
          <a:prstGeom prst="ellipse">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2">
                    <a:lumMod val="10000"/>
                  </a:schemeClr>
                </a:solidFill>
              </a:rPr>
              <a:t>✗</a:t>
            </a:r>
          </a:p>
        </p:txBody>
      </p:sp>
      <p:sp>
        <p:nvSpPr>
          <p:cNvPr id="81" name="Oval 80">
            <a:extLst>
              <a:ext uri="{FF2B5EF4-FFF2-40B4-BE49-F238E27FC236}">
                <a16:creationId xmlns:a16="http://schemas.microsoft.com/office/drawing/2014/main" id="{1DC7B530-B1BD-A34D-B659-0A69F17EF863}"/>
              </a:ext>
            </a:extLst>
          </p:cNvPr>
          <p:cNvSpPr/>
          <p:nvPr/>
        </p:nvSpPr>
        <p:spPr>
          <a:xfrm>
            <a:off x="3632582" y="5229964"/>
            <a:ext cx="347472" cy="348083"/>
          </a:xfrm>
          <a:prstGeom prst="ellipse">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2">
                    <a:lumMod val="10000"/>
                  </a:schemeClr>
                </a:solidFill>
              </a:rPr>
              <a:t>✗</a:t>
            </a:r>
          </a:p>
        </p:txBody>
      </p:sp>
      <p:sp>
        <p:nvSpPr>
          <p:cNvPr id="84" name="Oval 83">
            <a:extLst>
              <a:ext uri="{FF2B5EF4-FFF2-40B4-BE49-F238E27FC236}">
                <a16:creationId xmlns:a16="http://schemas.microsoft.com/office/drawing/2014/main" id="{326DE3D0-2321-B84A-80D0-598A48BCB5F6}"/>
              </a:ext>
            </a:extLst>
          </p:cNvPr>
          <p:cNvSpPr/>
          <p:nvPr/>
        </p:nvSpPr>
        <p:spPr>
          <a:xfrm>
            <a:off x="11723574" y="5196434"/>
            <a:ext cx="347472" cy="348083"/>
          </a:xfrm>
          <a:prstGeom prst="ellipse">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2">
                    <a:lumMod val="10000"/>
                  </a:schemeClr>
                </a:solidFill>
              </a:rPr>
              <a:t>✗</a:t>
            </a:r>
          </a:p>
        </p:txBody>
      </p:sp>
    </p:spTree>
    <p:extLst>
      <p:ext uri="{BB962C8B-B14F-4D97-AF65-F5344CB8AC3E}">
        <p14:creationId xmlns:p14="http://schemas.microsoft.com/office/powerpoint/2010/main" val="470371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76"/>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8"/>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79"/>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0"/>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2"/>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8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74" grpId="0" animBg="1"/>
      <p:bldP spid="68" grpId="0" animBg="1"/>
      <p:bldP spid="70" grpId="0" animBg="1"/>
      <p:bldP spid="66" grpId="0" animBg="1"/>
      <p:bldP spid="7" grpId="0" animBg="1"/>
      <p:bldP spid="8" grpId="0"/>
      <p:bldP spid="10" grpId="0"/>
      <p:bldP spid="67" grpId="0"/>
      <p:bldP spid="65" grpId="0" animBg="1"/>
      <p:bldP spid="73" grpId="0" animBg="1"/>
      <p:bldP spid="81" grpId="0" animBg="1"/>
      <p:bldP spid="84" grpId="0" animBg="1"/>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D</a:t>
            </a:r>
            <a:r>
              <a:rPr lang="en-US"/>
              <a:t>) Distractor-based Examples</a:t>
            </a:r>
          </a:p>
        </p:txBody>
      </p:sp>
      <p:sp>
        <p:nvSpPr>
          <p:cNvPr id="10" name="Title 1">
            <a:extLst>
              <a:ext uri="{FF2B5EF4-FFF2-40B4-BE49-F238E27FC236}">
                <a16:creationId xmlns:a16="http://schemas.microsoft.com/office/drawing/2014/main" id="{1D04CF67-4258-0C4A-AFB2-A3B452630566}"/>
              </a:ext>
            </a:extLst>
          </p:cNvPr>
          <p:cNvSpPr txBox="1">
            <a:spLocks/>
          </p:cNvSpPr>
          <p:nvPr/>
        </p:nvSpPr>
        <p:spPr>
          <a:xfrm>
            <a:off x="561825" y="2960809"/>
            <a:ext cx="4789108" cy="2898020"/>
          </a:xfrm>
          <a:prstGeom prst="rect">
            <a:avLst/>
          </a:prstGeom>
        </p:spPr>
        <p:txBody>
          <a:bodyP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2000" b="1">
                <a:latin typeface="Calibri" panose="020F0502020204030204" pitchFamily="34" charset="0"/>
                <a:cs typeface="Calibri" panose="020F0502020204030204" pitchFamily="34" charset="0"/>
              </a:rPr>
              <a:t>Inputs</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a:t>
            </a:r>
            <a:r>
              <a:rPr lang="en-US" sz="2000">
                <a:highlight>
                  <a:srgbClr val="FFFF00"/>
                </a:highlight>
                <a:latin typeface="Calibri" panose="020F0502020204030204" pitchFamily="34" charset="0"/>
                <a:cs typeface="Calibri" panose="020F0502020204030204" pitchFamily="34" charset="0"/>
              </a:rPr>
              <a:t>Food [English], </a:t>
            </a:r>
            <a:r>
              <a:rPr lang="en-US" sz="2000">
                <a:latin typeface="Calibri" panose="020F0502020204030204" pitchFamily="34" charset="0"/>
                <a:cs typeface="Calibri" panose="020F0502020204030204" pitchFamily="34" charset="0"/>
              </a:rPr>
              <a:t>Price Range [Cheap].</a:t>
            </a: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r>
              <a:rPr lang="en-US" sz="2000" b="1">
                <a:latin typeface="Calibri" panose="020F0502020204030204" pitchFamily="34" charset="0"/>
                <a:cs typeface="Calibri" panose="020F0502020204030204" pitchFamily="34" charset="0"/>
              </a:rPr>
              <a:t>Distractor</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Price Range [Cheap].</a:t>
            </a:r>
          </a:p>
        </p:txBody>
      </p:sp>
      <p:sp>
        <p:nvSpPr>
          <p:cNvPr id="14" name="圆角矩形 331">
            <a:extLst>
              <a:ext uri="{FF2B5EF4-FFF2-40B4-BE49-F238E27FC236}">
                <a16:creationId xmlns:a16="http://schemas.microsoft.com/office/drawing/2014/main" id="{7A6A79F9-2360-5542-9796-9F80CE702503}"/>
              </a:ext>
            </a:extLst>
          </p:cNvPr>
          <p:cNvSpPr/>
          <p:nvPr/>
        </p:nvSpPr>
        <p:spPr>
          <a:xfrm>
            <a:off x="6425454" y="2432215"/>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Coffee</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5" name="Rectangle 14">
            <a:extLst>
              <a:ext uri="{FF2B5EF4-FFF2-40B4-BE49-F238E27FC236}">
                <a16:creationId xmlns:a16="http://schemas.microsoft.com/office/drawing/2014/main" id="{B9B0C4BF-5878-F742-B4C8-F2380C8F73AB}"/>
              </a:ext>
            </a:extLst>
          </p:cNvPr>
          <p:cNvSpPr/>
          <p:nvPr/>
        </p:nvSpPr>
        <p:spPr>
          <a:xfrm>
            <a:off x="6714066" y="1327880"/>
            <a:ext cx="2638479" cy="707886"/>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Previous Output:</a:t>
            </a:r>
          </a:p>
          <a:p>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is a ______</a:t>
            </a:r>
          </a:p>
        </p:txBody>
      </p:sp>
      <p:cxnSp>
        <p:nvCxnSpPr>
          <p:cNvPr id="5" name="Straight Connector 4">
            <a:extLst>
              <a:ext uri="{FF2B5EF4-FFF2-40B4-BE49-F238E27FC236}">
                <a16:creationId xmlns:a16="http://schemas.microsoft.com/office/drawing/2014/main" id="{1C8BC57B-37CC-3B48-BA8C-44C0BC359660}"/>
              </a:ext>
            </a:extLst>
          </p:cNvPr>
          <p:cNvCxnSpPr>
            <a:cxnSpLocks/>
          </p:cNvCxnSpPr>
          <p:nvPr/>
        </p:nvCxnSpPr>
        <p:spPr>
          <a:xfrm>
            <a:off x="5977467" y="2198468"/>
            <a:ext cx="5503333" cy="0"/>
          </a:xfrm>
          <a:prstGeom prst="line">
            <a:avLst/>
          </a:prstGeom>
        </p:spPr>
        <p:style>
          <a:lnRef idx="2">
            <a:schemeClr val="dk1"/>
          </a:lnRef>
          <a:fillRef idx="0">
            <a:schemeClr val="dk1"/>
          </a:fillRef>
          <a:effectRef idx="1">
            <a:schemeClr val="dk1"/>
          </a:effectRef>
          <a:fontRef idx="minor">
            <a:schemeClr val="tx1"/>
          </a:fontRef>
        </p:style>
      </p:cxnSp>
      <p:sp>
        <p:nvSpPr>
          <p:cNvPr id="20" name="圆角矩形 331">
            <a:extLst>
              <a:ext uri="{FF2B5EF4-FFF2-40B4-BE49-F238E27FC236}">
                <a16:creationId xmlns:a16="http://schemas.microsoft.com/office/drawing/2014/main" id="{9EF46CD9-0133-F24E-A1EE-B6E6E2D3C2E3}"/>
              </a:ext>
            </a:extLst>
          </p:cNvPr>
          <p:cNvSpPr/>
          <p:nvPr/>
        </p:nvSpPr>
        <p:spPr>
          <a:xfrm>
            <a:off x="7871286" y="2443774"/>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English</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1" name="Rectangle 20">
            <a:extLst>
              <a:ext uri="{FF2B5EF4-FFF2-40B4-BE49-F238E27FC236}">
                <a16:creationId xmlns:a16="http://schemas.microsoft.com/office/drawing/2014/main" id="{5B240DD9-1043-564F-AE73-81A4BF6BB94A}"/>
              </a:ext>
            </a:extLst>
          </p:cNvPr>
          <p:cNvSpPr/>
          <p:nvPr/>
        </p:nvSpPr>
        <p:spPr>
          <a:xfrm>
            <a:off x="5106214" y="2443774"/>
            <a:ext cx="2638479" cy="400110"/>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Current:</a:t>
            </a:r>
            <a:r>
              <a:rPr lang="en-US" sz="2000">
                <a:latin typeface="Calibri" panose="020F0502020204030204" pitchFamily="34" charset="0"/>
                <a:cs typeface="Calibri" panose="020F0502020204030204" pitchFamily="34" charset="0"/>
              </a:rPr>
              <a:t> </a:t>
            </a:r>
          </a:p>
        </p:txBody>
      </p:sp>
      <p:sp>
        <p:nvSpPr>
          <p:cNvPr id="22" name="圆角矩形 331">
            <a:extLst>
              <a:ext uri="{FF2B5EF4-FFF2-40B4-BE49-F238E27FC236}">
                <a16:creationId xmlns:a16="http://schemas.microsoft.com/office/drawing/2014/main" id="{9B7D4A58-CAF8-4F4D-8575-4183B4FA8A69}"/>
              </a:ext>
            </a:extLst>
          </p:cNvPr>
          <p:cNvSpPr/>
          <p:nvPr/>
        </p:nvSpPr>
        <p:spPr>
          <a:xfrm>
            <a:off x="6363268" y="3240853"/>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lvl="0" algn="ctr" defTabSz="914400">
              <a:defRPr/>
            </a:pPr>
            <a:r>
              <a:rPr kumimoji="1" lang="en-US" altLang="zh-CN" sz="2000" b="1" kern="0">
                <a:solidFill>
                  <a:prstClr val="black"/>
                </a:solidFill>
                <a:latin typeface="Calibri" panose="020F0502020204030204" pitchFamily="34" charset="0"/>
                <a:ea typeface="等线" panose="02010600030101010101" pitchFamily="2" charset="-122"/>
                <a:cs typeface="Calibri" panose="020F0502020204030204" pitchFamily="34" charset="0"/>
              </a:rPr>
              <a:t>0.46</a:t>
            </a:r>
            <a:endParaRPr kumimoji="1" lang="zh-CN" altLang="en-US" sz="2000" b="1" kern="0">
              <a:solidFill>
                <a:prstClr val="black"/>
              </a:solidFill>
              <a:latin typeface="Calibri" panose="020F0502020204030204" pitchFamily="34" charset="0"/>
              <a:ea typeface="等线" panose="02010600030101010101" pitchFamily="2" charset="-122"/>
              <a:cs typeface="Calibri" panose="020F0502020204030204" pitchFamily="34" charset="0"/>
            </a:endParaRPr>
          </a:p>
        </p:txBody>
      </p:sp>
      <p:sp>
        <p:nvSpPr>
          <p:cNvPr id="23" name="圆角矩形 331">
            <a:extLst>
              <a:ext uri="{FF2B5EF4-FFF2-40B4-BE49-F238E27FC236}">
                <a16:creationId xmlns:a16="http://schemas.microsoft.com/office/drawing/2014/main" id="{3C077963-ABA1-2547-8594-8E0C6CE9A18B}"/>
              </a:ext>
            </a:extLst>
          </p:cNvPr>
          <p:cNvSpPr/>
          <p:nvPr/>
        </p:nvSpPr>
        <p:spPr>
          <a:xfrm>
            <a:off x="7871286" y="3230994"/>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0.75</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5" name="圆角矩形 331">
            <a:extLst>
              <a:ext uri="{FF2B5EF4-FFF2-40B4-BE49-F238E27FC236}">
                <a16:creationId xmlns:a16="http://schemas.microsoft.com/office/drawing/2014/main" id="{E9D3F60D-7696-BF4E-8B80-2EC3C8DE50B1}"/>
              </a:ext>
            </a:extLst>
          </p:cNvPr>
          <p:cNvSpPr/>
          <p:nvPr/>
        </p:nvSpPr>
        <p:spPr>
          <a:xfrm>
            <a:off x="6391588" y="5001920"/>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0.54</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6" name="圆角矩形 331">
            <a:extLst>
              <a:ext uri="{FF2B5EF4-FFF2-40B4-BE49-F238E27FC236}">
                <a16:creationId xmlns:a16="http://schemas.microsoft.com/office/drawing/2014/main" id="{101764BD-11C4-9942-8F49-0CCDB76376B2}"/>
              </a:ext>
            </a:extLst>
          </p:cNvPr>
          <p:cNvSpPr/>
          <p:nvPr/>
        </p:nvSpPr>
        <p:spPr>
          <a:xfrm>
            <a:off x="7865740" y="4992061"/>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0.25</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8" name="圆角矩形 188">
            <a:extLst>
              <a:ext uri="{FF2B5EF4-FFF2-40B4-BE49-F238E27FC236}">
                <a16:creationId xmlns:a16="http://schemas.microsoft.com/office/drawing/2014/main" id="{99E1B06F-D2FD-694C-AE91-E510144B0C48}"/>
              </a:ext>
            </a:extLst>
          </p:cNvPr>
          <p:cNvSpPr/>
          <p:nvPr/>
        </p:nvSpPr>
        <p:spPr>
          <a:xfrm>
            <a:off x="6221733" y="3103472"/>
            <a:ext cx="4310800" cy="70076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29" name="圆角矩形 188">
            <a:extLst>
              <a:ext uri="{FF2B5EF4-FFF2-40B4-BE49-F238E27FC236}">
                <a16:creationId xmlns:a16="http://schemas.microsoft.com/office/drawing/2014/main" id="{8193223C-7010-CB43-9DEF-2415F3CBD28A}"/>
              </a:ext>
            </a:extLst>
          </p:cNvPr>
          <p:cNvSpPr/>
          <p:nvPr/>
        </p:nvSpPr>
        <p:spPr>
          <a:xfrm>
            <a:off x="6221733" y="4829358"/>
            <a:ext cx="4310799" cy="70076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16" name="圆角矩形 331">
            <a:extLst>
              <a:ext uri="{FF2B5EF4-FFF2-40B4-BE49-F238E27FC236}">
                <a16:creationId xmlns:a16="http://schemas.microsoft.com/office/drawing/2014/main" id="{9EF46CD9-0133-F24E-A1EE-B6E6E2D3C2E3}"/>
              </a:ext>
            </a:extLst>
          </p:cNvPr>
          <p:cNvSpPr/>
          <p:nvPr/>
        </p:nvSpPr>
        <p:spPr>
          <a:xfrm>
            <a:off x="9352545" y="246282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7" name="圆角矩形 331">
            <a:extLst>
              <a:ext uri="{FF2B5EF4-FFF2-40B4-BE49-F238E27FC236}">
                <a16:creationId xmlns:a16="http://schemas.microsoft.com/office/drawing/2014/main" id="{C93167B7-DEB6-FF45-9977-9BFED03047FC}"/>
              </a:ext>
            </a:extLst>
          </p:cNvPr>
          <p:cNvSpPr/>
          <p:nvPr/>
        </p:nvSpPr>
        <p:spPr>
          <a:xfrm>
            <a:off x="9352545" y="5001920"/>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8" name="圆角矩形 331">
            <a:extLst>
              <a:ext uri="{FF2B5EF4-FFF2-40B4-BE49-F238E27FC236}">
                <a16:creationId xmlns:a16="http://schemas.microsoft.com/office/drawing/2014/main" id="{D13D1220-94D7-BA44-ABA6-A1ABBBF4C5AD}"/>
              </a:ext>
            </a:extLst>
          </p:cNvPr>
          <p:cNvSpPr/>
          <p:nvPr/>
        </p:nvSpPr>
        <p:spPr>
          <a:xfrm>
            <a:off x="9379304" y="323099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9" name="TextBox 18">
            <a:extLst>
              <a:ext uri="{FF2B5EF4-FFF2-40B4-BE49-F238E27FC236}">
                <a16:creationId xmlns:a16="http://schemas.microsoft.com/office/drawing/2014/main" id="{F6803AA7-B58A-D341-A101-A2A06728FF09}"/>
              </a:ext>
            </a:extLst>
          </p:cNvPr>
          <p:cNvSpPr txBox="1"/>
          <p:nvPr/>
        </p:nvSpPr>
        <p:spPr>
          <a:xfrm>
            <a:off x="8953713" y="6457890"/>
            <a:ext cx="3322952" cy="400110"/>
          </a:xfrm>
          <a:prstGeom prst="rect">
            <a:avLst/>
          </a:prstGeom>
          <a:noFill/>
        </p:spPr>
        <p:txBody>
          <a:bodyPr wrap="square" rtlCol="0">
            <a:spAutoFit/>
          </a:bodyPr>
          <a:lstStyle/>
          <a:p>
            <a:r>
              <a:rPr lang="en-US" sz="2000"/>
              <a:t>[</a:t>
            </a:r>
            <a:r>
              <a:rPr lang="en-US" sz="2000" err="1"/>
              <a:t>Puzikov</a:t>
            </a:r>
            <a:r>
              <a:rPr lang="en-US" sz="2000"/>
              <a:t> and </a:t>
            </a:r>
            <a:r>
              <a:rPr lang="en-US" sz="2000" err="1"/>
              <a:t>Gurevych</a:t>
            </a:r>
            <a:r>
              <a:rPr lang="en-US" sz="2000"/>
              <a:t>, 2018]</a:t>
            </a:r>
          </a:p>
        </p:txBody>
      </p:sp>
    </p:spTree>
    <p:extLst>
      <p:ext uri="{BB962C8B-B14F-4D97-AF65-F5344CB8AC3E}">
        <p14:creationId xmlns:p14="http://schemas.microsoft.com/office/powerpoint/2010/main" val="39267049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D</a:t>
            </a:r>
            <a:r>
              <a:rPr lang="en-US"/>
              <a:t>) Distractor-based Examples</a:t>
            </a:r>
          </a:p>
        </p:txBody>
      </p:sp>
      <p:sp>
        <p:nvSpPr>
          <p:cNvPr id="10" name="Title 1">
            <a:extLst>
              <a:ext uri="{FF2B5EF4-FFF2-40B4-BE49-F238E27FC236}">
                <a16:creationId xmlns:a16="http://schemas.microsoft.com/office/drawing/2014/main" id="{1D04CF67-4258-0C4A-AFB2-A3B452630566}"/>
              </a:ext>
            </a:extLst>
          </p:cNvPr>
          <p:cNvSpPr txBox="1">
            <a:spLocks/>
          </p:cNvSpPr>
          <p:nvPr/>
        </p:nvSpPr>
        <p:spPr>
          <a:xfrm>
            <a:off x="561825" y="2960809"/>
            <a:ext cx="4789108" cy="2898020"/>
          </a:xfrm>
          <a:prstGeom prst="rect">
            <a:avLst/>
          </a:prstGeom>
        </p:spPr>
        <p:txBody>
          <a:bodyP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2000" b="1">
                <a:latin typeface="Calibri" panose="020F0502020204030204" pitchFamily="34" charset="0"/>
                <a:cs typeface="Calibri" panose="020F0502020204030204" pitchFamily="34" charset="0"/>
              </a:rPr>
              <a:t>Inputs</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a:t>
            </a:r>
            <a:r>
              <a:rPr lang="en-US" sz="2000">
                <a:highlight>
                  <a:srgbClr val="FFFF00"/>
                </a:highlight>
                <a:latin typeface="Calibri" panose="020F0502020204030204" pitchFamily="34" charset="0"/>
                <a:cs typeface="Calibri" panose="020F0502020204030204" pitchFamily="34" charset="0"/>
              </a:rPr>
              <a:t>Food [English], </a:t>
            </a:r>
            <a:r>
              <a:rPr lang="en-US" sz="2000">
                <a:latin typeface="Calibri" panose="020F0502020204030204" pitchFamily="34" charset="0"/>
                <a:cs typeface="Calibri" panose="020F0502020204030204" pitchFamily="34" charset="0"/>
              </a:rPr>
              <a:t>Price Range [Cheap].</a:t>
            </a: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endParaRPr lang="en-US" sz="2000">
              <a:latin typeface="Calibri" panose="020F0502020204030204" pitchFamily="34" charset="0"/>
              <a:cs typeface="Calibri" panose="020F0502020204030204" pitchFamily="34" charset="0"/>
            </a:endParaRPr>
          </a:p>
          <a:p>
            <a:pPr algn="l"/>
            <a:r>
              <a:rPr lang="en-US" sz="2000" b="1">
                <a:latin typeface="Calibri" panose="020F0502020204030204" pitchFamily="34" charset="0"/>
                <a:cs typeface="Calibri" panose="020F0502020204030204" pitchFamily="34" charset="0"/>
              </a:rPr>
              <a:t>Distractor</a:t>
            </a:r>
            <a:r>
              <a:rPr lang="en-US" sz="2000">
                <a:latin typeface="Calibri" panose="020F0502020204030204" pitchFamily="34" charset="0"/>
                <a:cs typeface="Calibri" panose="020F0502020204030204" pitchFamily="34" charset="0"/>
              </a:rPr>
              <a:t>: </a:t>
            </a:r>
          </a:p>
          <a:p>
            <a:pPr algn="l"/>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 Price Range [Cheap].</a:t>
            </a:r>
          </a:p>
        </p:txBody>
      </p:sp>
      <p:sp>
        <p:nvSpPr>
          <p:cNvPr id="14" name="圆角矩形 331">
            <a:extLst>
              <a:ext uri="{FF2B5EF4-FFF2-40B4-BE49-F238E27FC236}">
                <a16:creationId xmlns:a16="http://schemas.microsoft.com/office/drawing/2014/main" id="{7A6A79F9-2360-5542-9796-9F80CE702503}"/>
              </a:ext>
            </a:extLst>
          </p:cNvPr>
          <p:cNvSpPr/>
          <p:nvPr/>
        </p:nvSpPr>
        <p:spPr>
          <a:xfrm>
            <a:off x="6425454" y="2432215"/>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Coffee</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5" name="Rectangle 14">
            <a:extLst>
              <a:ext uri="{FF2B5EF4-FFF2-40B4-BE49-F238E27FC236}">
                <a16:creationId xmlns:a16="http://schemas.microsoft.com/office/drawing/2014/main" id="{B9B0C4BF-5878-F742-B4C8-F2380C8F73AB}"/>
              </a:ext>
            </a:extLst>
          </p:cNvPr>
          <p:cNvSpPr/>
          <p:nvPr/>
        </p:nvSpPr>
        <p:spPr>
          <a:xfrm>
            <a:off x="6714066" y="1327880"/>
            <a:ext cx="3344334" cy="707886"/>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Previous Output:</a:t>
            </a:r>
          </a:p>
          <a:p>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is a </a:t>
            </a:r>
            <a:r>
              <a:rPr lang="en-US" sz="2000" b="1" u="sng">
                <a:latin typeface="Calibri" panose="020F0502020204030204" pitchFamily="34" charset="0"/>
                <a:cs typeface="Calibri" panose="020F0502020204030204" pitchFamily="34" charset="0"/>
              </a:rPr>
              <a:t>English</a:t>
            </a:r>
            <a:r>
              <a:rPr lang="en-US" sz="2000">
                <a:latin typeface="Calibri" panose="020F0502020204030204" pitchFamily="34" charset="0"/>
                <a:cs typeface="Calibri" panose="020F0502020204030204" pitchFamily="34" charset="0"/>
              </a:rPr>
              <a:t> ___</a:t>
            </a:r>
          </a:p>
        </p:txBody>
      </p:sp>
      <p:cxnSp>
        <p:nvCxnSpPr>
          <p:cNvPr id="5" name="Straight Connector 4">
            <a:extLst>
              <a:ext uri="{FF2B5EF4-FFF2-40B4-BE49-F238E27FC236}">
                <a16:creationId xmlns:a16="http://schemas.microsoft.com/office/drawing/2014/main" id="{1C8BC57B-37CC-3B48-BA8C-44C0BC359660}"/>
              </a:ext>
            </a:extLst>
          </p:cNvPr>
          <p:cNvCxnSpPr>
            <a:cxnSpLocks/>
          </p:cNvCxnSpPr>
          <p:nvPr/>
        </p:nvCxnSpPr>
        <p:spPr>
          <a:xfrm>
            <a:off x="5977467" y="2198468"/>
            <a:ext cx="5503333" cy="0"/>
          </a:xfrm>
          <a:prstGeom prst="line">
            <a:avLst/>
          </a:prstGeom>
        </p:spPr>
        <p:style>
          <a:lnRef idx="2">
            <a:schemeClr val="dk1"/>
          </a:lnRef>
          <a:fillRef idx="0">
            <a:schemeClr val="dk1"/>
          </a:fillRef>
          <a:effectRef idx="1">
            <a:schemeClr val="dk1"/>
          </a:effectRef>
          <a:fontRef idx="minor">
            <a:schemeClr val="tx1"/>
          </a:fontRef>
        </p:style>
      </p:cxnSp>
      <p:sp>
        <p:nvSpPr>
          <p:cNvPr id="21" name="Rectangle 20">
            <a:extLst>
              <a:ext uri="{FF2B5EF4-FFF2-40B4-BE49-F238E27FC236}">
                <a16:creationId xmlns:a16="http://schemas.microsoft.com/office/drawing/2014/main" id="{5B240DD9-1043-564F-AE73-81A4BF6BB94A}"/>
              </a:ext>
            </a:extLst>
          </p:cNvPr>
          <p:cNvSpPr/>
          <p:nvPr/>
        </p:nvSpPr>
        <p:spPr>
          <a:xfrm>
            <a:off x="5106214" y="2443774"/>
            <a:ext cx="2638479" cy="400110"/>
          </a:xfrm>
          <a:prstGeom prst="rect">
            <a:avLst/>
          </a:prstGeom>
        </p:spPr>
        <p:txBody>
          <a:bodyPr wrap="square">
            <a:spAutoFit/>
          </a:bodyPr>
          <a:lstStyle/>
          <a:p>
            <a:r>
              <a:rPr lang="en-US" sz="2000" b="1">
                <a:latin typeface="Calibri" panose="020F0502020204030204" pitchFamily="34" charset="0"/>
                <a:cs typeface="Calibri" panose="020F0502020204030204" pitchFamily="34" charset="0"/>
              </a:rPr>
              <a:t>Current:</a:t>
            </a:r>
            <a:r>
              <a:rPr lang="en-US" sz="2000">
                <a:latin typeface="Calibri" panose="020F0502020204030204" pitchFamily="34" charset="0"/>
                <a:cs typeface="Calibri" panose="020F0502020204030204" pitchFamily="34" charset="0"/>
              </a:rPr>
              <a:t> </a:t>
            </a:r>
          </a:p>
        </p:txBody>
      </p:sp>
      <p:sp>
        <p:nvSpPr>
          <p:cNvPr id="22" name="圆角矩形 331">
            <a:extLst>
              <a:ext uri="{FF2B5EF4-FFF2-40B4-BE49-F238E27FC236}">
                <a16:creationId xmlns:a16="http://schemas.microsoft.com/office/drawing/2014/main" id="{9B7D4A58-CAF8-4F4D-8575-4183B4FA8A69}"/>
              </a:ext>
            </a:extLst>
          </p:cNvPr>
          <p:cNvSpPr/>
          <p:nvPr/>
        </p:nvSpPr>
        <p:spPr>
          <a:xfrm>
            <a:off x="6363268" y="3240853"/>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lvl="0" algn="ctr" defTabSz="914400">
              <a:defRPr/>
            </a:pPr>
            <a:r>
              <a:rPr kumimoji="1" lang="en-US" altLang="zh-CN" sz="2000" b="1" kern="0">
                <a:solidFill>
                  <a:prstClr val="black"/>
                </a:solidFill>
                <a:latin typeface="Calibri" panose="020F0502020204030204" pitchFamily="34" charset="0"/>
                <a:ea typeface="等线" panose="02010600030101010101" pitchFamily="2" charset="-122"/>
                <a:cs typeface="Calibri" panose="020F0502020204030204" pitchFamily="34" charset="0"/>
              </a:rPr>
              <a:t>0.38</a:t>
            </a:r>
            <a:endParaRPr kumimoji="1" lang="zh-CN" altLang="en-US" sz="2000" b="1" kern="0">
              <a:solidFill>
                <a:prstClr val="black"/>
              </a:solidFill>
              <a:latin typeface="Calibri" panose="020F0502020204030204" pitchFamily="34" charset="0"/>
              <a:ea typeface="等线" panose="02010600030101010101" pitchFamily="2" charset="-122"/>
              <a:cs typeface="Calibri" panose="020F0502020204030204" pitchFamily="34" charset="0"/>
            </a:endParaRPr>
          </a:p>
        </p:txBody>
      </p:sp>
      <p:sp>
        <p:nvSpPr>
          <p:cNvPr id="23" name="圆角矩形 331">
            <a:extLst>
              <a:ext uri="{FF2B5EF4-FFF2-40B4-BE49-F238E27FC236}">
                <a16:creationId xmlns:a16="http://schemas.microsoft.com/office/drawing/2014/main" id="{3C077963-ABA1-2547-8594-8E0C6CE9A18B}"/>
              </a:ext>
            </a:extLst>
          </p:cNvPr>
          <p:cNvSpPr/>
          <p:nvPr/>
        </p:nvSpPr>
        <p:spPr>
          <a:xfrm>
            <a:off x="7871286" y="3230994"/>
            <a:ext cx="1011397" cy="376293"/>
          </a:xfrm>
          <a:prstGeom prst="roundRect">
            <a:avLst/>
          </a:prstGeom>
          <a:solidFill>
            <a:schemeClr val="accent3">
              <a:lumMod val="60000"/>
              <a:lumOff val="40000"/>
            </a:schemeClr>
          </a:solidFill>
          <a:ln w="12700" cap="flat" cmpd="sng" algn="ctr">
            <a:solidFill>
              <a:schemeClr val="accent3">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0.62</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5" name="圆角矩形 331">
            <a:extLst>
              <a:ext uri="{FF2B5EF4-FFF2-40B4-BE49-F238E27FC236}">
                <a16:creationId xmlns:a16="http://schemas.microsoft.com/office/drawing/2014/main" id="{E9D3F60D-7696-BF4E-8B80-2EC3C8DE50B1}"/>
              </a:ext>
            </a:extLst>
          </p:cNvPr>
          <p:cNvSpPr/>
          <p:nvPr/>
        </p:nvSpPr>
        <p:spPr>
          <a:xfrm>
            <a:off x="6391588" y="5001920"/>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0.68</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6" name="圆角矩形 331">
            <a:extLst>
              <a:ext uri="{FF2B5EF4-FFF2-40B4-BE49-F238E27FC236}">
                <a16:creationId xmlns:a16="http://schemas.microsoft.com/office/drawing/2014/main" id="{101764BD-11C4-9942-8F49-0CCDB76376B2}"/>
              </a:ext>
            </a:extLst>
          </p:cNvPr>
          <p:cNvSpPr/>
          <p:nvPr/>
        </p:nvSpPr>
        <p:spPr>
          <a:xfrm>
            <a:off x="7865740" y="4992061"/>
            <a:ext cx="1011397" cy="376293"/>
          </a:xfrm>
          <a:prstGeom prst="roundRect">
            <a:avLst/>
          </a:prstGeom>
          <a:solidFill>
            <a:schemeClr val="accent4">
              <a:lumMod val="60000"/>
              <a:lumOff val="40000"/>
            </a:schemeClr>
          </a:solidFill>
          <a:ln w="12700" cap="flat" cmpd="sng" algn="ctr">
            <a:solidFill>
              <a:schemeClr val="accent4">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0.32</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8" name="圆角矩形 188">
            <a:extLst>
              <a:ext uri="{FF2B5EF4-FFF2-40B4-BE49-F238E27FC236}">
                <a16:creationId xmlns:a16="http://schemas.microsoft.com/office/drawing/2014/main" id="{99E1B06F-D2FD-694C-AE91-E510144B0C48}"/>
              </a:ext>
            </a:extLst>
          </p:cNvPr>
          <p:cNvSpPr/>
          <p:nvPr/>
        </p:nvSpPr>
        <p:spPr>
          <a:xfrm>
            <a:off x="6221733" y="3103472"/>
            <a:ext cx="4310800" cy="70076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29" name="圆角矩形 188">
            <a:extLst>
              <a:ext uri="{FF2B5EF4-FFF2-40B4-BE49-F238E27FC236}">
                <a16:creationId xmlns:a16="http://schemas.microsoft.com/office/drawing/2014/main" id="{8193223C-7010-CB43-9DEF-2415F3CBD28A}"/>
              </a:ext>
            </a:extLst>
          </p:cNvPr>
          <p:cNvSpPr/>
          <p:nvPr/>
        </p:nvSpPr>
        <p:spPr>
          <a:xfrm>
            <a:off x="6221733" y="4829358"/>
            <a:ext cx="4310799" cy="700762"/>
          </a:xfrm>
          <a:prstGeom prst="roundRect">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cs typeface="Calibri" panose="020F0502020204030204" pitchFamily="34" charset="0"/>
            </a:endParaRPr>
          </a:p>
        </p:txBody>
      </p:sp>
      <p:sp>
        <p:nvSpPr>
          <p:cNvPr id="16" name="圆角矩形 331">
            <a:extLst>
              <a:ext uri="{FF2B5EF4-FFF2-40B4-BE49-F238E27FC236}">
                <a16:creationId xmlns:a16="http://schemas.microsoft.com/office/drawing/2014/main" id="{9EF46CD9-0133-F24E-A1EE-B6E6E2D3C2E3}"/>
              </a:ext>
            </a:extLst>
          </p:cNvPr>
          <p:cNvSpPr/>
          <p:nvPr/>
        </p:nvSpPr>
        <p:spPr>
          <a:xfrm>
            <a:off x="9352545" y="246282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7" name="圆角矩形 331">
            <a:extLst>
              <a:ext uri="{FF2B5EF4-FFF2-40B4-BE49-F238E27FC236}">
                <a16:creationId xmlns:a16="http://schemas.microsoft.com/office/drawing/2014/main" id="{05836AB9-0247-0646-BBC8-0EBCEE5834BB}"/>
              </a:ext>
            </a:extLst>
          </p:cNvPr>
          <p:cNvSpPr/>
          <p:nvPr/>
        </p:nvSpPr>
        <p:spPr>
          <a:xfrm>
            <a:off x="7899607" y="2432214"/>
            <a:ext cx="1011397" cy="376293"/>
          </a:xfrm>
          <a:prstGeom prst="roundRect">
            <a:avLst/>
          </a:prstGeom>
          <a:solidFill>
            <a:schemeClr val="accent2">
              <a:lumMod val="60000"/>
              <a:lumOff val="40000"/>
            </a:schemeClr>
          </a:solidFill>
          <a:ln w="12700" cap="flat" cmpd="sng" algn="ctr">
            <a:solidFill>
              <a:srgbClr val="FF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English</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8" name="圆角矩形 331">
            <a:extLst>
              <a:ext uri="{FF2B5EF4-FFF2-40B4-BE49-F238E27FC236}">
                <a16:creationId xmlns:a16="http://schemas.microsoft.com/office/drawing/2014/main" id="{9F20B0ED-831F-234D-BC19-3B001DFE01B1}"/>
              </a:ext>
            </a:extLst>
          </p:cNvPr>
          <p:cNvSpPr/>
          <p:nvPr/>
        </p:nvSpPr>
        <p:spPr>
          <a:xfrm>
            <a:off x="9379304" y="3230994"/>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9" name="圆角矩形 331">
            <a:extLst>
              <a:ext uri="{FF2B5EF4-FFF2-40B4-BE49-F238E27FC236}">
                <a16:creationId xmlns:a16="http://schemas.microsoft.com/office/drawing/2014/main" id="{DCD3A7EC-A5D4-5C4E-A976-3A038593B2C1}"/>
              </a:ext>
            </a:extLst>
          </p:cNvPr>
          <p:cNvSpPr/>
          <p:nvPr/>
        </p:nvSpPr>
        <p:spPr>
          <a:xfrm>
            <a:off x="9352545" y="5001920"/>
            <a:ext cx="1011397" cy="376293"/>
          </a:xfrm>
          <a:prstGeom prst="round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a:t>
            </a:r>
            <a:endParaRPr kumimoji="1" lang="zh-CN" altLang="en-US" sz="20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0" name="TextBox 19">
            <a:extLst>
              <a:ext uri="{FF2B5EF4-FFF2-40B4-BE49-F238E27FC236}">
                <a16:creationId xmlns:a16="http://schemas.microsoft.com/office/drawing/2014/main" id="{2AD62CA4-2020-4549-B81A-AC1DBCE8307E}"/>
              </a:ext>
            </a:extLst>
          </p:cNvPr>
          <p:cNvSpPr txBox="1"/>
          <p:nvPr/>
        </p:nvSpPr>
        <p:spPr>
          <a:xfrm>
            <a:off x="8953713" y="6457890"/>
            <a:ext cx="3322952" cy="400110"/>
          </a:xfrm>
          <a:prstGeom prst="rect">
            <a:avLst/>
          </a:prstGeom>
          <a:noFill/>
        </p:spPr>
        <p:txBody>
          <a:bodyPr wrap="square" rtlCol="0">
            <a:spAutoFit/>
          </a:bodyPr>
          <a:lstStyle/>
          <a:p>
            <a:r>
              <a:rPr lang="en-US" sz="2000"/>
              <a:t>[</a:t>
            </a:r>
            <a:r>
              <a:rPr lang="en-US" sz="2000" err="1"/>
              <a:t>Puzikov</a:t>
            </a:r>
            <a:r>
              <a:rPr lang="en-US" sz="2000"/>
              <a:t> and </a:t>
            </a:r>
            <a:r>
              <a:rPr lang="en-US" sz="2000" err="1"/>
              <a:t>Gurevych</a:t>
            </a:r>
            <a:r>
              <a:rPr lang="en-US" sz="2000"/>
              <a:t>, 2018]</a:t>
            </a:r>
          </a:p>
        </p:txBody>
      </p:sp>
    </p:spTree>
    <p:extLst>
      <p:ext uri="{BB962C8B-B14F-4D97-AF65-F5344CB8AC3E}">
        <p14:creationId xmlns:p14="http://schemas.microsoft.com/office/powerpoint/2010/main" val="21119539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txBox="1">
            <a:spLocks/>
          </p:cNvSpPr>
          <p:nvPr/>
        </p:nvSpPr>
        <p:spPr>
          <a:xfrm>
            <a:off x="0" y="2795174"/>
            <a:ext cx="12192000" cy="1009698"/>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5000"/>
              <a:t>Analysis</a:t>
            </a:r>
          </a:p>
        </p:txBody>
      </p:sp>
    </p:spTree>
    <p:extLst>
      <p:ext uri="{BB962C8B-B14F-4D97-AF65-F5344CB8AC3E}">
        <p14:creationId xmlns:p14="http://schemas.microsoft.com/office/powerpoint/2010/main" val="31975809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82647C6-0F76-3A47-80EA-E3537A352999}"/>
              </a:ext>
            </a:extLst>
          </p:cNvPr>
          <p:cNvSpPr/>
          <p:nvPr/>
        </p:nvSpPr>
        <p:spPr>
          <a:xfrm>
            <a:off x="5456552" y="2125451"/>
            <a:ext cx="6096000" cy="1938992"/>
          </a:xfrm>
          <a:prstGeom prst="rect">
            <a:avLst/>
          </a:prstGeom>
        </p:spPr>
        <p:txBody>
          <a:bodyPr>
            <a:spAutoFit/>
          </a:bodyPr>
          <a:lstStyle/>
          <a:p>
            <a:r>
              <a:rPr lang="en-US" sz="2000" b="1">
                <a:solidFill>
                  <a:srgbClr val="333333"/>
                </a:solidFill>
                <a:latin typeface="Avenir-Book" panose="02000503020000020003" pitchFamily="2" charset="0"/>
              </a:rPr>
              <a:t>Distractor:</a:t>
            </a:r>
          </a:p>
          <a:p>
            <a:endParaRPr lang="en-US" sz="2000">
              <a:solidFill>
                <a:srgbClr val="333333"/>
              </a:solidFill>
              <a:latin typeface="Avenir-Book" panose="02000503020000020003" pitchFamily="2" charset="0"/>
            </a:endParaRPr>
          </a:p>
          <a:p>
            <a:r>
              <a:rPr lang="en-US" sz="2000">
                <a:solidFill>
                  <a:srgbClr val="333333"/>
                </a:solidFill>
                <a:latin typeface="Avenir-Book" panose="02000503020000020003" pitchFamily="2" charset="0"/>
              </a:rPr>
              <a:t>S</a:t>
            </a:r>
            <a:r>
              <a:rPr lang="en-US" sz="2000" baseline="30000">
                <a:solidFill>
                  <a:srgbClr val="333333"/>
                </a:solidFill>
                <a:latin typeface="Avenir-Book" panose="02000503020000020003" pitchFamily="2" charset="0"/>
              </a:rPr>
              <a:t>D</a:t>
            </a:r>
            <a:r>
              <a:rPr lang="en-US" sz="2000">
                <a:solidFill>
                  <a:srgbClr val="333333"/>
                </a:solidFill>
                <a:latin typeface="Avenir-Book" panose="02000503020000020003" pitchFamily="2" charset="0"/>
              </a:rPr>
              <a:t> is based on the MR that masked out other attributes.</a:t>
            </a:r>
          </a:p>
          <a:p>
            <a:endParaRPr lang="en-US" sz="2000">
              <a:solidFill>
                <a:srgbClr val="333333"/>
              </a:solidFill>
              <a:latin typeface="Avenir-Book" panose="02000503020000020003" pitchFamily="2" charset="0"/>
            </a:endParaRPr>
          </a:p>
          <a:p>
            <a:r>
              <a:rPr lang="en-US" sz="2000" err="1">
                <a:solidFill>
                  <a:srgbClr val="333333"/>
                </a:solidFill>
                <a:latin typeface="Avenir-Book" panose="02000503020000020003" pitchFamily="2" charset="0"/>
              </a:rPr>
              <a:t>Eg</a:t>
            </a:r>
            <a:r>
              <a:rPr lang="en-US" sz="2000">
                <a:solidFill>
                  <a:srgbClr val="333333"/>
                </a:solidFill>
                <a:latin typeface="Avenir-Book" panose="02000503020000020003" pitchFamily="2" charset="0"/>
              </a:rPr>
              <a:t>: </a:t>
            </a:r>
            <a:r>
              <a:rPr lang="en-US" sz="2000">
                <a:solidFill>
                  <a:srgbClr val="333333"/>
                </a:solidFill>
                <a:highlight>
                  <a:srgbClr val="FFFF00"/>
                </a:highlight>
                <a:latin typeface="Avenir-Book" panose="02000503020000020003" pitchFamily="2" charset="0"/>
              </a:rPr>
              <a:t>Near [Berkeley].</a:t>
            </a:r>
          </a:p>
        </p:txBody>
      </p:sp>
      <p:grpSp>
        <p:nvGrpSpPr>
          <p:cNvPr id="9" name="Group 8">
            <a:extLst>
              <a:ext uri="{FF2B5EF4-FFF2-40B4-BE49-F238E27FC236}">
                <a16:creationId xmlns:a16="http://schemas.microsoft.com/office/drawing/2014/main" id="{4F8CB3A0-3D21-FA42-8EE6-B68A56B00C06}"/>
              </a:ext>
            </a:extLst>
          </p:cNvPr>
          <p:cNvGrpSpPr/>
          <p:nvPr/>
        </p:nvGrpSpPr>
        <p:grpSpPr>
          <a:xfrm>
            <a:off x="8905680" y="2429825"/>
            <a:ext cx="4042229" cy="4001812"/>
            <a:chOff x="940240" y="1673231"/>
            <a:chExt cx="4042229" cy="4001812"/>
          </a:xfrm>
        </p:grpSpPr>
        <p:sp>
          <p:nvSpPr>
            <p:cNvPr id="10" name="Rectangle 9">
              <a:extLst>
                <a:ext uri="{FF2B5EF4-FFF2-40B4-BE49-F238E27FC236}">
                  <a16:creationId xmlns:a16="http://schemas.microsoft.com/office/drawing/2014/main" id="{08C0A6BF-CC9D-8E41-96B4-78BE40235A8D}"/>
                </a:ext>
              </a:extLst>
            </p:cNvPr>
            <p:cNvSpPr/>
            <p:nvPr/>
          </p:nvSpPr>
          <p:spPr>
            <a:xfrm>
              <a:off x="940240" y="1981724"/>
              <a:ext cx="4042229" cy="3693319"/>
            </a:xfrm>
            <a:prstGeom prst="rect">
              <a:avLst/>
            </a:prstGeom>
          </p:spPr>
          <p:txBody>
            <a:bodyPr wrap="square">
              <a:spAutoFit/>
            </a:bodyPr>
            <a:lstStyle/>
            <a:p>
              <a:r>
                <a:rPr lang="en-US">
                  <a:latin typeface="Consolas" panose="020B0609020204030204" pitchFamily="49" charset="0"/>
                  <a:cs typeface="Consolas" panose="020B0609020204030204" pitchFamily="49" charset="0"/>
                </a:rPr>
                <a:t>Name[</a:t>
              </a:r>
              <a:r>
                <a:rPr lang="en-US" err="1">
                  <a:latin typeface="Consolas" panose="020B0609020204030204" pitchFamily="49" charset="0"/>
                  <a:cs typeface="Consolas" panose="020B0609020204030204" pitchFamily="49" charset="0"/>
                </a:rPr>
                <a:t>Fitzbillies</a:t>
              </a:r>
              <a:r>
                <a:rPr lang="en-US">
                  <a:latin typeface="Consolas" panose="020B0609020204030204" pitchFamily="49" charset="0"/>
                  <a:cs typeface="Consolas" panose="020B0609020204030204" pitchFamily="49" charset="0"/>
                </a:rPr>
                <a:t>],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EatType</a:t>
              </a:r>
              <a:r>
                <a:rPr lang="en-US">
                  <a:latin typeface="Consolas" panose="020B0609020204030204" pitchFamily="49" charset="0"/>
                  <a:cs typeface="Consolas" panose="020B0609020204030204" pitchFamily="49" charset="0"/>
                </a:rPr>
                <a:t>[Coffee Shop],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PriceRange</a:t>
              </a:r>
              <a:r>
                <a:rPr lang="en-US">
                  <a:latin typeface="Consolas" panose="020B0609020204030204" pitchFamily="49" charset="0"/>
                  <a:cs typeface="Consolas" panose="020B0609020204030204" pitchFamily="49" charset="0"/>
                </a:rPr>
                <a:t>[Cheap],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CustomerRating</a:t>
              </a:r>
              <a:r>
                <a:rPr lang="en-US">
                  <a:latin typeface="Consolas" panose="020B0609020204030204" pitchFamily="49" charset="0"/>
                  <a:cs typeface="Consolas" panose="020B0609020204030204" pitchFamily="49" charset="0"/>
                </a:rPr>
                <a:t>[5 out of 5],</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Area[Riverside],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FamilyFriendly</a:t>
              </a:r>
              <a:r>
                <a:rPr lang="en-US">
                  <a:latin typeface="Consolas" panose="020B0609020204030204" pitchFamily="49" charset="0"/>
                  <a:cs typeface="Consolas" panose="020B0609020204030204" pitchFamily="49" charset="0"/>
                </a:rPr>
                <a:t>[Yes]</a:t>
              </a:r>
            </a:p>
            <a:p>
              <a:endParaRPr lang="en-US">
                <a:latin typeface="Consolas" panose="020B0609020204030204" pitchFamily="49" charset="0"/>
                <a:cs typeface="Consolas" panose="020B0609020204030204" pitchFamily="49" charset="0"/>
              </a:endParaRPr>
            </a:p>
            <a:p>
              <a:r>
                <a:rPr lang="en-US" b="1">
                  <a:highlight>
                    <a:srgbClr val="FFFF00"/>
                  </a:highlight>
                  <a:latin typeface="Consolas" panose="020B0609020204030204" pitchFamily="49" charset="0"/>
                  <a:cs typeface="Consolas" panose="020B0609020204030204" pitchFamily="49" charset="0"/>
                </a:rPr>
                <a:t>Near[None]</a:t>
              </a:r>
            </a:p>
          </p:txBody>
        </p:sp>
        <p:sp>
          <p:nvSpPr>
            <p:cNvPr id="11" name="Rectangle 10">
              <a:extLst>
                <a:ext uri="{FF2B5EF4-FFF2-40B4-BE49-F238E27FC236}">
                  <a16:creationId xmlns:a16="http://schemas.microsoft.com/office/drawing/2014/main" id="{6181077F-2F84-F745-9031-9FA923818272}"/>
                </a:ext>
              </a:extLst>
            </p:cNvPr>
            <p:cNvSpPr/>
            <p:nvPr/>
          </p:nvSpPr>
          <p:spPr>
            <a:xfrm>
              <a:off x="940240" y="1673231"/>
              <a:ext cx="776175" cy="369332"/>
            </a:xfrm>
            <a:prstGeom prst="rect">
              <a:avLst/>
            </a:prstGeom>
          </p:spPr>
          <p:txBody>
            <a:bodyPr wrap="none">
              <a:spAutoFit/>
            </a:bodyPr>
            <a:lstStyle/>
            <a:p>
              <a:r>
                <a:rPr lang="en-US" b="1">
                  <a:solidFill>
                    <a:srgbClr val="333333"/>
                  </a:solidFill>
                  <a:latin typeface="Avenir-Book" panose="02000503020000020003" pitchFamily="2" charset="0"/>
                </a:rPr>
                <a:t>Input:</a:t>
              </a:r>
            </a:p>
          </p:txBody>
        </p:sp>
      </p:grpSp>
      <p:sp>
        <p:nvSpPr>
          <p:cNvPr id="12" name="Rounded Rectangle 11">
            <a:extLst>
              <a:ext uri="{FF2B5EF4-FFF2-40B4-BE49-F238E27FC236}">
                <a16:creationId xmlns:a16="http://schemas.microsoft.com/office/drawing/2014/main" id="{5A46CD40-1472-BB4D-B8F0-8F534223AC83}"/>
              </a:ext>
            </a:extLst>
          </p:cNvPr>
          <p:cNvSpPr/>
          <p:nvPr/>
        </p:nvSpPr>
        <p:spPr>
          <a:xfrm>
            <a:off x="5572046" y="4430731"/>
            <a:ext cx="1283952" cy="830435"/>
          </a:xfrm>
          <a:prstGeom prst="roundRect">
            <a:avLst/>
          </a:prstGeom>
          <a:solidFill>
            <a:schemeClr val="accent6">
              <a:lumMod val="40000"/>
              <a:lumOff val="60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Listener</a:t>
            </a:r>
            <a:br>
              <a:rPr lang="en-US" sz="2400">
                <a:solidFill>
                  <a:schemeClr val="tx1"/>
                </a:solidFill>
              </a:rPr>
            </a:br>
            <a:r>
              <a:rPr lang="en-US" sz="2400" i="1">
                <a:solidFill>
                  <a:schemeClr val="tx1"/>
                </a:solidFill>
              </a:rPr>
              <a:t>P(</a:t>
            </a:r>
            <a:r>
              <a:rPr lang="en-US" sz="2400" i="1" err="1">
                <a:solidFill>
                  <a:schemeClr val="tx1"/>
                </a:solidFill>
              </a:rPr>
              <a:t>i</a:t>
            </a:r>
            <a:r>
              <a:rPr lang="en-US" sz="2400" i="1">
                <a:solidFill>
                  <a:schemeClr val="tx1"/>
                </a:solidFill>
              </a:rPr>
              <a:t> | o)</a:t>
            </a:r>
          </a:p>
        </p:txBody>
      </p:sp>
      <p:sp>
        <p:nvSpPr>
          <p:cNvPr id="15" name="Title 1"/>
          <p:cNvSpPr>
            <a:spLocks noGrp="1"/>
          </p:cNvSpPr>
          <p:nvPr>
            <p:ph type="title"/>
          </p:nvPr>
        </p:nvSpPr>
        <p:spPr>
          <a:xfrm>
            <a:off x="497302" y="146242"/>
            <a:ext cx="12191999" cy="1009698"/>
          </a:xfrm>
        </p:spPr>
        <p:txBody>
          <a:bodyPr/>
          <a:lstStyle/>
          <a:p>
            <a:r>
              <a:rPr lang="en-US"/>
              <a:t>Generation from Meaning Representations</a:t>
            </a:r>
          </a:p>
        </p:txBody>
      </p:sp>
    </p:spTree>
    <p:extLst>
      <p:ext uri="{BB962C8B-B14F-4D97-AF65-F5344CB8AC3E}">
        <p14:creationId xmlns:p14="http://schemas.microsoft.com/office/powerpoint/2010/main" val="25090700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57755"/>
            <a:ext cx="12192000" cy="1009698"/>
          </a:xfrm>
        </p:spPr>
        <p:txBody>
          <a:bodyPr>
            <a:normAutofit/>
          </a:bodyPr>
          <a:lstStyle/>
          <a:p>
            <a:r>
              <a:rPr lang="en-US"/>
              <a:t>Pragmatic Effects on Informativity</a:t>
            </a:r>
          </a:p>
        </p:txBody>
      </p:sp>
      <p:graphicFrame>
        <p:nvGraphicFramePr>
          <p:cNvPr id="7" name="Chart 6">
            <a:extLst>
              <a:ext uri="{FF2B5EF4-FFF2-40B4-BE49-F238E27FC236}">
                <a16:creationId xmlns:a16="http://schemas.microsoft.com/office/drawing/2014/main" id="{82668B8C-061B-E140-978B-C63BF9211DFE}"/>
              </a:ext>
            </a:extLst>
          </p:cNvPr>
          <p:cNvGraphicFramePr/>
          <p:nvPr>
            <p:extLst>
              <p:ext uri="{D42A27DB-BD31-4B8C-83A1-F6EECF244321}">
                <p14:modId xmlns:p14="http://schemas.microsoft.com/office/powerpoint/2010/main" val="3061301561"/>
              </p:ext>
            </p:extLst>
          </p:nvPr>
        </p:nvGraphicFramePr>
        <p:xfrm>
          <a:off x="1087308" y="1213472"/>
          <a:ext cx="10017383" cy="570206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701917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38221"/>
            <a:ext cx="12192000" cy="1009698"/>
          </a:xfrm>
        </p:spPr>
        <p:txBody>
          <a:bodyPr>
            <a:normAutofit/>
          </a:bodyPr>
          <a:lstStyle/>
          <a:p>
            <a:r>
              <a:rPr lang="en-US"/>
              <a:t>Abstractive Summarization</a:t>
            </a:r>
          </a:p>
        </p:txBody>
      </p:sp>
      <p:graphicFrame>
        <p:nvGraphicFramePr>
          <p:cNvPr id="8" name="Chart 7">
            <a:extLst>
              <a:ext uri="{FF2B5EF4-FFF2-40B4-BE49-F238E27FC236}">
                <a16:creationId xmlns:a16="http://schemas.microsoft.com/office/drawing/2014/main" id="{C372D8C5-C467-084B-B445-D27943D3A819}"/>
              </a:ext>
            </a:extLst>
          </p:cNvPr>
          <p:cNvGraphicFramePr/>
          <p:nvPr>
            <p:extLst>
              <p:ext uri="{D42A27DB-BD31-4B8C-83A1-F6EECF244321}">
                <p14:modId xmlns:p14="http://schemas.microsoft.com/office/powerpoint/2010/main" val="2513562586"/>
              </p:ext>
            </p:extLst>
          </p:nvPr>
        </p:nvGraphicFramePr>
        <p:xfrm>
          <a:off x="184472" y="937083"/>
          <a:ext cx="11315866" cy="334429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D9180C3A-D80D-7C42-8D2A-EFA81B661149}"/>
              </a:ext>
            </a:extLst>
          </p:cNvPr>
          <p:cNvGraphicFramePr/>
          <p:nvPr>
            <p:extLst>
              <p:ext uri="{D42A27DB-BD31-4B8C-83A1-F6EECF244321}">
                <p14:modId xmlns:p14="http://schemas.microsoft.com/office/powerpoint/2010/main" val="321578831"/>
              </p:ext>
            </p:extLst>
          </p:nvPr>
        </p:nvGraphicFramePr>
        <p:xfrm>
          <a:off x="184471" y="3376240"/>
          <a:ext cx="11315865" cy="3788577"/>
        </p:xfrm>
        <a:graphic>
          <a:graphicData uri="http://schemas.openxmlformats.org/drawingml/2006/chart">
            <c:chart xmlns:c="http://schemas.openxmlformats.org/drawingml/2006/chart" xmlns:r="http://schemas.openxmlformats.org/officeDocument/2006/relationships" r:id="rId4"/>
          </a:graphicData>
        </a:graphic>
      </p:graphicFrame>
      <p:sp>
        <p:nvSpPr>
          <p:cNvPr id="10" name="Rectangle 9">
            <a:extLst>
              <a:ext uri="{FF2B5EF4-FFF2-40B4-BE49-F238E27FC236}">
                <a16:creationId xmlns:a16="http://schemas.microsoft.com/office/drawing/2014/main" id="{A05D3D64-DE2B-E04A-B011-AF4E2F08614C}"/>
              </a:ext>
            </a:extLst>
          </p:cNvPr>
          <p:cNvSpPr/>
          <p:nvPr/>
        </p:nvSpPr>
        <p:spPr>
          <a:xfrm>
            <a:off x="5469996" y="6488668"/>
            <a:ext cx="7857066" cy="369332"/>
          </a:xfrm>
          <a:prstGeom prst="rect">
            <a:avLst/>
          </a:prstGeom>
        </p:spPr>
        <p:txBody>
          <a:bodyPr wrap="square">
            <a:spAutoFit/>
          </a:bodyPr>
          <a:lstStyle/>
          <a:p>
            <a:r>
              <a:rPr lang="en-US"/>
              <a:t>[</a:t>
            </a:r>
            <a:r>
              <a:rPr lang="en-US" err="1"/>
              <a:t>Celikyilmaz</a:t>
            </a:r>
            <a:r>
              <a:rPr lang="en-US"/>
              <a:t> et al., 2018]; [Paulus et al., 2018]; [Chen and Bansal, 2018] </a:t>
            </a:r>
          </a:p>
        </p:txBody>
      </p:sp>
    </p:spTree>
    <p:extLst>
      <p:ext uri="{BB962C8B-B14F-4D97-AF65-F5344CB8AC3E}">
        <p14:creationId xmlns:p14="http://schemas.microsoft.com/office/powerpoint/2010/main" val="12304152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Rounded Rectangle 34"/>
          <p:cNvSpPr/>
          <p:nvPr/>
        </p:nvSpPr>
        <p:spPr>
          <a:xfrm>
            <a:off x="1198938" y="3534758"/>
            <a:ext cx="1283952" cy="830435"/>
          </a:xfrm>
          <a:prstGeom prst="roundRect">
            <a:avLst/>
          </a:prstGeom>
          <a:solidFill>
            <a:schemeClr val="accent6">
              <a:lumMod val="40000"/>
              <a:lumOff val="60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Listener</a:t>
            </a:r>
            <a:br>
              <a:rPr lang="en-US" sz="2400">
                <a:solidFill>
                  <a:schemeClr val="tx1"/>
                </a:solidFill>
              </a:rPr>
            </a:br>
            <a:r>
              <a:rPr lang="en-US" sz="2400" i="1">
                <a:solidFill>
                  <a:schemeClr val="tx1"/>
                </a:solidFill>
              </a:rPr>
              <a:t>P(</a:t>
            </a:r>
            <a:r>
              <a:rPr lang="en-US" sz="2400" i="1" err="1">
                <a:solidFill>
                  <a:schemeClr val="tx1"/>
                </a:solidFill>
              </a:rPr>
              <a:t>i</a:t>
            </a:r>
            <a:r>
              <a:rPr lang="en-US" sz="2400" i="1">
                <a:solidFill>
                  <a:schemeClr val="tx1"/>
                </a:solidFill>
              </a:rPr>
              <a:t> | o)</a:t>
            </a:r>
          </a:p>
        </p:txBody>
      </p:sp>
      <p:sp>
        <p:nvSpPr>
          <p:cNvPr id="13" name="Rounded Rectangle 12"/>
          <p:cNvSpPr/>
          <p:nvPr/>
        </p:nvSpPr>
        <p:spPr>
          <a:xfrm>
            <a:off x="2338054" y="4471923"/>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r>
              <a:rPr lang="en-US" sz="3000" i="1">
                <a:solidFill>
                  <a:schemeClr val="tx1"/>
                </a:solidFill>
              </a:rPr>
              <a:t>*</a:t>
            </a:r>
          </a:p>
        </p:txBody>
      </p:sp>
      <p:cxnSp>
        <p:nvCxnSpPr>
          <p:cNvPr id="15" name="Straight Arrow Connector 14"/>
          <p:cNvCxnSpPr>
            <a:endCxn id="13" idx="0"/>
          </p:cNvCxnSpPr>
          <p:nvPr/>
        </p:nvCxnSpPr>
        <p:spPr>
          <a:xfrm flipH="1">
            <a:off x="2724936" y="3615874"/>
            <a:ext cx="551709" cy="856049"/>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endCxn id="12" idx="0"/>
          </p:cNvCxnSpPr>
          <p:nvPr/>
        </p:nvCxnSpPr>
        <p:spPr>
          <a:xfrm>
            <a:off x="3303062" y="3610777"/>
            <a:ext cx="602511" cy="863147"/>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a:off x="3518691" y="4473924"/>
            <a:ext cx="773763" cy="661425"/>
            <a:chOff x="3943388" y="4420372"/>
            <a:chExt cx="773763" cy="661425"/>
          </a:xfrm>
        </p:grpSpPr>
        <p:sp>
          <p:nvSpPr>
            <p:cNvPr id="12" name="Rounded Rectangle 11"/>
            <p:cNvSpPr/>
            <p:nvPr/>
          </p:nvSpPr>
          <p:spPr>
            <a:xfrm>
              <a:off x="3943388" y="442037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17" name="Rectangle 16"/>
            <p:cNvSpPr/>
            <p:nvPr/>
          </p:nvSpPr>
          <p:spPr>
            <a:xfrm>
              <a:off x="4179238" y="4453047"/>
              <a:ext cx="357790" cy="507831"/>
            </a:xfrm>
            <a:prstGeom prst="rect">
              <a:avLst/>
            </a:prstGeom>
          </p:spPr>
          <p:txBody>
            <a:bodyPr wrap="none">
              <a:spAutoFit/>
            </a:bodyPr>
            <a:lstStyle/>
            <a:p>
              <a:r>
                <a:rPr lang="en-US" sz="2700">
                  <a:solidFill>
                    <a:srgbClr val="222222"/>
                  </a:solidFill>
                  <a:latin typeface="+mj-lt"/>
                </a:rPr>
                <a:t>~</a:t>
              </a:r>
              <a:endParaRPr lang="en-US" sz="2700">
                <a:latin typeface="+mj-lt"/>
              </a:endParaRPr>
            </a:p>
          </p:txBody>
        </p:sp>
      </p:grpSp>
      <p:sp>
        <p:nvSpPr>
          <p:cNvPr id="18" name="Rounded Rectangle 17"/>
          <p:cNvSpPr/>
          <p:nvPr/>
        </p:nvSpPr>
        <p:spPr>
          <a:xfrm>
            <a:off x="2931877" y="294935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p>
        </p:txBody>
      </p:sp>
      <mc:AlternateContent xmlns:mc="http://schemas.openxmlformats.org/markup-compatibility/2006" xmlns:a14="http://schemas.microsoft.com/office/drawing/2010/main">
        <mc:Choice Requires="a14">
          <p:sp>
            <p:nvSpPr>
              <p:cNvPr id="10" name="TextBox 9"/>
              <p:cNvSpPr txBox="1"/>
              <p:nvPr/>
            </p:nvSpPr>
            <p:spPr>
              <a:xfrm>
                <a:off x="5775318" y="2432634"/>
                <a:ext cx="5038622" cy="11481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000" b="0" i="1" smtClean="0">
                          <a:solidFill>
                            <a:schemeClr val="accent6">
                              <a:lumMod val="75000"/>
                            </a:schemeClr>
                          </a:solidFill>
                          <a:latin typeface="Cambria Math" panose="02040503050406030204" pitchFamily="18" charset="0"/>
                        </a:rPr>
                        <m:t>𝑃</m:t>
                      </m:r>
                      <m:d>
                        <m:dPr>
                          <m:ctrlPr>
                            <a:rPr lang="en-US" sz="3000" b="0" i="1" smtClean="0">
                              <a:solidFill>
                                <a:schemeClr val="accent6">
                                  <a:lumMod val="75000"/>
                                </a:schemeClr>
                              </a:solidFill>
                              <a:latin typeface="Cambria Math" panose="02040503050406030204" pitchFamily="18" charset="0"/>
                            </a:rPr>
                          </m:ctrlPr>
                        </m:dPr>
                        <m:e>
                          <m:r>
                            <a:rPr lang="en-US" sz="3000" b="0" i="1" smtClean="0">
                              <a:solidFill>
                                <a:schemeClr val="accent6">
                                  <a:lumMod val="75000"/>
                                </a:schemeClr>
                              </a:solidFill>
                              <a:latin typeface="Cambria Math" panose="02040503050406030204" pitchFamily="18" charset="0"/>
                            </a:rPr>
                            <m:t>𝑖</m:t>
                          </m:r>
                        </m:e>
                        <m:e>
                          <m:r>
                            <a:rPr lang="en-US" sz="3000" b="0" i="1" smtClean="0">
                              <a:solidFill>
                                <a:schemeClr val="accent6">
                                  <a:lumMod val="75000"/>
                                </a:schemeClr>
                              </a:solidFill>
                              <a:latin typeface="Cambria Math" panose="02040503050406030204" pitchFamily="18" charset="0"/>
                            </a:rPr>
                            <m:t>𝑜</m:t>
                          </m:r>
                        </m:e>
                      </m:d>
                      <m:r>
                        <a:rPr lang="en-US" sz="3000" b="0" i="1" smtClean="0">
                          <a:latin typeface="Cambria Math" panose="02040503050406030204" pitchFamily="18" charset="0"/>
                        </a:rPr>
                        <m:t>=</m:t>
                      </m:r>
                      <m:f>
                        <m:fPr>
                          <m:ctrlPr>
                            <a:rPr lang="en-US" sz="3000" b="0" i="1" smtClean="0">
                              <a:latin typeface="Cambria Math" panose="02040503050406030204" pitchFamily="18" charset="0"/>
                            </a:rPr>
                          </m:ctrlPr>
                        </m:fPr>
                        <m:num>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r>
                                <a:rPr lang="en-US" sz="3000" b="0" i="1" smtClean="0">
                                  <a:solidFill>
                                    <a:schemeClr val="tx2">
                                      <a:lumMod val="75000"/>
                                    </a:schemeClr>
                                  </a:solidFill>
                                  <a:latin typeface="Cambria Math" panose="02040503050406030204" pitchFamily="18" charset="0"/>
                                </a:rPr>
                                <m:t>𝑖</m:t>
                              </m:r>
                            </m:e>
                          </m:d>
                          <m:r>
                            <a:rPr lang="en-US" sz="3000" b="0" i="1" smtClean="0">
                              <a:solidFill>
                                <a:schemeClr val="tx1">
                                  <a:lumMod val="60000"/>
                                  <a:lumOff val="40000"/>
                                </a:schemeClr>
                              </a:solidFill>
                              <a:latin typeface="Cambria Math" panose="02040503050406030204" pitchFamily="18" charset="0"/>
                            </a:rPr>
                            <m:t>𝑃</m:t>
                          </m:r>
                          <m:r>
                            <a:rPr lang="en-US" sz="3000" b="0" i="1" smtClean="0">
                              <a:solidFill>
                                <a:schemeClr val="tx1">
                                  <a:lumMod val="60000"/>
                                  <a:lumOff val="40000"/>
                                </a:schemeClr>
                              </a:solidFill>
                              <a:latin typeface="Cambria Math" panose="02040503050406030204" pitchFamily="18" charset="0"/>
                            </a:rPr>
                            <m:t>(</m:t>
                          </m:r>
                          <m:r>
                            <a:rPr lang="en-US" sz="3000" b="0" i="1" smtClean="0">
                              <a:solidFill>
                                <a:schemeClr val="tx1">
                                  <a:lumMod val="60000"/>
                                  <a:lumOff val="40000"/>
                                </a:schemeClr>
                              </a:solidFill>
                              <a:latin typeface="Cambria Math" panose="02040503050406030204" pitchFamily="18" charset="0"/>
                            </a:rPr>
                            <m:t>𝑖</m:t>
                          </m:r>
                          <m:r>
                            <a:rPr lang="en-US" sz="3000" b="0" i="1" smtClean="0">
                              <a:solidFill>
                                <a:schemeClr val="tx1">
                                  <a:lumMod val="60000"/>
                                  <a:lumOff val="40000"/>
                                </a:schemeClr>
                              </a:solidFill>
                              <a:latin typeface="Cambria Math" panose="02040503050406030204" pitchFamily="18" charset="0"/>
                            </a:rPr>
                            <m:t>)</m:t>
                          </m:r>
                        </m:num>
                        <m:den>
                          <m:nary>
                            <m:naryPr>
                              <m:chr m:val="∑"/>
                              <m:ctrlPr>
                                <a:rPr lang="pt-BR" sz="3000" b="0" i="1" smtClean="0">
                                  <a:latin typeface="Cambria Math" panose="02040503050406030204" pitchFamily="18" charset="0"/>
                                </a:rPr>
                              </m:ctrlPr>
                            </m:naryPr>
                            <m:sub>
                              <m:sSup>
                                <m:sSupPr>
                                  <m:ctrlPr>
                                    <a:rPr lang="en-US" sz="3000" b="0" i="1" smtClean="0">
                                      <a:latin typeface="Cambria Math" panose="02040503050406030204" pitchFamily="18" charset="0"/>
                                    </a:rPr>
                                  </m:ctrlPr>
                                </m:sSupPr>
                                <m:e>
                                  <m:r>
                                    <m:rPr>
                                      <m:brk m:alnAt="23"/>
                                    </m:rP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m:t>
                              </m:r>
                              <m:sSup>
                                <m:sSupPr>
                                  <m:ctrlPr>
                                    <a:rPr lang="en-US" sz="3000" b="0" i="1" smtClean="0">
                                      <a:latin typeface="Cambria Math" panose="02040503050406030204" pitchFamily="18" charset="0"/>
                                    </a:rPr>
                                  </m:ctrlPr>
                                </m:sSupPr>
                                <m:e>
                                  <m: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 </m:t>
                              </m:r>
                              <m:acc>
                                <m:accPr>
                                  <m:chr m:val="̃"/>
                                  <m:ctrlPr>
                                    <a:rPr lang="en-US" sz="3000" b="0" i="1" smtClean="0">
                                      <a:latin typeface="Cambria Math" panose="02040503050406030204" pitchFamily="18" charset="0"/>
                                    </a:rPr>
                                  </m:ctrlPr>
                                </m:accPr>
                                <m:e>
                                  <m:r>
                                    <a:rPr lang="en-US" sz="3000" b="0" i="1" smtClean="0">
                                      <a:latin typeface="Cambria Math" panose="02040503050406030204" pitchFamily="18" charset="0"/>
                                    </a:rPr>
                                    <m:t>𝑖</m:t>
                                  </m:r>
                                </m:e>
                              </m:acc>
                              <m:r>
                                <a:rPr lang="en-US" sz="3000" b="0" i="1" smtClean="0">
                                  <a:latin typeface="Cambria Math" panose="02040503050406030204" pitchFamily="18" charset="0"/>
                                </a:rPr>
                                <m:t>}</m:t>
                              </m:r>
                            </m:sub>
                            <m:sup/>
                            <m:e>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r>
                                <a:rPr lang="en-US" sz="3000" b="0" i="1" smtClean="0">
                                  <a:solidFill>
                                    <a:schemeClr val="tx1">
                                      <a:lumMod val="60000"/>
                                      <a:lumOff val="40000"/>
                                    </a:schemeClr>
                                  </a:solidFill>
                                  <a:latin typeface="Cambria Math" panose="02040503050406030204" pitchFamily="18" charset="0"/>
                                </a:rPr>
                                <m:t>𝑃</m:t>
                              </m:r>
                              <m:r>
                                <a:rPr lang="en-US" sz="3000" b="0" i="1" smtClean="0">
                                  <a:solidFill>
                                    <a:schemeClr val="tx1">
                                      <a:lumMod val="60000"/>
                                      <a:lumOff val="40000"/>
                                    </a:schemeClr>
                                  </a:solidFill>
                                  <a:latin typeface="Cambria Math" panose="02040503050406030204" pitchFamily="18" charset="0"/>
                                </a:rPr>
                                <m:t>(</m:t>
                              </m:r>
                              <m:sSup>
                                <m:sSupPr>
                                  <m:ctrlPr>
                                    <a:rPr lang="en-US" sz="3000" b="0" i="1" smtClean="0">
                                      <a:solidFill>
                                        <a:schemeClr val="tx1">
                                          <a:lumMod val="60000"/>
                                          <a:lumOff val="40000"/>
                                        </a:schemeClr>
                                      </a:solidFill>
                                      <a:latin typeface="Cambria Math" panose="02040503050406030204" pitchFamily="18" charset="0"/>
                                    </a:rPr>
                                  </m:ctrlPr>
                                </m:sSupPr>
                                <m:e>
                                  <m:r>
                                    <a:rPr lang="en-US" sz="3000" b="0" i="1" smtClean="0">
                                      <a:solidFill>
                                        <a:schemeClr val="tx1">
                                          <a:lumMod val="60000"/>
                                          <a:lumOff val="40000"/>
                                        </a:schemeClr>
                                      </a:solidFill>
                                      <a:latin typeface="Cambria Math" panose="02040503050406030204" pitchFamily="18" charset="0"/>
                                    </a:rPr>
                                    <m:t>𝑖</m:t>
                                  </m:r>
                                </m:e>
                                <m:sup>
                                  <m:r>
                                    <a:rPr lang="en-US" sz="3000" b="0" i="1" smtClean="0">
                                      <a:solidFill>
                                        <a:schemeClr val="tx1">
                                          <a:lumMod val="60000"/>
                                          <a:lumOff val="40000"/>
                                        </a:schemeClr>
                                      </a:solidFill>
                                      <a:latin typeface="Cambria Math" panose="02040503050406030204" pitchFamily="18" charset="0"/>
                                    </a:rPr>
                                    <m:t>′</m:t>
                                  </m:r>
                                </m:sup>
                              </m:sSup>
                              <m:r>
                                <a:rPr lang="en-US" sz="3000" b="0" i="1" smtClean="0">
                                  <a:solidFill>
                                    <a:schemeClr val="tx1">
                                      <a:lumMod val="60000"/>
                                      <a:lumOff val="40000"/>
                                    </a:schemeClr>
                                  </a:solidFill>
                                  <a:latin typeface="Cambria Math" panose="02040503050406030204" pitchFamily="18" charset="0"/>
                                </a:rPr>
                                <m:t>)</m:t>
                              </m:r>
                              <m:r>
                                <a:rPr lang="pt-BR" sz="3000" b="0" i="1" smtClean="0">
                                  <a:latin typeface="Cambria Math" panose="02040503050406030204" pitchFamily="18" charset="0"/>
                                </a:rPr>
                                <m:t> </m:t>
                              </m:r>
                            </m:e>
                          </m:nary>
                        </m:den>
                      </m:f>
                    </m:oMath>
                  </m:oMathPara>
                </a14:m>
                <a:endParaRPr lang="en-US" sz="3000"/>
              </a:p>
            </p:txBody>
          </p:sp>
        </mc:Choice>
        <mc:Fallback xmlns="">
          <p:sp>
            <p:nvSpPr>
              <p:cNvPr id="10" name="TextBox 9"/>
              <p:cNvSpPr txBox="1">
                <a:spLocks noRot="1" noChangeAspect="1" noMove="1" noResize="1" noEditPoints="1" noAdjustHandles="1" noChangeArrowheads="1" noChangeShapeType="1" noTextEdit="1"/>
              </p:cNvSpPr>
              <p:nvPr/>
            </p:nvSpPr>
            <p:spPr>
              <a:xfrm>
                <a:off x="5775318" y="2432634"/>
                <a:ext cx="5038622" cy="1148199"/>
              </a:xfrm>
              <a:prstGeom prst="rect">
                <a:avLst/>
              </a:prstGeom>
              <a:blipFill>
                <a:blip r:embed="rId3"/>
                <a:stretch>
                  <a:fillRect l="-1259" t="-16667" r="-2519" b="-94444"/>
                </a:stretch>
              </a:blipFill>
            </p:spPr>
            <p:txBody>
              <a:bodyPr/>
              <a:lstStyle/>
              <a:p>
                <a:r>
                  <a:rPr lang="en-US">
                    <a:noFill/>
                  </a:rPr>
                  <a:t> </a:t>
                </a:r>
              </a:p>
            </p:txBody>
          </p:sp>
        </mc:Fallback>
      </mc:AlternateContent>
      <p:sp>
        <p:nvSpPr>
          <p:cNvPr id="11" name="TextBox 10"/>
          <p:cNvSpPr txBox="1"/>
          <p:nvPr/>
        </p:nvSpPr>
        <p:spPr>
          <a:xfrm>
            <a:off x="7220310" y="1577967"/>
            <a:ext cx="1621766" cy="646331"/>
          </a:xfrm>
          <a:prstGeom prst="rect">
            <a:avLst/>
          </a:prstGeom>
          <a:noFill/>
        </p:spPr>
        <p:txBody>
          <a:bodyPr wrap="square" rtlCol="0">
            <a:spAutoFit/>
          </a:bodyPr>
          <a:lstStyle/>
          <a:p>
            <a:r>
              <a:rPr lang="en-US">
                <a:solidFill>
                  <a:schemeClr val="tx2">
                    <a:lumMod val="75000"/>
                  </a:schemeClr>
                </a:solidFill>
              </a:rPr>
              <a:t>Given by </a:t>
            </a:r>
            <a:r>
              <a:rPr lang="en-US" err="1">
                <a:solidFill>
                  <a:schemeClr val="tx2">
                    <a:lumMod val="75000"/>
                  </a:schemeClr>
                </a:solidFill>
              </a:rPr>
              <a:t>seq</a:t>
            </a:r>
            <a:r>
              <a:rPr lang="en-US">
                <a:solidFill>
                  <a:schemeClr val="tx2">
                    <a:lumMod val="75000"/>
                  </a:schemeClr>
                </a:solidFill>
              </a:rPr>
              <a:t>-to-</a:t>
            </a:r>
            <a:r>
              <a:rPr lang="en-US" err="1">
                <a:solidFill>
                  <a:schemeClr val="tx2">
                    <a:lumMod val="75000"/>
                  </a:schemeClr>
                </a:solidFill>
              </a:rPr>
              <a:t>seq</a:t>
            </a:r>
            <a:r>
              <a:rPr lang="en-US">
                <a:solidFill>
                  <a:schemeClr val="tx2">
                    <a:lumMod val="75000"/>
                  </a:schemeClr>
                </a:solidFill>
              </a:rPr>
              <a:t> Speaker</a:t>
            </a:r>
          </a:p>
        </p:txBody>
      </p:sp>
      <p:cxnSp>
        <p:nvCxnSpPr>
          <p:cNvPr id="20" name="Straight Arrow Connector 19"/>
          <p:cNvCxnSpPr>
            <a:stCxn id="11" idx="2"/>
          </p:cNvCxnSpPr>
          <p:nvPr/>
        </p:nvCxnSpPr>
        <p:spPr>
          <a:xfrm>
            <a:off x="8031193" y="2224298"/>
            <a:ext cx="508958" cy="208336"/>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9246223" y="1577966"/>
            <a:ext cx="1621766" cy="646331"/>
          </a:xfrm>
          <a:prstGeom prst="rect">
            <a:avLst/>
          </a:prstGeom>
          <a:noFill/>
        </p:spPr>
        <p:txBody>
          <a:bodyPr wrap="square" rtlCol="0">
            <a:spAutoFit/>
          </a:bodyPr>
          <a:lstStyle/>
          <a:p>
            <a:r>
              <a:rPr lang="en-US">
                <a:solidFill>
                  <a:schemeClr val="tx1">
                    <a:lumMod val="60000"/>
                    <a:lumOff val="40000"/>
                  </a:schemeClr>
                </a:solidFill>
              </a:rPr>
              <a:t>Start with a uniform prior</a:t>
            </a:r>
          </a:p>
        </p:txBody>
      </p:sp>
      <p:cxnSp>
        <p:nvCxnSpPr>
          <p:cNvPr id="38" name="Straight Arrow Connector 37"/>
          <p:cNvCxnSpPr/>
          <p:nvPr/>
        </p:nvCxnSpPr>
        <p:spPr>
          <a:xfrm flipH="1">
            <a:off x="9532189" y="2224297"/>
            <a:ext cx="362309" cy="208336"/>
          </a:xfrm>
          <a:prstGeom prst="straightConnector1">
            <a:avLst/>
          </a:prstGeom>
          <a:ln>
            <a:solidFill>
              <a:schemeClr val="tx1">
                <a:lumMod val="40000"/>
                <a:lumOff val="60000"/>
              </a:schemeClr>
            </a:solidFill>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39" name="TextBox 38"/>
              <p:cNvSpPr txBox="1"/>
              <p:nvPr/>
            </p:nvSpPr>
            <p:spPr>
              <a:xfrm>
                <a:off x="5775318" y="4189885"/>
                <a:ext cx="4486420" cy="11481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000" b="0" i="1" smtClean="0">
                          <a:solidFill>
                            <a:schemeClr val="accent6">
                              <a:lumMod val="75000"/>
                            </a:schemeClr>
                          </a:solidFill>
                          <a:latin typeface="Cambria Math" panose="02040503050406030204" pitchFamily="18" charset="0"/>
                        </a:rPr>
                        <m:t>𝑃</m:t>
                      </m:r>
                      <m:d>
                        <m:dPr>
                          <m:ctrlPr>
                            <a:rPr lang="en-US" sz="3000" b="0" i="1" smtClean="0">
                              <a:solidFill>
                                <a:schemeClr val="accent6">
                                  <a:lumMod val="75000"/>
                                </a:schemeClr>
                              </a:solidFill>
                              <a:latin typeface="Cambria Math" panose="02040503050406030204" pitchFamily="18" charset="0"/>
                            </a:rPr>
                          </m:ctrlPr>
                        </m:dPr>
                        <m:e>
                          <m:r>
                            <a:rPr lang="en-US" sz="3000" b="0" i="1" smtClean="0">
                              <a:solidFill>
                                <a:schemeClr val="accent6">
                                  <a:lumMod val="75000"/>
                                </a:schemeClr>
                              </a:solidFill>
                              <a:latin typeface="Cambria Math" panose="02040503050406030204" pitchFamily="18" charset="0"/>
                            </a:rPr>
                            <m:t>𝑖</m:t>
                          </m:r>
                        </m:e>
                        <m:e>
                          <m:r>
                            <a:rPr lang="en-US" sz="3000" b="0" i="1" smtClean="0">
                              <a:solidFill>
                                <a:schemeClr val="accent6">
                                  <a:lumMod val="75000"/>
                                </a:schemeClr>
                              </a:solidFill>
                              <a:latin typeface="Cambria Math" panose="02040503050406030204" pitchFamily="18" charset="0"/>
                            </a:rPr>
                            <m:t>𝑜</m:t>
                          </m:r>
                        </m:e>
                      </m:d>
                      <m:r>
                        <a:rPr lang="en-US" sz="3000" b="0" i="1" smtClean="0">
                          <a:latin typeface="Cambria Math" panose="02040503050406030204" pitchFamily="18" charset="0"/>
                        </a:rPr>
                        <m:t>=</m:t>
                      </m:r>
                      <m:f>
                        <m:fPr>
                          <m:ctrlPr>
                            <a:rPr lang="en-US" sz="3000" b="0" i="1" smtClean="0">
                              <a:latin typeface="Cambria Math" panose="02040503050406030204" pitchFamily="18" charset="0"/>
                            </a:rPr>
                          </m:ctrlPr>
                        </m:fPr>
                        <m:num>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r>
                                <a:rPr lang="en-US" sz="3000" b="0" i="1" smtClean="0">
                                  <a:solidFill>
                                    <a:schemeClr val="tx2">
                                      <a:lumMod val="75000"/>
                                    </a:schemeClr>
                                  </a:solidFill>
                                  <a:latin typeface="Cambria Math" panose="02040503050406030204" pitchFamily="18" charset="0"/>
                                </a:rPr>
                                <m:t>𝑖</m:t>
                              </m:r>
                            </m:e>
                          </m:d>
                          <m:r>
                            <a:rPr lang="en-US" sz="3000" b="0" i="1" smtClean="0">
                              <a:solidFill>
                                <a:schemeClr val="tx2">
                                  <a:lumMod val="75000"/>
                                </a:schemeClr>
                              </a:solidFill>
                              <a:latin typeface="Cambria Math" panose="02040503050406030204" pitchFamily="18" charset="0"/>
                            </a:rPr>
                            <m:t> </m:t>
                          </m:r>
                          <m:r>
                            <a:rPr lang="en-US" sz="3000" b="0" i="1" smtClean="0">
                              <a:solidFill>
                                <a:schemeClr val="tx1">
                                  <a:lumMod val="60000"/>
                                  <a:lumOff val="40000"/>
                                </a:schemeClr>
                              </a:solidFill>
                              <a:latin typeface="Cambria Math" panose="02040503050406030204" pitchFamily="18" charset="0"/>
                            </a:rPr>
                            <m:t>𝑐</m:t>
                          </m:r>
                        </m:num>
                        <m:den>
                          <m:nary>
                            <m:naryPr>
                              <m:chr m:val="∑"/>
                              <m:ctrlPr>
                                <a:rPr lang="pt-BR" sz="3000" b="0" i="1" smtClean="0">
                                  <a:latin typeface="Cambria Math" panose="02040503050406030204" pitchFamily="18" charset="0"/>
                                </a:rPr>
                              </m:ctrlPr>
                            </m:naryPr>
                            <m:sub>
                              <m:sSup>
                                <m:sSupPr>
                                  <m:ctrlPr>
                                    <a:rPr lang="en-US" sz="3000" b="0" i="1" smtClean="0">
                                      <a:latin typeface="Cambria Math" panose="02040503050406030204" pitchFamily="18" charset="0"/>
                                    </a:rPr>
                                  </m:ctrlPr>
                                </m:sSupPr>
                                <m:e>
                                  <m:r>
                                    <m:rPr>
                                      <m:brk m:alnAt="23"/>
                                    </m:rP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m:t>
                              </m:r>
                              <m:sSup>
                                <m:sSupPr>
                                  <m:ctrlPr>
                                    <a:rPr lang="en-US" sz="3000" b="0" i="1" smtClean="0">
                                      <a:latin typeface="Cambria Math" panose="02040503050406030204" pitchFamily="18" charset="0"/>
                                    </a:rPr>
                                  </m:ctrlPr>
                                </m:sSupPr>
                                <m:e>
                                  <m:r>
                                    <a:rPr lang="en-US" sz="3000" b="0" i="1" smtClean="0">
                                      <a:latin typeface="Cambria Math" panose="02040503050406030204" pitchFamily="18" charset="0"/>
                                    </a:rPr>
                                    <m:t>𝑖</m:t>
                                  </m:r>
                                </m:e>
                                <m:sup>
                                  <m:r>
                                    <a:rPr lang="en-US" sz="3000" b="0" i="1" smtClean="0">
                                      <a:latin typeface="Cambria Math" panose="02040503050406030204" pitchFamily="18" charset="0"/>
                                    </a:rPr>
                                    <m:t>∗</m:t>
                                  </m:r>
                                </m:sup>
                              </m:sSup>
                              <m:r>
                                <a:rPr lang="en-US" sz="3000" b="0" i="1" smtClean="0">
                                  <a:latin typeface="Cambria Math" panose="02040503050406030204" pitchFamily="18" charset="0"/>
                                </a:rPr>
                                <m:t>, </m:t>
                              </m:r>
                              <m:acc>
                                <m:accPr>
                                  <m:chr m:val="̃"/>
                                  <m:ctrlPr>
                                    <a:rPr lang="en-US" sz="3000" b="0" i="1" smtClean="0">
                                      <a:latin typeface="Cambria Math" panose="02040503050406030204" pitchFamily="18" charset="0"/>
                                    </a:rPr>
                                  </m:ctrlPr>
                                </m:accPr>
                                <m:e>
                                  <m:r>
                                    <a:rPr lang="en-US" sz="3000" b="0" i="1" smtClean="0">
                                      <a:latin typeface="Cambria Math" panose="02040503050406030204" pitchFamily="18" charset="0"/>
                                    </a:rPr>
                                    <m:t>𝑖</m:t>
                                  </m:r>
                                </m:e>
                              </m:acc>
                              <m:r>
                                <a:rPr lang="en-US" sz="3000" b="0" i="1" smtClean="0">
                                  <a:latin typeface="Cambria Math" panose="02040503050406030204" pitchFamily="18" charset="0"/>
                                </a:rPr>
                                <m:t>}</m:t>
                              </m:r>
                            </m:sub>
                            <m:sup/>
                            <m:e>
                              <m:r>
                                <a:rPr lang="en-US" sz="3000" b="0" i="1" smtClean="0">
                                  <a:solidFill>
                                    <a:schemeClr val="tx2">
                                      <a:lumMod val="75000"/>
                                    </a:schemeClr>
                                  </a:solidFill>
                                  <a:latin typeface="Cambria Math" panose="02040503050406030204" pitchFamily="18" charset="0"/>
                                </a:rPr>
                                <m:t>𝑃</m:t>
                              </m:r>
                              <m:d>
                                <m:dPr>
                                  <m:ctrlPr>
                                    <a:rPr lang="en-US" sz="3000" b="0" i="1" smtClean="0">
                                      <a:solidFill>
                                        <a:schemeClr val="tx2">
                                          <a:lumMod val="75000"/>
                                        </a:schemeClr>
                                      </a:solidFill>
                                      <a:latin typeface="Cambria Math" panose="02040503050406030204" pitchFamily="18" charset="0"/>
                                    </a:rPr>
                                  </m:ctrlPr>
                                </m:dPr>
                                <m:e>
                                  <m:r>
                                    <a:rPr lang="en-US" sz="3000" b="0" i="1" smtClean="0">
                                      <a:solidFill>
                                        <a:schemeClr val="tx2">
                                          <a:lumMod val="75000"/>
                                        </a:schemeClr>
                                      </a:solidFill>
                                      <a:latin typeface="Cambria Math" panose="02040503050406030204" pitchFamily="18" charset="0"/>
                                    </a:rPr>
                                    <m:t>𝑜</m:t>
                                  </m:r>
                                </m:e>
                                <m:e>
                                  <m:sSup>
                                    <m:sSupPr>
                                      <m:ctrlPr>
                                        <a:rPr lang="en-US" sz="3000" b="0" i="1" smtClean="0">
                                          <a:solidFill>
                                            <a:schemeClr val="tx2">
                                              <a:lumMod val="75000"/>
                                            </a:schemeClr>
                                          </a:solidFill>
                                          <a:latin typeface="Cambria Math" panose="02040503050406030204" pitchFamily="18" charset="0"/>
                                        </a:rPr>
                                      </m:ctrlPr>
                                    </m:sSupPr>
                                    <m:e>
                                      <m:r>
                                        <a:rPr lang="en-US" sz="3000" b="0" i="1" smtClean="0">
                                          <a:solidFill>
                                            <a:schemeClr val="tx2">
                                              <a:lumMod val="75000"/>
                                            </a:schemeClr>
                                          </a:solidFill>
                                          <a:latin typeface="Cambria Math" panose="02040503050406030204" pitchFamily="18" charset="0"/>
                                        </a:rPr>
                                        <m:t>𝑖</m:t>
                                      </m:r>
                                    </m:e>
                                    <m:sup>
                                      <m:r>
                                        <a:rPr lang="en-US" sz="3000" b="0" i="1" smtClean="0">
                                          <a:solidFill>
                                            <a:schemeClr val="tx2">
                                              <a:lumMod val="75000"/>
                                            </a:schemeClr>
                                          </a:solidFill>
                                          <a:latin typeface="Cambria Math" panose="02040503050406030204" pitchFamily="18" charset="0"/>
                                        </a:rPr>
                                        <m:t>′</m:t>
                                      </m:r>
                                    </m:sup>
                                  </m:sSup>
                                </m:e>
                              </m:d>
                              <m:r>
                                <a:rPr lang="en-US" sz="3000" b="0" i="1" smtClean="0">
                                  <a:solidFill>
                                    <a:schemeClr val="tx2">
                                      <a:lumMod val="75000"/>
                                    </a:schemeClr>
                                  </a:solidFill>
                                  <a:latin typeface="Cambria Math" panose="02040503050406030204" pitchFamily="18" charset="0"/>
                                </a:rPr>
                                <m:t> </m:t>
                              </m:r>
                              <m:r>
                                <a:rPr lang="en-US" sz="3000" b="0" i="1" smtClean="0">
                                  <a:solidFill>
                                    <a:schemeClr val="tx1">
                                      <a:lumMod val="60000"/>
                                      <a:lumOff val="40000"/>
                                    </a:schemeClr>
                                  </a:solidFill>
                                  <a:latin typeface="Cambria Math" panose="02040503050406030204" pitchFamily="18" charset="0"/>
                                </a:rPr>
                                <m:t>𝑐</m:t>
                              </m:r>
                              <m:r>
                                <a:rPr lang="pt-BR" sz="3000" b="0" i="1" smtClean="0">
                                  <a:latin typeface="Cambria Math" panose="02040503050406030204" pitchFamily="18" charset="0"/>
                                </a:rPr>
                                <m:t> </m:t>
                              </m:r>
                            </m:e>
                          </m:nary>
                        </m:den>
                      </m:f>
                    </m:oMath>
                  </m:oMathPara>
                </a14:m>
                <a:endParaRPr lang="en-US" sz="3000"/>
              </a:p>
            </p:txBody>
          </p:sp>
        </mc:Choice>
        <mc:Fallback xmlns="">
          <p:sp>
            <p:nvSpPr>
              <p:cNvPr id="39" name="TextBox 38"/>
              <p:cNvSpPr txBox="1">
                <a:spLocks noRot="1" noChangeAspect="1" noMove="1" noResize="1" noEditPoints="1" noAdjustHandles="1" noChangeArrowheads="1" noChangeShapeType="1" noTextEdit="1"/>
              </p:cNvSpPr>
              <p:nvPr/>
            </p:nvSpPr>
            <p:spPr>
              <a:xfrm>
                <a:off x="5775318" y="4189885"/>
                <a:ext cx="4486420" cy="1148199"/>
              </a:xfrm>
              <a:prstGeom prst="rect">
                <a:avLst/>
              </a:prstGeom>
              <a:blipFill>
                <a:blip r:embed="rId4"/>
                <a:stretch>
                  <a:fillRect l="-1412" t="-15385" r="-2542" b="-93407"/>
                </a:stretch>
              </a:blipFill>
            </p:spPr>
            <p:txBody>
              <a:bodyPr/>
              <a:lstStyle/>
              <a:p>
                <a:r>
                  <a:rPr lang="en-US">
                    <a:noFill/>
                  </a:rPr>
                  <a:t> </a:t>
                </a:r>
              </a:p>
            </p:txBody>
          </p:sp>
        </mc:Fallback>
      </mc:AlternateContent>
      <p:sp>
        <p:nvSpPr>
          <p:cNvPr id="24" name="Rectangle 23"/>
          <p:cNvSpPr/>
          <p:nvPr/>
        </p:nvSpPr>
        <p:spPr>
          <a:xfrm>
            <a:off x="2095977" y="5187367"/>
            <a:ext cx="1153008" cy="369332"/>
          </a:xfrm>
          <a:prstGeom prst="rect">
            <a:avLst/>
          </a:prstGeom>
        </p:spPr>
        <p:txBody>
          <a:bodyPr wrap="none">
            <a:spAutoFit/>
          </a:bodyPr>
          <a:lstStyle/>
          <a:p>
            <a:r>
              <a:rPr lang="en-US"/>
              <a:t>True Input</a:t>
            </a:r>
          </a:p>
        </p:txBody>
      </p:sp>
      <p:sp>
        <p:nvSpPr>
          <p:cNvPr id="44" name="Rectangle 43"/>
          <p:cNvSpPr/>
          <p:nvPr/>
        </p:nvSpPr>
        <p:spPr>
          <a:xfrm>
            <a:off x="3356932" y="5187367"/>
            <a:ext cx="1104854" cy="369332"/>
          </a:xfrm>
          <a:prstGeom prst="rect">
            <a:avLst/>
          </a:prstGeom>
        </p:spPr>
        <p:txBody>
          <a:bodyPr wrap="none">
            <a:spAutoFit/>
          </a:bodyPr>
          <a:lstStyle/>
          <a:p>
            <a:r>
              <a:rPr lang="en-US"/>
              <a:t>Distractor</a:t>
            </a:r>
          </a:p>
        </p:txBody>
      </p:sp>
      <p:sp>
        <p:nvSpPr>
          <p:cNvPr id="19" name="Title 1">
            <a:extLst>
              <a:ext uri="{FF2B5EF4-FFF2-40B4-BE49-F238E27FC236}">
                <a16:creationId xmlns:a16="http://schemas.microsoft.com/office/drawing/2014/main" id="{030409AA-60A5-F243-980C-DCCF261C0DD4}"/>
              </a:ext>
            </a:extLst>
          </p:cNvPr>
          <p:cNvSpPr txBox="1">
            <a:spLocks/>
          </p:cNvSpPr>
          <p:nvPr/>
        </p:nvSpPr>
        <p:spPr>
          <a:xfrm>
            <a:off x="562708" y="173178"/>
            <a:ext cx="11629292" cy="1009698"/>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a:t>Distractor-Based Pragmatics</a:t>
            </a:r>
          </a:p>
        </p:txBody>
      </p:sp>
      <p:sp>
        <p:nvSpPr>
          <p:cNvPr id="22" name="Rounded Rectangle 21">
            <a:extLst>
              <a:ext uri="{FF2B5EF4-FFF2-40B4-BE49-F238E27FC236}">
                <a16:creationId xmlns:a16="http://schemas.microsoft.com/office/drawing/2014/main" id="{4DA04482-8C2C-EE48-A170-C6D5DF96630C}"/>
              </a:ext>
            </a:extLst>
          </p:cNvPr>
          <p:cNvSpPr/>
          <p:nvPr/>
        </p:nvSpPr>
        <p:spPr>
          <a:xfrm>
            <a:off x="3584999" y="1643350"/>
            <a:ext cx="757070" cy="661425"/>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r>
              <a:rPr lang="en-US" sz="3000" i="1">
                <a:solidFill>
                  <a:schemeClr val="tx1"/>
                </a:solidFill>
              </a:rPr>
              <a:t>*</a:t>
            </a:r>
            <a:endParaRPr lang="en-US" sz="3000" i="1" baseline="30000">
              <a:solidFill>
                <a:schemeClr val="tx1"/>
              </a:solidFill>
            </a:endParaRPr>
          </a:p>
        </p:txBody>
      </p:sp>
      <p:cxnSp>
        <p:nvCxnSpPr>
          <p:cNvPr id="23" name="Straight Arrow Connector 22">
            <a:extLst>
              <a:ext uri="{FF2B5EF4-FFF2-40B4-BE49-F238E27FC236}">
                <a16:creationId xmlns:a16="http://schemas.microsoft.com/office/drawing/2014/main" id="{7E51F4B1-64CF-974E-AA97-F0D95790A667}"/>
              </a:ext>
            </a:extLst>
          </p:cNvPr>
          <p:cNvCxnSpPr>
            <a:cxnSpLocks/>
            <a:stCxn id="22" idx="2"/>
            <a:endCxn id="18" idx="0"/>
          </p:cNvCxnSpPr>
          <p:nvPr/>
        </p:nvCxnSpPr>
        <p:spPr>
          <a:xfrm flipH="1">
            <a:off x="3318759" y="2304775"/>
            <a:ext cx="644775" cy="644577"/>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25" name="Rounded Rectangle 24">
            <a:extLst>
              <a:ext uri="{FF2B5EF4-FFF2-40B4-BE49-F238E27FC236}">
                <a16:creationId xmlns:a16="http://schemas.microsoft.com/office/drawing/2014/main" id="{066D98D4-685A-134B-82AA-1DB32B3FC8F5}"/>
              </a:ext>
            </a:extLst>
          </p:cNvPr>
          <p:cNvSpPr/>
          <p:nvPr/>
        </p:nvSpPr>
        <p:spPr>
          <a:xfrm>
            <a:off x="1198938" y="1761765"/>
            <a:ext cx="1283952" cy="830435"/>
          </a:xfrm>
          <a:prstGeom prst="roundRect">
            <a:avLst/>
          </a:prstGeom>
          <a:solidFill>
            <a:schemeClr val="accent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Speaker</a:t>
            </a:r>
            <a:br>
              <a:rPr lang="en-US" sz="2400">
                <a:solidFill>
                  <a:schemeClr val="tx1"/>
                </a:solidFill>
              </a:rPr>
            </a:br>
            <a:r>
              <a:rPr lang="en-US" sz="2400" i="1">
                <a:solidFill>
                  <a:schemeClr val="tx1"/>
                </a:solidFill>
              </a:rPr>
              <a:t>P(o | </a:t>
            </a:r>
            <a:r>
              <a:rPr lang="en-US" sz="2400" i="1" err="1">
                <a:solidFill>
                  <a:schemeClr val="tx1"/>
                </a:solidFill>
              </a:rPr>
              <a:t>i</a:t>
            </a:r>
            <a:r>
              <a:rPr lang="en-US" sz="2400" i="1">
                <a:solidFill>
                  <a:schemeClr val="tx1"/>
                </a:solidFill>
              </a:rPr>
              <a:t>)</a:t>
            </a:r>
          </a:p>
        </p:txBody>
      </p:sp>
      <p:sp>
        <p:nvSpPr>
          <p:cNvPr id="26" name="Rectangle 25">
            <a:extLst>
              <a:ext uri="{FF2B5EF4-FFF2-40B4-BE49-F238E27FC236}">
                <a16:creationId xmlns:a16="http://schemas.microsoft.com/office/drawing/2014/main" id="{78E8D3F5-B782-E545-B683-5BDF113642B9}"/>
              </a:ext>
            </a:extLst>
          </p:cNvPr>
          <p:cNvSpPr/>
          <p:nvPr/>
        </p:nvSpPr>
        <p:spPr>
          <a:xfrm>
            <a:off x="3367799" y="1282806"/>
            <a:ext cx="1241546" cy="369332"/>
          </a:xfrm>
          <a:prstGeom prst="rect">
            <a:avLst/>
          </a:prstGeom>
        </p:spPr>
        <p:txBody>
          <a:bodyPr wrap="square">
            <a:spAutoFit/>
          </a:bodyPr>
          <a:lstStyle/>
          <a:p>
            <a:pPr algn="ctr"/>
            <a:r>
              <a:rPr lang="en-US"/>
              <a:t>True input</a:t>
            </a:r>
          </a:p>
        </p:txBody>
      </p:sp>
      <p:cxnSp>
        <p:nvCxnSpPr>
          <p:cNvPr id="27" name="Straight Arrow Connector 26">
            <a:extLst>
              <a:ext uri="{FF2B5EF4-FFF2-40B4-BE49-F238E27FC236}">
                <a16:creationId xmlns:a16="http://schemas.microsoft.com/office/drawing/2014/main" id="{7E51F4B1-64CF-974E-AA97-F0D95790A667}"/>
              </a:ext>
            </a:extLst>
          </p:cNvPr>
          <p:cNvCxnSpPr>
            <a:cxnSpLocks/>
          </p:cNvCxnSpPr>
          <p:nvPr/>
        </p:nvCxnSpPr>
        <p:spPr>
          <a:xfrm>
            <a:off x="3963534" y="2304775"/>
            <a:ext cx="325092" cy="644577"/>
          </a:xfrm>
          <a:prstGeom prst="straightConnector1">
            <a:avLst/>
          </a:prstGeom>
          <a:ln>
            <a:solidFill>
              <a:schemeClr val="accent1">
                <a:lumMod val="75000"/>
              </a:schemeClr>
            </a:solidFill>
            <a:prstDash val="dashDot"/>
            <a:tailEnd type="triangle"/>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7E51F4B1-64CF-974E-AA97-F0D95790A667}"/>
              </a:ext>
            </a:extLst>
          </p:cNvPr>
          <p:cNvCxnSpPr>
            <a:cxnSpLocks/>
          </p:cNvCxnSpPr>
          <p:nvPr/>
        </p:nvCxnSpPr>
        <p:spPr>
          <a:xfrm>
            <a:off x="3963534" y="2304775"/>
            <a:ext cx="835869" cy="635478"/>
          </a:xfrm>
          <a:prstGeom prst="straightConnector1">
            <a:avLst/>
          </a:prstGeom>
          <a:ln>
            <a:solidFill>
              <a:schemeClr val="accent1">
                <a:lumMod val="75000"/>
              </a:schemeClr>
            </a:solidFill>
            <a:prstDash val="dashDot"/>
            <a:tailEnd type="triangle"/>
          </a:ln>
          <a:effectLst/>
        </p:spPr>
        <p:style>
          <a:lnRef idx="2">
            <a:schemeClr val="accent1"/>
          </a:lnRef>
          <a:fillRef idx="0">
            <a:schemeClr val="accent1"/>
          </a:fillRef>
          <a:effectRef idx="1">
            <a:schemeClr val="accent1"/>
          </a:effectRef>
          <a:fontRef idx="minor">
            <a:schemeClr val="tx1"/>
          </a:fontRef>
        </p:style>
      </p:cxnSp>
      <p:cxnSp>
        <p:nvCxnSpPr>
          <p:cNvPr id="3" name="Straight Connector 2"/>
          <p:cNvCxnSpPr/>
          <p:nvPr/>
        </p:nvCxnSpPr>
        <p:spPr>
          <a:xfrm>
            <a:off x="9107905" y="4189885"/>
            <a:ext cx="1153833" cy="1148199"/>
          </a:xfrm>
          <a:prstGeom prst="line">
            <a:avLst/>
          </a:prstGeom>
          <a:effectLst/>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634799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37" grpId="0"/>
      <p:bldP spid="39" grpId="0"/>
    </p:bld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8" name="Group 27"/>
          <p:cNvGrpSpPr/>
          <p:nvPr/>
        </p:nvGrpSpPr>
        <p:grpSpPr>
          <a:xfrm>
            <a:off x="5063678" y="3328150"/>
            <a:ext cx="2964303" cy="1355790"/>
            <a:chOff x="4669340" y="3328150"/>
            <a:chExt cx="2964303" cy="1355790"/>
          </a:xfrm>
        </p:grpSpPr>
        <p:sp>
          <p:nvSpPr>
            <p:cNvPr id="18" name="Rounded Rectangle 17"/>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669340" y="3795572"/>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b="1" i="1">
                  <a:latin typeface="Calibri" panose="020F0502020204030204" pitchFamily="34" charset="0"/>
                  <a:cs typeface="Calibri" panose="020F0502020204030204" pitchFamily="34" charset="0"/>
                </a:rPr>
                <a:t> English </a:t>
              </a:r>
              <a:r>
                <a:rPr lang="en-US" sz="2000" i="1">
                  <a:latin typeface="Calibri" panose="020F0502020204030204" pitchFamily="34" charset="0"/>
                  <a:cs typeface="Calibri" panose="020F0502020204030204" pitchFamily="34" charset="0"/>
                </a:rPr>
                <a:t>coffee shop.</a:t>
              </a:r>
            </a:p>
          </p:txBody>
        </p:sp>
        <p:sp>
          <p:nvSpPr>
            <p:cNvPr id="20" name="Rectangle 19"/>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44" name="Rounded Rectangle 43"/>
          <p:cNvSpPr/>
          <p:nvPr/>
        </p:nvSpPr>
        <p:spPr>
          <a:xfrm>
            <a:off x="5071812" y="549872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5379576" y="5391404"/>
            <a:ext cx="2435470"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5103598" y="5648808"/>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t>Food [English], Price [Cheap]</a:t>
            </a:r>
            <a:endParaRPr lang="en-US">
              <a:latin typeface="Calibri" panose="020F0502020204030204" pitchFamily="34" charset="0"/>
              <a:cs typeface="Calibri" panose="020F0502020204030204" pitchFamily="34" charset="0"/>
            </a:endParaRPr>
          </a:p>
        </p:txBody>
      </p:sp>
      <p:sp>
        <p:nvSpPr>
          <p:cNvPr id="51" name="TextBox 50"/>
          <p:cNvSpPr txBox="1"/>
          <p:nvPr/>
        </p:nvSpPr>
        <p:spPr>
          <a:xfrm>
            <a:off x="5071812" y="5293740"/>
            <a:ext cx="2931515" cy="400110"/>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sp>
        <p:nvSpPr>
          <p:cNvPr id="22" name="✔">
            <a:extLst>
              <a:ext uri="{FF2B5EF4-FFF2-40B4-BE49-F238E27FC236}">
                <a16:creationId xmlns:a16="http://schemas.microsoft.com/office/drawing/2014/main" id="{4C391292-FBE3-F943-89C5-3D08DF666AE0}"/>
              </a:ext>
            </a:extLst>
          </p:cNvPr>
          <p:cNvSpPr txBox="1"/>
          <p:nvPr/>
        </p:nvSpPr>
        <p:spPr>
          <a:xfrm>
            <a:off x="8050380" y="6247824"/>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sp>
        <p:nvSpPr>
          <p:cNvPr id="25" name="Rounded Rectangle 24"/>
          <p:cNvSpPr/>
          <p:nvPr/>
        </p:nvSpPr>
        <p:spPr>
          <a:xfrm>
            <a:off x="5063678"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5080197"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highlight>
                  <a:srgbClr val="FFFF00"/>
                </a:highlight>
                <a:latin typeface="Calibri" panose="020F0502020204030204" pitchFamily="34" charset="0"/>
                <a:cs typeface="Calibri" panose="020F0502020204030204" pitchFamily="34" charset="0"/>
              </a:rPr>
              <a:t>Food [English]</a:t>
            </a:r>
            <a:r>
              <a:rPr lang="en-US">
                <a:latin typeface="Calibri" panose="020F0502020204030204" pitchFamily="34" charset="0"/>
                <a:cs typeface="Calibri" panose="020F0502020204030204" pitchFamily="34" charset="0"/>
              </a:rPr>
              <a:t>, </a:t>
            </a:r>
            <a:r>
              <a:rPr lang="en-US"/>
              <a:t>Price [Cheap]</a:t>
            </a:r>
            <a:endParaRPr lang="en-US">
              <a:latin typeface="Calibri" panose="020F0502020204030204" pitchFamily="34" charset="0"/>
              <a:cs typeface="Calibri" panose="020F0502020204030204" pitchFamily="34" charset="0"/>
            </a:endParaRPr>
          </a:p>
        </p:txBody>
      </p:sp>
      <p:sp>
        <p:nvSpPr>
          <p:cNvPr id="27" name="Rectangle 26"/>
          <p:cNvSpPr/>
          <p:nvPr/>
        </p:nvSpPr>
        <p:spPr>
          <a:xfrm>
            <a:off x="6005676"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5063678"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endParaRPr lang="en-US" sz="2000" b="1">
              <a:latin typeface="+mj-lt"/>
            </a:endParaRPr>
          </a:p>
        </p:txBody>
      </p:sp>
      <p:sp>
        <p:nvSpPr>
          <p:cNvPr id="30" name="Rounded Rectangle 29"/>
          <p:cNvSpPr/>
          <p:nvPr/>
        </p:nvSpPr>
        <p:spPr>
          <a:xfrm>
            <a:off x="3271172" y="2639842"/>
            <a:ext cx="1283952" cy="830435"/>
          </a:xfrm>
          <a:prstGeom prst="roundRect">
            <a:avLst/>
          </a:prstGeom>
          <a:solidFill>
            <a:schemeClr val="accent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Speaker</a:t>
            </a:r>
            <a:endParaRPr lang="en-US" sz="2400" i="1">
              <a:solidFill>
                <a:schemeClr val="tx1"/>
              </a:solidFill>
            </a:endParaRPr>
          </a:p>
        </p:txBody>
      </p:sp>
      <p:sp>
        <p:nvSpPr>
          <p:cNvPr id="31" name="Rounded Rectangle 30"/>
          <p:cNvSpPr/>
          <p:nvPr/>
        </p:nvSpPr>
        <p:spPr>
          <a:xfrm>
            <a:off x="3271172" y="4647548"/>
            <a:ext cx="1283952" cy="830435"/>
          </a:xfrm>
          <a:prstGeom prst="roundRect">
            <a:avLst/>
          </a:prstGeom>
          <a:solidFill>
            <a:schemeClr val="accent6">
              <a:lumMod val="40000"/>
              <a:lumOff val="60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Listener</a:t>
            </a:r>
            <a:endParaRPr lang="en-US" sz="2400" i="1">
              <a:solidFill>
                <a:schemeClr val="tx1"/>
              </a:solidFill>
            </a:endParaRPr>
          </a:p>
        </p:txBody>
      </p:sp>
      <p:sp>
        <p:nvSpPr>
          <p:cNvPr id="36" name="Title 1"/>
          <p:cNvSpPr>
            <a:spLocks noGrp="1"/>
          </p:cNvSpPr>
          <p:nvPr>
            <p:ph type="title"/>
          </p:nvPr>
        </p:nvSpPr>
        <p:spPr>
          <a:xfrm>
            <a:off x="615460" y="173178"/>
            <a:ext cx="11629292" cy="1009698"/>
          </a:xfrm>
        </p:spPr>
        <p:txBody>
          <a:bodyPr>
            <a:normAutofit/>
          </a:bodyPr>
          <a:lstStyle/>
          <a:p>
            <a:r>
              <a:rPr lang="en-US"/>
              <a:t>Why Might Generation Need Pragmatics?</a:t>
            </a:r>
          </a:p>
        </p:txBody>
      </p:sp>
      <p:cxnSp>
        <p:nvCxnSpPr>
          <p:cNvPr id="37" name="Straight Arrow Connector 36"/>
          <p:cNvCxnSpPr/>
          <p:nvPr/>
        </p:nvCxnSpPr>
        <p:spPr>
          <a:xfrm>
            <a:off x="6544640" y="2699740"/>
            <a:ext cx="0" cy="645994"/>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a:off x="6527394" y="4745410"/>
            <a:ext cx="0" cy="645994"/>
          </a:xfrm>
          <a:prstGeom prst="straightConnector1">
            <a:avLst/>
          </a:prstGeom>
          <a:ln>
            <a:solidFill>
              <a:schemeClr val="accent6">
                <a:lumMod val="40000"/>
                <a:lumOff val="60000"/>
              </a:schemeClr>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33764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97302" y="146242"/>
            <a:ext cx="12191999" cy="1009698"/>
          </a:xfrm>
        </p:spPr>
        <p:txBody>
          <a:bodyPr>
            <a:normAutofit/>
          </a:bodyPr>
          <a:lstStyle/>
          <a:p>
            <a:r>
              <a:rPr lang="en-US"/>
              <a:t>Pragmatics for Abstractive Summarization</a:t>
            </a:r>
          </a:p>
        </p:txBody>
      </p:sp>
      <p:sp>
        <p:nvSpPr>
          <p:cNvPr id="8" name="Rectangle 7"/>
          <p:cNvSpPr/>
          <p:nvPr/>
        </p:nvSpPr>
        <p:spPr>
          <a:xfrm>
            <a:off x="648790" y="1381292"/>
            <a:ext cx="3845925" cy="461665"/>
          </a:xfrm>
          <a:prstGeom prst="rect">
            <a:avLst/>
          </a:prstGeom>
        </p:spPr>
        <p:txBody>
          <a:bodyPr wrap="none">
            <a:spAutoFit/>
          </a:bodyPr>
          <a:lstStyle/>
          <a:p>
            <a:r>
              <a:rPr lang="en-US" sz="2400">
                <a:latin typeface="Avenir-Book" panose="02000503020000020003" pitchFamily="2" charset="0"/>
              </a:rPr>
              <a:t>Abstractive Summarization</a:t>
            </a:r>
          </a:p>
        </p:txBody>
      </p:sp>
      <p:sp>
        <p:nvSpPr>
          <p:cNvPr id="15" name="Rectangle 14">
            <a:extLst>
              <a:ext uri="{FF2B5EF4-FFF2-40B4-BE49-F238E27FC236}">
                <a16:creationId xmlns:a16="http://schemas.microsoft.com/office/drawing/2014/main" id="{8A075A7C-5286-B047-8F5A-13955D44E5C0}"/>
              </a:ext>
            </a:extLst>
          </p:cNvPr>
          <p:cNvSpPr/>
          <p:nvPr/>
        </p:nvSpPr>
        <p:spPr>
          <a:xfrm>
            <a:off x="7315728" y="1973520"/>
            <a:ext cx="6096000" cy="1938992"/>
          </a:xfrm>
          <a:prstGeom prst="rect">
            <a:avLst/>
          </a:prstGeom>
        </p:spPr>
        <p:txBody>
          <a:bodyPr>
            <a:spAutoFit/>
          </a:bodyPr>
          <a:lstStyle/>
          <a:p>
            <a:r>
              <a:rPr lang="en-US" sz="2000" b="1">
                <a:solidFill>
                  <a:srgbClr val="333333"/>
                </a:solidFill>
                <a:latin typeface="Avenir-Book" panose="02000503020000020003" pitchFamily="2" charset="0"/>
              </a:rPr>
              <a:t>Distractor:</a:t>
            </a:r>
          </a:p>
          <a:p>
            <a:endParaRPr lang="en-US" sz="2000">
              <a:solidFill>
                <a:srgbClr val="333333"/>
              </a:solidFill>
              <a:latin typeface="Avenir-Book" panose="02000503020000020003" pitchFamily="2" charset="0"/>
            </a:endParaRPr>
          </a:p>
          <a:p>
            <a:r>
              <a:rPr lang="en-US" sz="2000">
                <a:solidFill>
                  <a:srgbClr val="333333"/>
                </a:solidFill>
                <a:latin typeface="Avenir-Book" panose="02000503020000020003" pitchFamily="2" charset="0"/>
              </a:rPr>
              <a:t>S</a:t>
            </a:r>
            <a:r>
              <a:rPr lang="en-US" sz="2000" baseline="30000">
                <a:solidFill>
                  <a:srgbClr val="333333"/>
                </a:solidFill>
                <a:latin typeface="Avenir-Book" panose="02000503020000020003" pitchFamily="2" charset="0"/>
              </a:rPr>
              <a:t>D</a:t>
            </a:r>
            <a:r>
              <a:rPr lang="en-US" sz="2000">
                <a:solidFill>
                  <a:srgbClr val="333333"/>
                </a:solidFill>
                <a:latin typeface="Avenir-Book" panose="02000503020000020003" pitchFamily="2" charset="0"/>
              </a:rPr>
              <a:t> is based on other followed</a:t>
            </a:r>
            <a:r>
              <a:rPr lang="zh-CN" altLang="en-US" sz="2000">
                <a:solidFill>
                  <a:srgbClr val="333333"/>
                </a:solidFill>
                <a:latin typeface="Avenir-Book" panose="02000503020000020003" pitchFamily="2" charset="0"/>
              </a:rPr>
              <a:t> </a:t>
            </a:r>
            <a:r>
              <a:rPr lang="en-US" sz="2000">
                <a:solidFill>
                  <a:srgbClr val="333333"/>
                </a:solidFill>
                <a:latin typeface="Avenir-Book" panose="02000503020000020003" pitchFamily="2" charset="0"/>
              </a:rPr>
              <a:t>extractive </a:t>
            </a:r>
          </a:p>
          <a:p>
            <a:r>
              <a:rPr lang="en-US" sz="2000">
                <a:solidFill>
                  <a:srgbClr val="333333"/>
                </a:solidFill>
                <a:latin typeface="Avenir-Book" panose="02000503020000020003" pitchFamily="2" charset="0"/>
              </a:rPr>
              <a:t>sentence within the document.</a:t>
            </a:r>
          </a:p>
          <a:p>
            <a:endParaRPr lang="en-US" sz="2000">
              <a:solidFill>
                <a:srgbClr val="333333"/>
              </a:solidFill>
              <a:latin typeface="Avenir-Book" panose="02000503020000020003" pitchFamily="2" charset="0"/>
            </a:endParaRPr>
          </a:p>
          <a:p>
            <a:r>
              <a:rPr lang="en-US" sz="2000" err="1">
                <a:solidFill>
                  <a:srgbClr val="333333"/>
                </a:solidFill>
                <a:latin typeface="Avenir-Book" panose="02000503020000020003" pitchFamily="2" charset="0"/>
              </a:rPr>
              <a:t>Eg</a:t>
            </a:r>
            <a:r>
              <a:rPr lang="en-US" sz="2000">
                <a:solidFill>
                  <a:srgbClr val="333333"/>
                </a:solidFill>
                <a:latin typeface="Avenir-Book" panose="02000503020000020003" pitchFamily="2" charset="0"/>
              </a:rPr>
              <a:t>: Ex1 will be Ex2’s distractor.</a:t>
            </a:r>
          </a:p>
        </p:txBody>
      </p:sp>
      <p:sp>
        <p:nvSpPr>
          <p:cNvPr id="13" name="TextBox 12">
            <a:extLst>
              <a:ext uri="{FF2B5EF4-FFF2-40B4-BE49-F238E27FC236}">
                <a16:creationId xmlns:a16="http://schemas.microsoft.com/office/drawing/2014/main" id="{989BBD44-3303-3B44-BCCB-99124A7DEE65}"/>
              </a:ext>
            </a:extLst>
          </p:cNvPr>
          <p:cNvSpPr txBox="1"/>
          <p:nvPr/>
        </p:nvSpPr>
        <p:spPr>
          <a:xfrm>
            <a:off x="9584267" y="6457890"/>
            <a:ext cx="2848818" cy="400110"/>
          </a:xfrm>
          <a:prstGeom prst="rect">
            <a:avLst/>
          </a:prstGeom>
          <a:noFill/>
        </p:spPr>
        <p:txBody>
          <a:bodyPr wrap="square" rtlCol="0">
            <a:spAutoFit/>
          </a:bodyPr>
          <a:lstStyle/>
          <a:p>
            <a:r>
              <a:rPr lang="en-US" sz="2000"/>
              <a:t>[Chen and Bansal, 2018]</a:t>
            </a:r>
          </a:p>
        </p:txBody>
      </p:sp>
      <p:grpSp>
        <p:nvGrpSpPr>
          <p:cNvPr id="11" name="Group 10">
            <a:extLst>
              <a:ext uri="{FF2B5EF4-FFF2-40B4-BE49-F238E27FC236}">
                <a16:creationId xmlns:a16="http://schemas.microsoft.com/office/drawing/2014/main" id="{3FBC48DA-4CD1-4849-AB7C-D8640A9F2546}"/>
              </a:ext>
            </a:extLst>
          </p:cNvPr>
          <p:cNvGrpSpPr/>
          <p:nvPr/>
        </p:nvGrpSpPr>
        <p:grpSpPr>
          <a:xfrm>
            <a:off x="2836933" y="1973520"/>
            <a:ext cx="4042229" cy="4792147"/>
            <a:chOff x="940240" y="4332159"/>
            <a:chExt cx="4042229" cy="4792147"/>
          </a:xfrm>
        </p:grpSpPr>
        <p:sp>
          <p:nvSpPr>
            <p:cNvPr id="12" name="Rectangle 11">
              <a:extLst>
                <a:ext uri="{FF2B5EF4-FFF2-40B4-BE49-F238E27FC236}">
                  <a16:creationId xmlns:a16="http://schemas.microsoft.com/office/drawing/2014/main" id="{CB4AD70C-FC29-414C-ADE7-ACEC9B90E828}"/>
                </a:ext>
              </a:extLst>
            </p:cNvPr>
            <p:cNvSpPr/>
            <p:nvPr/>
          </p:nvSpPr>
          <p:spPr>
            <a:xfrm>
              <a:off x="940240" y="4332159"/>
              <a:ext cx="2271776" cy="400110"/>
            </a:xfrm>
            <a:prstGeom prst="rect">
              <a:avLst/>
            </a:prstGeom>
          </p:spPr>
          <p:txBody>
            <a:bodyPr wrap="none">
              <a:spAutoFit/>
            </a:bodyPr>
            <a:lstStyle/>
            <a:p>
              <a:r>
                <a:rPr lang="en-US" sz="2000" b="1">
                  <a:solidFill>
                    <a:srgbClr val="333333"/>
                  </a:solidFill>
                  <a:latin typeface="Avenir-Book" panose="02000503020000020003" pitchFamily="2" charset="0"/>
                </a:rPr>
                <a:t>Extractive Output:</a:t>
              </a:r>
            </a:p>
          </p:txBody>
        </p:sp>
        <p:sp>
          <p:nvSpPr>
            <p:cNvPr id="14" name="Rectangle 13">
              <a:extLst>
                <a:ext uri="{FF2B5EF4-FFF2-40B4-BE49-F238E27FC236}">
                  <a16:creationId xmlns:a16="http://schemas.microsoft.com/office/drawing/2014/main" id="{49FBAF79-F942-7D41-AA02-164A2052885C}"/>
                </a:ext>
              </a:extLst>
            </p:cNvPr>
            <p:cNvSpPr/>
            <p:nvPr/>
          </p:nvSpPr>
          <p:spPr>
            <a:xfrm>
              <a:off x="940240" y="4723101"/>
              <a:ext cx="4042229" cy="4401205"/>
            </a:xfrm>
            <a:prstGeom prst="rect">
              <a:avLst/>
            </a:prstGeom>
          </p:spPr>
          <p:txBody>
            <a:bodyPr wrap="square">
              <a:spAutoFit/>
            </a:bodyPr>
            <a:lstStyle/>
            <a:p>
              <a:pPr marL="457200" indent="-457200">
                <a:buFont typeface="+mj-lt"/>
                <a:buAutoNum type="arabicPeriod"/>
              </a:pPr>
              <a:r>
                <a:rPr lang="en-US" sz="2000">
                  <a:latin typeface="+mj-lt"/>
                  <a:cs typeface="Consolas" panose="020B0609020204030204" pitchFamily="49" charset="0"/>
                </a:rPr>
                <a:t>The </a:t>
              </a:r>
              <a:r>
                <a:rPr lang="en-US" sz="2000">
                  <a:highlight>
                    <a:srgbClr val="FFFF00"/>
                  </a:highlight>
                  <a:latin typeface="+mj-lt"/>
                  <a:cs typeface="Consolas" panose="020B0609020204030204" pitchFamily="49" charset="0"/>
                </a:rPr>
                <a:t>1-0 </a:t>
              </a:r>
              <a:r>
                <a:rPr lang="en-US" sz="2000" err="1">
                  <a:highlight>
                    <a:srgbClr val="FFFF00"/>
                  </a:highlight>
                  <a:latin typeface="+mj-lt"/>
                  <a:cs typeface="Consolas" panose="020B0609020204030204" pitchFamily="49" charset="0"/>
                </a:rPr>
                <a:t>scoreline</a:t>
              </a:r>
              <a:r>
                <a:rPr lang="en-US" sz="2000">
                  <a:highlight>
                    <a:srgbClr val="FFFF00"/>
                  </a:highlight>
                  <a:latin typeface="+mj-lt"/>
                  <a:cs typeface="Consolas" panose="020B0609020204030204" pitchFamily="49" charset="0"/>
                </a:rPr>
                <a:t> </a:t>
              </a:r>
              <a:r>
                <a:rPr lang="en-US" sz="2000">
                  <a:latin typeface="+mj-lt"/>
                  <a:cs typeface="Consolas" panose="020B0609020204030204" pitchFamily="49" charset="0"/>
                </a:rPr>
                <a:t>that took Barcelona through to the Champions League quarterfinals made their clash with Manchester City all seem rather academic.</a:t>
              </a:r>
            </a:p>
            <a:p>
              <a:pPr marL="457200" indent="-457200">
                <a:buFont typeface="+mj-lt"/>
                <a:buAutoNum type="arabicPeriod"/>
              </a:pPr>
              <a:endParaRPr lang="en-US" sz="2000">
                <a:latin typeface="+mj-lt"/>
                <a:cs typeface="Consolas" panose="020B0609020204030204" pitchFamily="49" charset="0"/>
              </a:endParaRPr>
            </a:p>
            <a:p>
              <a:pPr marL="457200" indent="-457200">
                <a:buFont typeface="+mj-lt"/>
                <a:buAutoNum type="arabicPeriod"/>
              </a:pPr>
              <a:r>
                <a:rPr lang="en-US" sz="2000">
                  <a:latin typeface="+mj-lt"/>
                  <a:cs typeface="Consolas" panose="020B0609020204030204" pitchFamily="49" charset="0"/>
                </a:rPr>
                <a:t>In truth, the English champions deserved little over the two legs as Barcelona built upon their 2-1 victory in Manchester three weeks ago to go through </a:t>
              </a:r>
              <a:r>
                <a:rPr lang="en-US" sz="2000">
                  <a:highlight>
                    <a:srgbClr val="FFFF00"/>
                  </a:highlight>
                  <a:latin typeface="+mj-lt"/>
                  <a:cs typeface="Consolas" panose="020B0609020204030204" pitchFamily="49" charset="0"/>
                </a:rPr>
                <a:t>as 3-1 aggregate winners</a:t>
              </a:r>
              <a:r>
                <a:rPr lang="en-US" sz="2000">
                  <a:latin typeface="+mj-lt"/>
                  <a:cs typeface="Consolas" panose="020B0609020204030204" pitchFamily="49" charset="0"/>
                </a:rPr>
                <a:t>.</a:t>
              </a:r>
            </a:p>
            <a:p>
              <a:pPr marL="457200" indent="-457200">
                <a:buFont typeface="+mj-lt"/>
                <a:buAutoNum type="arabicPeriod"/>
              </a:pPr>
              <a:endParaRPr lang="en-US" sz="2000">
                <a:latin typeface="+mj-lt"/>
                <a:cs typeface="Consolas" panose="020B0609020204030204" pitchFamily="49" charset="0"/>
              </a:endParaRPr>
            </a:p>
          </p:txBody>
        </p:sp>
      </p:grpSp>
      <p:pic>
        <p:nvPicPr>
          <p:cNvPr id="9" name="图片 258">
            <a:extLst>
              <a:ext uri="{FF2B5EF4-FFF2-40B4-BE49-F238E27FC236}">
                <a16:creationId xmlns:a16="http://schemas.microsoft.com/office/drawing/2014/main" id="{D8C34C1C-D4D4-EA49-805C-34AE81F510A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1233" t="12669" r="8207" b="11011"/>
          <a:stretch/>
        </p:blipFill>
        <p:spPr>
          <a:xfrm>
            <a:off x="709126" y="2660537"/>
            <a:ext cx="1446921" cy="1370765"/>
          </a:xfrm>
          <a:prstGeom prst="rect">
            <a:avLst/>
          </a:prstGeom>
        </p:spPr>
      </p:pic>
      <p:sp>
        <p:nvSpPr>
          <p:cNvPr id="10" name="Rectangle 9">
            <a:extLst>
              <a:ext uri="{FF2B5EF4-FFF2-40B4-BE49-F238E27FC236}">
                <a16:creationId xmlns:a16="http://schemas.microsoft.com/office/drawing/2014/main" id="{A1C1C770-60E9-F04B-8008-D572495E81EC}"/>
              </a:ext>
            </a:extLst>
          </p:cNvPr>
          <p:cNvSpPr/>
          <p:nvPr/>
        </p:nvSpPr>
        <p:spPr>
          <a:xfrm>
            <a:off x="379254" y="1973520"/>
            <a:ext cx="2106667" cy="400110"/>
          </a:xfrm>
          <a:prstGeom prst="rect">
            <a:avLst/>
          </a:prstGeom>
        </p:spPr>
        <p:txBody>
          <a:bodyPr wrap="none">
            <a:spAutoFit/>
          </a:bodyPr>
          <a:lstStyle/>
          <a:p>
            <a:r>
              <a:rPr lang="en-US" sz="2000" b="1">
                <a:solidFill>
                  <a:srgbClr val="333333"/>
                </a:solidFill>
                <a:latin typeface="Avenir-Book" panose="02000503020000020003" pitchFamily="2" charset="0"/>
              </a:rPr>
              <a:t>Long Document:</a:t>
            </a:r>
          </a:p>
        </p:txBody>
      </p:sp>
    </p:spTree>
    <p:extLst>
      <p:ext uri="{BB962C8B-B14F-4D97-AF65-F5344CB8AC3E}">
        <p14:creationId xmlns:p14="http://schemas.microsoft.com/office/powerpoint/2010/main" val="34908110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a:t>Generation as a Pragmatic Game</a:t>
            </a:r>
          </a:p>
        </p:txBody>
      </p:sp>
      <p:sp>
        <p:nvSpPr>
          <p:cNvPr id="7" name="Rounded Rectangle 6"/>
          <p:cNvSpPr/>
          <p:nvPr/>
        </p:nvSpPr>
        <p:spPr>
          <a:xfrm>
            <a:off x="5063678"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5080197"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highlight>
                  <a:srgbClr val="FFFF00"/>
                </a:highlight>
                <a:latin typeface="Calibri" panose="020F0502020204030204" pitchFamily="34" charset="0"/>
                <a:cs typeface="Calibri" panose="020F0502020204030204" pitchFamily="34" charset="0"/>
              </a:rPr>
              <a:t>Food [English]</a:t>
            </a:r>
            <a:r>
              <a:rPr lang="en-US">
                <a:latin typeface="Calibri" panose="020F0502020204030204" pitchFamily="34" charset="0"/>
                <a:cs typeface="Calibri" panose="020F0502020204030204" pitchFamily="34" charset="0"/>
              </a:rPr>
              <a:t>, </a:t>
            </a:r>
            <a:r>
              <a:rPr lang="en-US"/>
              <a:t>Price [Cheap]</a:t>
            </a:r>
            <a:endParaRPr lang="en-US">
              <a:latin typeface="Calibri" panose="020F0502020204030204" pitchFamily="34" charset="0"/>
              <a:cs typeface="Calibri" panose="020F0502020204030204" pitchFamily="34" charset="0"/>
            </a:endParaRPr>
          </a:p>
        </p:txBody>
      </p:sp>
      <p:sp>
        <p:nvSpPr>
          <p:cNvPr id="9" name="Rectangle 8"/>
          <p:cNvSpPr/>
          <p:nvPr/>
        </p:nvSpPr>
        <p:spPr>
          <a:xfrm>
            <a:off x="6005676"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5063678"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endParaRPr lang="en-US" sz="2000" b="1">
              <a:latin typeface="+mj-lt"/>
            </a:endParaRPr>
          </a:p>
        </p:txBody>
      </p:sp>
      <p:cxnSp>
        <p:nvCxnSpPr>
          <p:cNvPr id="12" name="Straight Arrow Connector 11"/>
          <p:cNvCxnSpPr>
            <a:cxnSpLocks/>
            <a:stCxn id="7" idx="2"/>
            <a:endCxn id="27" idx="0"/>
          </p:cNvCxnSpPr>
          <p:nvPr/>
        </p:nvCxnSpPr>
        <p:spPr>
          <a:xfrm flipH="1">
            <a:off x="3958193" y="2538666"/>
            <a:ext cx="2571243" cy="721738"/>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28" name="Group 27"/>
          <p:cNvGrpSpPr/>
          <p:nvPr/>
        </p:nvGrpSpPr>
        <p:grpSpPr>
          <a:xfrm>
            <a:off x="7827258" y="3260404"/>
            <a:ext cx="2964303" cy="1355790"/>
            <a:chOff x="4669340" y="3328150"/>
            <a:chExt cx="2964303" cy="1355790"/>
          </a:xfrm>
        </p:grpSpPr>
        <p:sp>
          <p:nvSpPr>
            <p:cNvPr id="18" name="Rounded Rectangle 17"/>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669340" y="3795572"/>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b="1" i="1">
                  <a:latin typeface="Calibri" panose="020F0502020204030204" pitchFamily="34" charset="0"/>
                  <a:cs typeface="Calibri" panose="020F0502020204030204" pitchFamily="34" charset="0"/>
                </a:rPr>
                <a:t> English </a:t>
              </a:r>
              <a:r>
                <a:rPr lang="en-US" sz="2000" i="1">
                  <a:latin typeface="Calibri" panose="020F0502020204030204" pitchFamily="34" charset="0"/>
                  <a:cs typeface="Calibri" panose="020F0502020204030204" pitchFamily="34" charset="0"/>
                </a:rPr>
                <a:t>coffee shop.</a:t>
              </a:r>
            </a:p>
          </p:txBody>
        </p:sp>
        <p:sp>
          <p:nvSpPr>
            <p:cNvPr id="20" name="Rectangle 19"/>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grpSp>
        <p:nvGrpSpPr>
          <p:cNvPr id="23" name="Group 22"/>
          <p:cNvGrpSpPr/>
          <p:nvPr/>
        </p:nvGrpSpPr>
        <p:grpSpPr>
          <a:xfrm>
            <a:off x="2459647" y="3260404"/>
            <a:ext cx="2964303" cy="1355790"/>
            <a:chOff x="4669340" y="3328150"/>
            <a:chExt cx="2964303" cy="1355790"/>
          </a:xfrm>
        </p:grpSpPr>
        <p:sp>
          <p:nvSpPr>
            <p:cNvPr id="24" name="Rounded Rectangle 23"/>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4669340" y="3795572"/>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26" name="Rectangle 25"/>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cxnSp>
        <p:nvCxnSpPr>
          <p:cNvPr id="29" name="Straight Arrow Connector 28"/>
          <p:cNvCxnSpPr>
            <a:cxnSpLocks/>
            <a:stCxn id="7" idx="2"/>
            <a:endCxn id="21" idx="0"/>
          </p:cNvCxnSpPr>
          <p:nvPr/>
        </p:nvCxnSpPr>
        <p:spPr>
          <a:xfrm>
            <a:off x="6529436" y="2538666"/>
            <a:ext cx="2796368" cy="721738"/>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75" name="Group 74"/>
          <p:cNvGrpSpPr/>
          <p:nvPr/>
        </p:nvGrpSpPr>
        <p:grpSpPr>
          <a:xfrm>
            <a:off x="1332612" y="5189162"/>
            <a:ext cx="2591602" cy="1192374"/>
            <a:chOff x="664399" y="5189162"/>
            <a:chExt cx="2591602" cy="1192374"/>
          </a:xfrm>
        </p:grpSpPr>
        <p:sp>
          <p:nvSpPr>
            <p:cNvPr id="44" name="Rounded Rectangle 43"/>
            <p:cNvSpPr/>
            <p:nvPr/>
          </p:nvSpPr>
          <p:spPr>
            <a:xfrm>
              <a:off x="664399" y="5369438"/>
              <a:ext cx="2578175" cy="1012098"/>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692354" y="5501433"/>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51" name="TextBox 50"/>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76" name="Group 75"/>
          <p:cNvGrpSpPr/>
          <p:nvPr/>
        </p:nvGrpSpPr>
        <p:grpSpPr>
          <a:xfrm>
            <a:off x="3963099" y="5200638"/>
            <a:ext cx="2627347" cy="1180898"/>
            <a:chOff x="3294886" y="5194495"/>
            <a:chExt cx="2627347" cy="1180898"/>
          </a:xfrm>
        </p:grpSpPr>
        <p:sp>
          <p:nvSpPr>
            <p:cNvPr id="30" name="Rounded Rectangle 29"/>
            <p:cNvSpPr/>
            <p:nvPr/>
          </p:nvSpPr>
          <p:spPr>
            <a:xfrm>
              <a:off x="3330631" y="5363295"/>
              <a:ext cx="2578175" cy="1012098"/>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3601300" y="5268911"/>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3358586" y="5495290"/>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highlight>
                    <a:srgbClr val="FFFF00"/>
                  </a:highlight>
                </a:rPr>
                <a:t>Food [English], </a:t>
              </a:r>
              <a:r>
                <a:rPr lang="en-US" sz="1600"/>
                <a:t>Price [Cheap]</a:t>
              </a:r>
              <a:endParaRPr lang="en-US" sz="1600">
                <a:latin typeface="Calibri" panose="020F0502020204030204" pitchFamily="34" charset="0"/>
                <a:cs typeface="Calibri" panose="020F0502020204030204" pitchFamily="34" charset="0"/>
              </a:endParaRPr>
            </a:p>
          </p:txBody>
        </p:sp>
        <p:sp>
          <p:nvSpPr>
            <p:cNvPr id="33" name="TextBox 32"/>
            <p:cNvSpPr txBox="1"/>
            <p:nvPr/>
          </p:nvSpPr>
          <p:spPr>
            <a:xfrm>
              <a:off x="3294886" y="5194495"/>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cxnSp>
        <p:nvCxnSpPr>
          <p:cNvPr id="80" name="Straight Arrow Connector 79"/>
          <p:cNvCxnSpPr>
            <a:stCxn id="18" idx="2"/>
            <a:endCxn id="69" idx="0"/>
          </p:cNvCxnSpPr>
          <p:nvPr/>
        </p:nvCxnSpPr>
        <p:spPr>
          <a:xfrm flipH="1">
            <a:off x="8049466" y="4616194"/>
            <a:ext cx="1276338" cy="572967"/>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18" idx="2"/>
            <a:endCxn id="73" idx="0"/>
          </p:cNvCxnSpPr>
          <p:nvPr/>
        </p:nvCxnSpPr>
        <p:spPr>
          <a:xfrm>
            <a:off x="9325804" y="4616194"/>
            <a:ext cx="1354149" cy="584444"/>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24" idx="2"/>
            <a:endCxn id="51" idx="0"/>
          </p:cNvCxnSpPr>
          <p:nvPr/>
        </p:nvCxnSpPr>
        <p:spPr>
          <a:xfrm flipH="1">
            <a:off x="2621700" y="4616194"/>
            <a:ext cx="1336493" cy="572968"/>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stCxn id="24" idx="2"/>
            <a:endCxn id="33" idx="0"/>
          </p:cNvCxnSpPr>
          <p:nvPr/>
        </p:nvCxnSpPr>
        <p:spPr>
          <a:xfrm>
            <a:off x="3958193" y="4616194"/>
            <a:ext cx="1293994" cy="584444"/>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93" name="Rounded Rectangle 92"/>
          <p:cNvSpPr/>
          <p:nvPr/>
        </p:nvSpPr>
        <p:spPr>
          <a:xfrm>
            <a:off x="119700" y="2429969"/>
            <a:ext cx="1283952" cy="830435"/>
          </a:xfrm>
          <a:prstGeom prst="roundRect">
            <a:avLst/>
          </a:prstGeom>
          <a:solidFill>
            <a:schemeClr val="accent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Speaker</a:t>
            </a:r>
            <a:br>
              <a:rPr lang="en-US" sz="2400">
                <a:solidFill>
                  <a:schemeClr val="tx1"/>
                </a:solidFill>
              </a:rPr>
            </a:br>
            <a:r>
              <a:rPr lang="en-US" sz="2400" i="1">
                <a:solidFill>
                  <a:schemeClr val="tx1"/>
                </a:solidFill>
              </a:rPr>
              <a:t>P(o | </a:t>
            </a:r>
            <a:r>
              <a:rPr lang="en-US" sz="2400" i="1" err="1">
                <a:solidFill>
                  <a:schemeClr val="tx1"/>
                </a:solidFill>
              </a:rPr>
              <a:t>i</a:t>
            </a:r>
            <a:r>
              <a:rPr lang="en-US" sz="2400" i="1">
                <a:solidFill>
                  <a:schemeClr val="tx1"/>
                </a:solidFill>
              </a:rPr>
              <a:t>)</a:t>
            </a:r>
          </a:p>
        </p:txBody>
      </p:sp>
      <p:sp>
        <p:nvSpPr>
          <p:cNvPr id="94" name="Rounded Rectangle 93"/>
          <p:cNvSpPr/>
          <p:nvPr/>
        </p:nvSpPr>
        <p:spPr>
          <a:xfrm>
            <a:off x="119700" y="4450680"/>
            <a:ext cx="1283952" cy="830435"/>
          </a:xfrm>
          <a:prstGeom prst="roundRect">
            <a:avLst/>
          </a:prstGeom>
          <a:solidFill>
            <a:schemeClr val="accent6">
              <a:lumMod val="40000"/>
              <a:lumOff val="60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Listener</a:t>
            </a:r>
            <a:br>
              <a:rPr lang="en-US" sz="2400">
                <a:solidFill>
                  <a:schemeClr val="tx1"/>
                </a:solidFill>
              </a:rPr>
            </a:br>
            <a:r>
              <a:rPr lang="en-US" sz="2400" i="1">
                <a:solidFill>
                  <a:schemeClr val="tx1"/>
                </a:solidFill>
              </a:rPr>
              <a:t>P(</a:t>
            </a:r>
            <a:r>
              <a:rPr lang="en-US" sz="2400" i="1" err="1">
                <a:solidFill>
                  <a:schemeClr val="tx1"/>
                </a:solidFill>
              </a:rPr>
              <a:t>i</a:t>
            </a:r>
            <a:r>
              <a:rPr lang="en-US" sz="2400" i="1">
                <a:solidFill>
                  <a:schemeClr val="tx1"/>
                </a:solidFill>
              </a:rPr>
              <a:t> | o)</a:t>
            </a:r>
          </a:p>
        </p:txBody>
      </p:sp>
      <p:sp>
        <p:nvSpPr>
          <p:cNvPr id="45" name="✗"/>
          <p:cNvSpPr txBox="1"/>
          <p:nvPr/>
        </p:nvSpPr>
        <p:spPr>
          <a:xfrm>
            <a:off x="3313473" y="6197306"/>
            <a:ext cx="653179" cy="894790"/>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b="1">
                <a:solidFill>
                  <a:schemeClr val="accent2"/>
                </a:solidFill>
              </a:rPr>
              <a:t>✗</a:t>
            </a:r>
          </a:p>
        </p:txBody>
      </p:sp>
      <p:sp>
        <p:nvSpPr>
          <p:cNvPr id="47" name="✔">
            <a:extLst>
              <a:ext uri="{FF2B5EF4-FFF2-40B4-BE49-F238E27FC236}">
                <a16:creationId xmlns:a16="http://schemas.microsoft.com/office/drawing/2014/main" id="{4C391292-FBE3-F943-89C5-3D08DF666AE0}"/>
              </a:ext>
            </a:extLst>
          </p:cNvPr>
          <p:cNvSpPr txBox="1"/>
          <p:nvPr/>
        </p:nvSpPr>
        <p:spPr>
          <a:xfrm>
            <a:off x="6105369" y="6370059"/>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grpSp>
        <p:nvGrpSpPr>
          <p:cNvPr id="52" name="Group 51"/>
          <p:cNvGrpSpPr/>
          <p:nvPr/>
        </p:nvGrpSpPr>
        <p:grpSpPr>
          <a:xfrm>
            <a:off x="9526575" y="5168230"/>
            <a:ext cx="2591602" cy="1192375"/>
            <a:chOff x="6144916" y="5122647"/>
            <a:chExt cx="2591602" cy="1192375"/>
          </a:xfrm>
        </p:grpSpPr>
        <p:sp>
          <p:nvSpPr>
            <p:cNvPr id="53" name="Rounded Rectangle 52"/>
            <p:cNvSpPr/>
            <p:nvPr/>
          </p:nvSpPr>
          <p:spPr>
            <a:xfrm>
              <a:off x="6144916" y="5302923"/>
              <a:ext cx="2578175" cy="1012099"/>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6415585" y="5208540"/>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6172871" y="5434919"/>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56" name="TextBox 55"/>
            <p:cNvSpPr txBox="1"/>
            <p:nvPr/>
          </p:nvSpPr>
          <p:spPr>
            <a:xfrm>
              <a:off x="6144916" y="5122647"/>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sp>
        <p:nvSpPr>
          <p:cNvPr id="57" name="✗"/>
          <p:cNvSpPr txBox="1"/>
          <p:nvPr/>
        </p:nvSpPr>
        <p:spPr>
          <a:xfrm>
            <a:off x="11564456" y="6140330"/>
            <a:ext cx="653179" cy="894790"/>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b="1">
                <a:solidFill>
                  <a:schemeClr val="accent2"/>
                </a:solidFill>
              </a:rPr>
              <a:t>✗</a:t>
            </a:r>
          </a:p>
        </p:txBody>
      </p:sp>
      <p:grpSp>
        <p:nvGrpSpPr>
          <p:cNvPr id="58" name="Group 57"/>
          <p:cNvGrpSpPr/>
          <p:nvPr/>
        </p:nvGrpSpPr>
        <p:grpSpPr>
          <a:xfrm>
            <a:off x="6742723" y="5189161"/>
            <a:ext cx="2627347" cy="1180898"/>
            <a:chOff x="8775403" y="5127981"/>
            <a:chExt cx="2627347" cy="1180898"/>
          </a:xfrm>
        </p:grpSpPr>
        <p:sp>
          <p:nvSpPr>
            <p:cNvPr id="59" name="Rounded Rectangle 58"/>
            <p:cNvSpPr/>
            <p:nvPr/>
          </p:nvSpPr>
          <p:spPr>
            <a:xfrm>
              <a:off x="8811148" y="5296780"/>
              <a:ext cx="2578175" cy="1012099"/>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ectangle 59"/>
            <p:cNvSpPr/>
            <p:nvPr/>
          </p:nvSpPr>
          <p:spPr>
            <a:xfrm>
              <a:off x="9081817" y="5202397"/>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Rectangle 60"/>
            <p:cNvSpPr/>
            <p:nvPr/>
          </p:nvSpPr>
          <p:spPr>
            <a:xfrm>
              <a:off x="8839103" y="5428775"/>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highlight>
                    <a:srgbClr val="FFFF00"/>
                  </a:highlight>
                </a:rPr>
                <a:t>Food [English], </a:t>
              </a:r>
              <a:r>
                <a:rPr lang="en-US" sz="1600"/>
                <a:t>Price [Cheap]</a:t>
              </a:r>
              <a:endParaRPr lang="en-US" sz="1600">
                <a:latin typeface="Calibri" panose="020F0502020204030204" pitchFamily="34" charset="0"/>
                <a:cs typeface="Calibri" panose="020F0502020204030204" pitchFamily="34" charset="0"/>
              </a:endParaRPr>
            </a:p>
          </p:txBody>
        </p:sp>
        <p:sp>
          <p:nvSpPr>
            <p:cNvPr id="62" name="TextBox 61"/>
            <p:cNvSpPr txBox="1"/>
            <p:nvPr/>
          </p:nvSpPr>
          <p:spPr>
            <a:xfrm>
              <a:off x="8775403" y="5127981"/>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sp>
        <p:nvSpPr>
          <p:cNvPr id="63" name="✔">
            <a:extLst>
              <a:ext uri="{FF2B5EF4-FFF2-40B4-BE49-F238E27FC236}">
                <a16:creationId xmlns:a16="http://schemas.microsoft.com/office/drawing/2014/main" id="{4C391292-FBE3-F943-89C5-3D08DF666AE0}"/>
              </a:ext>
            </a:extLst>
          </p:cNvPr>
          <p:cNvSpPr txBox="1"/>
          <p:nvPr/>
        </p:nvSpPr>
        <p:spPr>
          <a:xfrm>
            <a:off x="8945275" y="6300980"/>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spTree>
    <p:extLst>
      <p:ext uri="{BB962C8B-B14F-4D97-AF65-F5344CB8AC3E}">
        <p14:creationId xmlns:p14="http://schemas.microsoft.com/office/powerpoint/2010/main" val="198050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6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ounded Rectangle 73">
            <a:extLst>
              <a:ext uri="{FF2B5EF4-FFF2-40B4-BE49-F238E27FC236}">
                <a16:creationId xmlns:a16="http://schemas.microsoft.com/office/drawing/2014/main" id="{1D44728A-7251-4340-94F7-EECE51789EB1}"/>
              </a:ext>
            </a:extLst>
          </p:cNvPr>
          <p:cNvSpPr/>
          <p:nvPr/>
        </p:nvSpPr>
        <p:spPr>
          <a:xfrm>
            <a:off x="160530" y="4111696"/>
            <a:ext cx="11944220" cy="2561618"/>
          </a:xfrm>
          <a:prstGeom prst="roundRect">
            <a:avLst/>
          </a:prstGeom>
          <a:noFill/>
          <a:ln w="25400" cap="flat" cmpd="sng" algn="ctr">
            <a:solidFill>
              <a:srgbClr val="F4B804"/>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71" name="Rounded Rectangle 70">
            <a:extLst>
              <a:ext uri="{FF2B5EF4-FFF2-40B4-BE49-F238E27FC236}">
                <a16:creationId xmlns:a16="http://schemas.microsoft.com/office/drawing/2014/main" id="{28CDE6C1-0CB4-8E43-8F7C-FC0AD8970EBC}"/>
              </a:ext>
            </a:extLst>
          </p:cNvPr>
          <p:cNvSpPr/>
          <p:nvPr/>
        </p:nvSpPr>
        <p:spPr>
          <a:xfrm>
            <a:off x="160530" y="1228746"/>
            <a:ext cx="11944220" cy="2561618"/>
          </a:xfrm>
          <a:prstGeom prst="roundRect">
            <a:avLst/>
          </a:prstGeom>
          <a:noFill/>
          <a:ln w="25400" cap="flat" cmpd="sng" algn="ctr">
            <a:solidFill>
              <a:srgbClr val="6693DC"/>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785E1E96-12B9-DE46-A2DF-8E12C9D9AAB3}"/>
              </a:ext>
            </a:extLst>
          </p:cNvPr>
          <p:cNvSpPr/>
          <p:nvPr/>
        </p:nvSpPr>
        <p:spPr>
          <a:xfrm>
            <a:off x="7715386" y="3269814"/>
            <a:ext cx="3162524" cy="1475382"/>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Rounded Rectangle 65">
            <a:extLst>
              <a:ext uri="{FF2B5EF4-FFF2-40B4-BE49-F238E27FC236}">
                <a16:creationId xmlns:a16="http://schemas.microsoft.com/office/drawing/2014/main" id="{D20BFA62-EDF0-304A-BCD8-A7EE129DAFB8}"/>
              </a:ext>
            </a:extLst>
          </p:cNvPr>
          <p:cNvSpPr/>
          <p:nvPr/>
        </p:nvSpPr>
        <p:spPr>
          <a:xfrm>
            <a:off x="208944" y="2580387"/>
            <a:ext cx="1283952" cy="830435"/>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sp>
        <p:nvSpPr>
          <p:cNvPr id="68" name="Rounded Rectangle 67">
            <a:extLst>
              <a:ext uri="{FF2B5EF4-FFF2-40B4-BE49-F238E27FC236}">
                <a16:creationId xmlns:a16="http://schemas.microsoft.com/office/drawing/2014/main" id="{F995B130-5663-EB44-A419-3E9623886E9D}"/>
              </a:ext>
            </a:extLst>
          </p:cNvPr>
          <p:cNvSpPr/>
          <p:nvPr/>
        </p:nvSpPr>
        <p:spPr>
          <a:xfrm>
            <a:off x="2337758" y="3358068"/>
            <a:ext cx="3200400" cy="1475382"/>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62708" y="173178"/>
            <a:ext cx="11629292" cy="1009698"/>
          </a:xfrm>
        </p:spPr>
        <p:txBody>
          <a:bodyPr>
            <a:normAutofit/>
          </a:bodyPr>
          <a:lstStyle/>
          <a:p>
            <a:r>
              <a:rPr lang="en-US"/>
              <a:t>Generation as a Pragmatic Game</a:t>
            </a:r>
          </a:p>
        </p:txBody>
      </p:sp>
      <p:sp>
        <p:nvSpPr>
          <p:cNvPr id="7" name="Rounded Rectangle 6"/>
          <p:cNvSpPr/>
          <p:nvPr/>
        </p:nvSpPr>
        <p:spPr>
          <a:xfrm>
            <a:off x="5063678"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5080197"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9" name="Rectangle 8"/>
          <p:cNvSpPr/>
          <p:nvPr/>
        </p:nvSpPr>
        <p:spPr>
          <a:xfrm>
            <a:off x="6005676"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5063678"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endParaRPr lang="en-US" sz="2000" b="1">
              <a:latin typeface="+mj-lt"/>
            </a:endParaRPr>
          </a:p>
        </p:txBody>
      </p:sp>
      <p:grpSp>
        <p:nvGrpSpPr>
          <p:cNvPr id="28" name="Group 27"/>
          <p:cNvGrpSpPr/>
          <p:nvPr/>
        </p:nvGrpSpPr>
        <p:grpSpPr>
          <a:xfrm>
            <a:off x="7827258" y="3260404"/>
            <a:ext cx="2964303" cy="1355790"/>
            <a:chOff x="4669340" y="3328150"/>
            <a:chExt cx="2964303" cy="1355790"/>
          </a:xfrm>
        </p:grpSpPr>
        <p:sp>
          <p:nvSpPr>
            <p:cNvPr id="18" name="Rounded Rectangle 17"/>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669340" y="3795572"/>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b="1" i="1">
                  <a:latin typeface="Calibri" panose="020F0502020204030204" pitchFamily="34" charset="0"/>
                  <a:cs typeface="Calibri" panose="020F0502020204030204" pitchFamily="34" charset="0"/>
                </a:rPr>
                <a:t> English </a:t>
              </a:r>
              <a:r>
                <a:rPr lang="en-US" sz="2000" i="1">
                  <a:latin typeface="Calibri" panose="020F0502020204030204" pitchFamily="34" charset="0"/>
                  <a:cs typeface="Calibri" panose="020F0502020204030204" pitchFamily="34" charset="0"/>
                </a:rPr>
                <a:t>coffee shop.</a:t>
              </a:r>
            </a:p>
          </p:txBody>
        </p:sp>
        <p:sp>
          <p:nvSpPr>
            <p:cNvPr id="20" name="Rectangle 19"/>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grpSp>
        <p:nvGrpSpPr>
          <p:cNvPr id="23" name="Group 22"/>
          <p:cNvGrpSpPr/>
          <p:nvPr/>
        </p:nvGrpSpPr>
        <p:grpSpPr>
          <a:xfrm>
            <a:off x="2459647" y="3260404"/>
            <a:ext cx="2964303" cy="1355790"/>
            <a:chOff x="4669340" y="3328150"/>
            <a:chExt cx="2964303" cy="1355790"/>
          </a:xfrm>
        </p:grpSpPr>
        <p:sp>
          <p:nvSpPr>
            <p:cNvPr id="24" name="Rounded Rectangle 23"/>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4669340" y="3795572"/>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26" name="Rectangle 25"/>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702128" y="3328150"/>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grpSp>
        <p:nvGrpSpPr>
          <p:cNvPr id="75" name="Group 74"/>
          <p:cNvGrpSpPr/>
          <p:nvPr/>
        </p:nvGrpSpPr>
        <p:grpSpPr>
          <a:xfrm>
            <a:off x="1332612" y="5189162"/>
            <a:ext cx="2591602" cy="1192374"/>
            <a:chOff x="664399" y="5189162"/>
            <a:chExt cx="2591602" cy="1192374"/>
          </a:xfrm>
        </p:grpSpPr>
        <p:sp>
          <p:nvSpPr>
            <p:cNvPr id="44" name="Rounded Rectangle 43"/>
            <p:cNvSpPr/>
            <p:nvPr/>
          </p:nvSpPr>
          <p:spPr>
            <a:xfrm>
              <a:off x="664399" y="5369438"/>
              <a:ext cx="2578175" cy="1012098"/>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692354" y="5501433"/>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51" name="TextBox 50"/>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76" name="Group 75"/>
          <p:cNvGrpSpPr/>
          <p:nvPr/>
        </p:nvGrpSpPr>
        <p:grpSpPr>
          <a:xfrm>
            <a:off x="3963099" y="5200638"/>
            <a:ext cx="2627347" cy="1180898"/>
            <a:chOff x="3294886" y="5194495"/>
            <a:chExt cx="2627347" cy="1180898"/>
          </a:xfrm>
        </p:grpSpPr>
        <p:sp>
          <p:nvSpPr>
            <p:cNvPr id="30" name="Rounded Rectangle 29"/>
            <p:cNvSpPr/>
            <p:nvPr/>
          </p:nvSpPr>
          <p:spPr>
            <a:xfrm>
              <a:off x="3330631" y="5363295"/>
              <a:ext cx="2578175" cy="1012098"/>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3601300" y="5268911"/>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3358586" y="5495290"/>
              <a:ext cx="2563647" cy="584775"/>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33" name="TextBox 32"/>
            <p:cNvSpPr txBox="1"/>
            <p:nvPr/>
          </p:nvSpPr>
          <p:spPr>
            <a:xfrm>
              <a:off x="3294886" y="5194495"/>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52" name="Group 51"/>
          <p:cNvGrpSpPr/>
          <p:nvPr/>
        </p:nvGrpSpPr>
        <p:grpSpPr>
          <a:xfrm>
            <a:off x="9440310" y="5168230"/>
            <a:ext cx="2591602" cy="1192375"/>
            <a:chOff x="6144916" y="5122647"/>
            <a:chExt cx="2591602" cy="1192375"/>
          </a:xfrm>
        </p:grpSpPr>
        <p:sp>
          <p:nvSpPr>
            <p:cNvPr id="53" name="Rounded Rectangle 52"/>
            <p:cNvSpPr/>
            <p:nvPr/>
          </p:nvSpPr>
          <p:spPr>
            <a:xfrm>
              <a:off x="6144916" y="5302923"/>
              <a:ext cx="2578175" cy="1012099"/>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6415585" y="5208540"/>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6172871" y="5434919"/>
              <a:ext cx="2563647" cy="830997"/>
            </a:xfrm>
            <a:prstGeom prst="rect">
              <a:avLst/>
            </a:prstGeom>
          </p:spPr>
          <p:txBody>
            <a:bodyPr wrap="square">
              <a:spAutoFit/>
            </a:bodyPr>
            <a:lstStyle/>
            <a:p>
              <a:pPr algn="ctr"/>
              <a:r>
                <a:rPr lang="en-US" sz="1600" dirty="0">
                  <a:latin typeface="Calibri" panose="020F0502020204030204" pitchFamily="34" charset="0"/>
                  <a:cs typeface="Calibri" panose="020F0502020204030204" pitchFamily="34" charset="0"/>
                </a:rPr>
                <a:t>Name [</a:t>
              </a:r>
              <a:r>
                <a:rPr lang="en-US" sz="1600" dirty="0" err="1">
                  <a:latin typeface="Calibri" panose="020F0502020204030204" pitchFamily="34" charset="0"/>
                  <a:cs typeface="Calibri" panose="020F0502020204030204" pitchFamily="34" charset="0"/>
                </a:rPr>
                <a:t>Fitzbillies</a:t>
              </a:r>
              <a:r>
                <a:rPr lang="en-US" sz="1600" dirty="0">
                  <a:latin typeface="Calibri" panose="020F0502020204030204" pitchFamily="34" charset="0"/>
                  <a:cs typeface="Calibri" panose="020F0502020204030204" pitchFamily="34" charset="0"/>
                </a:rPr>
                <a:t>], </a:t>
              </a:r>
            </a:p>
            <a:p>
              <a:pPr algn="ctr"/>
              <a:r>
                <a:rPr lang="en-US" sz="1600" dirty="0">
                  <a:latin typeface="Calibri" panose="020F0502020204030204" pitchFamily="34" charset="0"/>
                  <a:cs typeface="Calibri" panose="020F0502020204030204" pitchFamily="34" charset="0"/>
                </a:rPr>
                <a:t>Type [Coffee Shop],</a:t>
              </a:r>
            </a:p>
            <a:p>
              <a:pPr algn="ctr"/>
              <a:r>
                <a:rPr lang="en-US" sz="1600" dirty="0"/>
                <a:t>Price [Cheap]</a:t>
              </a:r>
              <a:endParaRPr lang="en-US" sz="1600" dirty="0">
                <a:latin typeface="Calibri" panose="020F0502020204030204" pitchFamily="34" charset="0"/>
                <a:cs typeface="Calibri" panose="020F0502020204030204" pitchFamily="34" charset="0"/>
              </a:endParaRPr>
            </a:p>
          </p:txBody>
        </p:sp>
        <p:sp>
          <p:nvSpPr>
            <p:cNvPr id="56" name="TextBox 55"/>
            <p:cNvSpPr txBox="1"/>
            <p:nvPr/>
          </p:nvSpPr>
          <p:spPr>
            <a:xfrm>
              <a:off x="6144916" y="5122647"/>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58" name="Group 57"/>
          <p:cNvGrpSpPr/>
          <p:nvPr/>
        </p:nvGrpSpPr>
        <p:grpSpPr>
          <a:xfrm>
            <a:off x="6742723" y="5189161"/>
            <a:ext cx="2627347" cy="1180898"/>
            <a:chOff x="8775403" y="5127981"/>
            <a:chExt cx="2627347" cy="1180898"/>
          </a:xfrm>
        </p:grpSpPr>
        <p:sp>
          <p:nvSpPr>
            <p:cNvPr id="59" name="Rounded Rectangle 58"/>
            <p:cNvSpPr/>
            <p:nvPr/>
          </p:nvSpPr>
          <p:spPr>
            <a:xfrm>
              <a:off x="8811148" y="5296780"/>
              <a:ext cx="2578175" cy="1012099"/>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ectangle 59"/>
            <p:cNvSpPr/>
            <p:nvPr/>
          </p:nvSpPr>
          <p:spPr>
            <a:xfrm>
              <a:off x="9081817" y="5202397"/>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Rectangle 60"/>
            <p:cNvSpPr/>
            <p:nvPr/>
          </p:nvSpPr>
          <p:spPr>
            <a:xfrm>
              <a:off x="8839103" y="5428775"/>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Food [English], Price [Cheap]</a:t>
              </a:r>
              <a:endParaRPr lang="en-US" sz="1600">
                <a:latin typeface="Calibri" panose="020F0502020204030204" pitchFamily="34" charset="0"/>
                <a:cs typeface="Calibri" panose="020F0502020204030204" pitchFamily="34" charset="0"/>
              </a:endParaRPr>
            </a:p>
          </p:txBody>
        </p:sp>
        <p:sp>
          <p:nvSpPr>
            <p:cNvPr id="62" name="TextBox 61"/>
            <p:cNvSpPr txBox="1"/>
            <p:nvPr/>
          </p:nvSpPr>
          <p:spPr>
            <a:xfrm>
              <a:off x="8775403" y="5127981"/>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pic>
        <p:nvPicPr>
          <p:cNvPr id="64" name="Picture 63">
            <a:extLst>
              <a:ext uri="{FF2B5EF4-FFF2-40B4-BE49-F238E27FC236}">
                <a16:creationId xmlns:a16="http://schemas.microsoft.com/office/drawing/2014/main" id="{D3ADB62C-B72D-7C48-BA2B-28C302972E29}"/>
              </a:ext>
            </a:extLst>
          </p:cNvPr>
          <p:cNvPicPr>
            <a:picLocks noChangeAspect="1"/>
          </p:cNvPicPr>
          <p:nvPr/>
        </p:nvPicPr>
        <p:blipFill>
          <a:blip r:embed="rId3"/>
          <a:stretch>
            <a:fillRect/>
          </a:stretch>
        </p:blipFill>
        <p:spPr>
          <a:xfrm>
            <a:off x="370907" y="1857001"/>
            <a:ext cx="898265" cy="830436"/>
          </a:xfrm>
          <a:prstGeom prst="rect">
            <a:avLst/>
          </a:prstGeom>
        </p:spPr>
      </p:pic>
      <p:pic>
        <p:nvPicPr>
          <p:cNvPr id="69" name="Picture 68">
            <a:extLst>
              <a:ext uri="{FF2B5EF4-FFF2-40B4-BE49-F238E27FC236}">
                <a16:creationId xmlns:a16="http://schemas.microsoft.com/office/drawing/2014/main" id="{C95C0A9F-D296-C942-9424-2AEB0A05DBE1}"/>
              </a:ext>
            </a:extLst>
          </p:cNvPr>
          <p:cNvPicPr>
            <a:picLocks noChangeAspect="1"/>
          </p:cNvPicPr>
          <p:nvPr/>
        </p:nvPicPr>
        <p:blipFill>
          <a:blip r:embed="rId4"/>
          <a:stretch>
            <a:fillRect/>
          </a:stretch>
        </p:blipFill>
        <p:spPr>
          <a:xfrm>
            <a:off x="300215" y="4759264"/>
            <a:ext cx="830998" cy="830998"/>
          </a:xfrm>
          <a:prstGeom prst="rect">
            <a:avLst/>
          </a:prstGeom>
        </p:spPr>
      </p:pic>
      <p:cxnSp>
        <p:nvCxnSpPr>
          <p:cNvPr id="78" name="Straight Arrow Connector 77">
            <a:extLst>
              <a:ext uri="{FF2B5EF4-FFF2-40B4-BE49-F238E27FC236}">
                <a16:creationId xmlns:a16="http://schemas.microsoft.com/office/drawing/2014/main" id="{82887956-E68D-334F-A0D7-7F29F6BD5A72}"/>
              </a:ext>
            </a:extLst>
          </p:cNvPr>
          <p:cNvCxnSpPr>
            <a:cxnSpLocks/>
          </p:cNvCxnSpPr>
          <p:nvPr/>
        </p:nvCxnSpPr>
        <p:spPr>
          <a:xfrm>
            <a:off x="7750852" y="2705573"/>
            <a:ext cx="425445" cy="552764"/>
          </a:xfrm>
          <a:prstGeom prst="straightConnector1">
            <a:avLst/>
          </a:prstGeom>
          <a:ln w="101600">
            <a:solidFill>
              <a:srgbClr val="00B050"/>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a:extLst>
              <a:ext uri="{FF2B5EF4-FFF2-40B4-BE49-F238E27FC236}">
                <a16:creationId xmlns:a16="http://schemas.microsoft.com/office/drawing/2014/main" id="{0B9F440E-BDE9-9F49-BC7A-A8F071BE8F28}"/>
              </a:ext>
            </a:extLst>
          </p:cNvPr>
          <p:cNvCxnSpPr>
            <a:cxnSpLocks/>
          </p:cNvCxnSpPr>
          <p:nvPr/>
        </p:nvCxnSpPr>
        <p:spPr>
          <a:xfrm flipH="1">
            <a:off x="8187980" y="4781142"/>
            <a:ext cx="344086" cy="448237"/>
          </a:xfrm>
          <a:prstGeom prst="straightConnector1">
            <a:avLst/>
          </a:prstGeom>
          <a:ln w="101600">
            <a:solidFill>
              <a:srgbClr val="00B050"/>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sp>
        <p:nvSpPr>
          <p:cNvPr id="67" name="Rounded Rectangle 66">
            <a:extLst>
              <a:ext uri="{FF2B5EF4-FFF2-40B4-BE49-F238E27FC236}">
                <a16:creationId xmlns:a16="http://schemas.microsoft.com/office/drawing/2014/main" id="{ECE8662E-506D-6C40-8D8B-295123537A83}"/>
              </a:ext>
            </a:extLst>
          </p:cNvPr>
          <p:cNvSpPr/>
          <p:nvPr/>
        </p:nvSpPr>
        <p:spPr>
          <a:xfrm>
            <a:off x="151978" y="5532976"/>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endParaRPr lang="en-US" sz="2400" b="1" i="1">
              <a:solidFill>
                <a:srgbClr val="FFC003"/>
              </a:solidFill>
            </a:endParaRPr>
          </a:p>
        </p:txBody>
      </p:sp>
      <p:sp>
        <p:nvSpPr>
          <p:cNvPr id="57" name="Oval 56">
            <a:extLst>
              <a:ext uri="{FF2B5EF4-FFF2-40B4-BE49-F238E27FC236}">
                <a16:creationId xmlns:a16="http://schemas.microsoft.com/office/drawing/2014/main" id="{61B47CE0-39AF-2343-A387-8CCD4035D8FA}"/>
              </a:ext>
            </a:extLst>
          </p:cNvPr>
          <p:cNvSpPr/>
          <p:nvPr/>
        </p:nvSpPr>
        <p:spPr>
          <a:xfrm>
            <a:off x="9047261" y="5186326"/>
            <a:ext cx="347472" cy="348083"/>
          </a:xfrm>
          <a:prstGeom prst="ellipse">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B050"/>
                </a:solidFill>
              </a:rPr>
              <a:t>✔</a:t>
            </a:r>
          </a:p>
        </p:txBody>
      </p:sp>
      <p:sp>
        <p:nvSpPr>
          <p:cNvPr id="73" name="Oval 72">
            <a:extLst>
              <a:ext uri="{FF2B5EF4-FFF2-40B4-BE49-F238E27FC236}">
                <a16:creationId xmlns:a16="http://schemas.microsoft.com/office/drawing/2014/main" id="{73948F1B-F99B-A941-92CD-F39063479390}"/>
              </a:ext>
            </a:extLst>
          </p:cNvPr>
          <p:cNvSpPr/>
          <p:nvPr/>
        </p:nvSpPr>
        <p:spPr>
          <a:xfrm>
            <a:off x="6305897" y="5228692"/>
            <a:ext cx="347472" cy="348083"/>
          </a:xfrm>
          <a:prstGeom prst="ellipse">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2">
                    <a:lumMod val="10000"/>
                  </a:schemeClr>
                </a:solidFill>
              </a:rPr>
              <a:t>✗</a:t>
            </a:r>
          </a:p>
        </p:txBody>
      </p:sp>
      <p:sp>
        <p:nvSpPr>
          <p:cNvPr id="77" name="Oval 76">
            <a:extLst>
              <a:ext uri="{FF2B5EF4-FFF2-40B4-BE49-F238E27FC236}">
                <a16:creationId xmlns:a16="http://schemas.microsoft.com/office/drawing/2014/main" id="{B60A0408-AC11-3144-B351-FF1164490EA2}"/>
              </a:ext>
            </a:extLst>
          </p:cNvPr>
          <p:cNvSpPr/>
          <p:nvPr/>
        </p:nvSpPr>
        <p:spPr>
          <a:xfrm>
            <a:off x="3632582" y="5229964"/>
            <a:ext cx="347472" cy="348083"/>
          </a:xfrm>
          <a:prstGeom prst="ellipse">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2">
                    <a:lumMod val="10000"/>
                  </a:schemeClr>
                </a:solidFill>
              </a:rPr>
              <a:t>✗</a:t>
            </a:r>
          </a:p>
        </p:txBody>
      </p:sp>
      <p:sp>
        <p:nvSpPr>
          <p:cNvPr id="79" name="Oval 78">
            <a:extLst>
              <a:ext uri="{FF2B5EF4-FFF2-40B4-BE49-F238E27FC236}">
                <a16:creationId xmlns:a16="http://schemas.microsoft.com/office/drawing/2014/main" id="{C71BD365-8380-A54C-91E7-5E41A09690E5}"/>
              </a:ext>
            </a:extLst>
          </p:cNvPr>
          <p:cNvSpPr/>
          <p:nvPr/>
        </p:nvSpPr>
        <p:spPr>
          <a:xfrm>
            <a:off x="11723574" y="5196434"/>
            <a:ext cx="347472" cy="348083"/>
          </a:xfrm>
          <a:prstGeom prst="ellipse">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2">
                    <a:lumMod val="10000"/>
                  </a:schemeClr>
                </a:solidFill>
              </a:rPr>
              <a:t>✗</a:t>
            </a:r>
          </a:p>
        </p:txBody>
      </p:sp>
    </p:spTree>
    <p:extLst>
      <p:ext uri="{BB962C8B-B14F-4D97-AF65-F5344CB8AC3E}">
        <p14:creationId xmlns:p14="http://schemas.microsoft.com/office/powerpoint/2010/main" val="71227565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97302" y="146242"/>
            <a:ext cx="12191999" cy="1009698"/>
          </a:xfrm>
        </p:spPr>
        <p:txBody>
          <a:bodyPr/>
          <a:lstStyle/>
          <a:p>
            <a:r>
              <a:rPr lang="en-US"/>
              <a:t>Settings</a:t>
            </a:r>
          </a:p>
        </p:txBody>
      </p:sp>
      <p:grpSp>
        <p:nvGrpSpPr>
          <p:cNvPr id="4" name="Group 3"/>
          <p:cNvGrpSpPr/>
          <p:nvPr/>
        </p:nvGrpSpPr>
        <p:grpSpPr>
          <a:xfrm>
            <a:off x="940240" y="1803857"/>
            <a:ext cx="4042229" cy="2062819"/>
            <a:chOff x="940240" y="1673231"/>
            <a:chExt cx="4042229" cy="2062819"/>
          </a:xfrm>
        </p:grpSpPr>
        <p:sp>
          <p:nvSpPr>
            <p:cNvPr id="29" name="Rectangle 28"/>
            <p:cNvSpPr/>
            <p:nvPr/>
          </p:nvSpPr>
          <p:spPr>
            <a:xfrm>
              <a:off x="940240" y="1981724"/>
              <a:ext cx="4042229" cy="1754326"/>
            </a:xfrm>
            <a:prstGeom prst="rect">
              <a:avLst/>
            </a:prstGeom>
          </p:spPr>
          <p:txBody>
            <a:bodyPr wrap="square">
              <a:spAutoFit/>
            </a:bodyPr>
            <a:lstStyle/>
            <a:p>
              <a:r>
                <a:rPr lang="en-US">
                  <a:latin typeface="Consolas" panose="020B0609020204030204" pitchFamily="49" charset="0"/>
                  <a:cs typeface="Consolas" panose="020B0609020204030204" pitchFamily="49" charset="0"/>
                </a:rPr>
                <a:t>Name[</a:t>
              </a:r>
              <a:r>
                <a:rPr lang="en-US" err="1">
                  <a:latin typeface="Consolas" panose="020B0609020204030204" pitchFamily="49" charset="0"/>
                  <a:cs typeface="Consolas" panose="020B0609020204030204" pitchFamily="49" charset="0"/>
                </a:rPr>
                <a:t>Fitzbillies</a:t>
              </a:r>
              <a:r>
                <a:rPr lang="en-US">
                  <a:latin typeface="Consolas" panose="020B0609020204030204" pitchFamily="49" charset="0"/>
                  <a:cs typeface="Consolas" panose="020B0609020204030204" pitchFamily="49" charset="0"/>
                </a:rPr>
                <a:t>], </a:t>
              </a:r>
            </a:p>
            <a:p>
              <a:r>
                <a:rPr lang="en-US" err="1">
                  <a:latin typeface="Consolas" panose="020B0609020204030204" pitchFamily="49" charset="0"/>
                  <a:cs typeface="Consolas" panose="020B0609020204030204" pitchFamily="49" charset="0"/>
                </a:rPr>
                <a:t>EatType</a:t>
              </a:r>
              <a:r>
                <a:rPr lang="en-US">
                  <a:latin typeface="Consolas" panose="020B0609020204030204" pitchFamily="49" charset="0"/>
                  <a:cs typeface="Consolas" panose="020B0609020204030204" pitchFamily="49" charset="0"/>
                </a:rPr>
                <a:t>[Coffee Shop], </a:t>
              </a:r>
            </a:p>
            <a:p>
              <a:r>
                <a:rPr lang="en-US" err="1">
                  <a:latin typeface="Consolas" panose="020B0609020204030204" pitchFamily="49" charset="0"/>
                  <a:cs typeface="Consolas" panose="020B0609020204030204" pitchFamily="49" charset="0"/>
                </a:rPr>
                <a:t>PriceRange</a:t>
              </a:r>
              <a:r>
                <a:rPr lang="en-US">
                  <a:latin typeface="Consolas" panose="020B0609020204030204" pitchFamily="49" charset="0"/>
                  <a:cs typeface="Consolas" panose="020B0609020204030204" pitchFamily="49" charset="0"/>
                </a:rPr>
                <a:t>[Cheap], </a:t>
              </a:r>
            </a:p>
            <a:p>
              <a:r>
                <a:rPr lang="en-US" err="1">
                  <a:latin typeface="Consolas" panose="020B0609020204030204" pitchFamily="49" charset="0"/>
                  <a:cs typeface="Consolas" panose="020B0609020204030204" pitchFamily="49" charset="0"/>
                </a:rPr>
                <a:t>CustomerRating</a:t>
              </a:r>
              <a:r>
                <a:rPr lang="en-US">
                  <a:latin typeface="Consolas" panose="020B0609020204030204" pitchFamily="49" charset="0"/>
                  <a:cs typeface="Consolas" panose="020B0609020204030204" pitchFamily="49" charset="0"/>
                </a:rPr>
                <a:t>[5 out of 5], Area[Riverside], </a:t>
              </a:r>
            </a:p>
            <a:p>
              <a:r>
                <a:rPr lang="en-US" err="1">
                  <a:latin typeface="Consolas" panose="020B0609020204030204" pitchFamily="49" charset="0"/>
                  <a:cs typeface="Consolas" panose="020B0609020204030204" pitchFamily="49" charset="0"/>
                </a:rPr>
                <a:t>FamilyFriendly</a:t>
              </a:r>
              <a:r>
                <a:rPr lang="en-US">
                  <a:latin typeface="Consolas" panose="020B0609020204030204" pitchFamily="49" charset="0"/>
                  <a:cs typeface="Consolas" panose="020B0609020204030204" pitchFamily="49" charset="0"/>
                </a:rPr>
                <a:t>[Yes]</a:t>
              </a:r>
            </a:p>
          </p:txBody>
        </p:sp>
        <p:sp>
          <p:nvSpPr>
            <p:cNvPr id="31" name="Rectangle 30"/>
            <p:cNvSpPr/>
            <p:nvPr/>
          </p:nvSpPr>
          <p:spPr>
            <a:xfrm>
              <a:off x="940240" y="1673231"/>
              <a:ext cx="776175" cy="369332"/>
            </a:xfrm>
            <a:prstGeom prst="rect">
              <a:avLst/>
            </a:prstGeom>
          </p:spPr>
          <p:txBody>
            <a:bodyPr wrap="none">
              <a:spAutoFit/>
            </a:bodyPr>
            <a:lstStyle/>
            <a:p>
              <a:r>
                <a:rPr lang="en-US" b="1">
                  <a:solidFill>
                    <a:srgbClr val="333333"/>
                  </a:solidFill>
                  <a:latin typeface="Avenir-Book" panose="02000503020000020003" pitchFamily="2" charset="0"/>
                </a:rPr>
                <a:t>Input:</a:t>
              </a:r>
            </a:p>
          </p:txBody>
        </p:sp>
      </p:grpSp>
      <p:sp>
        <p:nvSpPr>
          <p:cNvPr id="32" name="Rectangle 31"/>
          <p:cNvSpPr/>
          <p:nvPr/>
        </p:nvSpPr>
        <p:spPr>
          <a:xfrm>
            <a:off x="791517" y="1282328"/>
            <a:ext cx="6064481" cy="461665"/>
          </a:xfrm>
          <a:prstGeom prst="rect">
            <a:avLst/>
          </a:prstGeom>
        </p:spPr>
        <p:txBody>
          <a:bodyPr wrap="none">
            <a:spAutoFit/>
          </a:bodyPr>
          <a:lstStyle/>
          <a:p>
            <a:r>
              <a:rPr lang="en-US" sz="2400">
                <a:latin typeface="Avenir-Book" panose="02000503020000020003" pitchFamily="2" charset="0"/>
              </a:rPr>
              <a:t>Generation from Meaning Representations</a:t>
            </a:r>
          </a:p>
        </p:txBody>
      </p:sp>
      <p:grpSp>
        <p:nvGrpSpPr>
          <p:cNvPr id="5" name="Group 4"/>
          <p:cNvGrpSpPr/>
          <p:nvPr/>
        </p:nvGrpSpPr>
        <p:grpSpPr>
          <a:xfrm>
            <a:off x="940240" y="4568211"/>
            <a:ext cx="4042229" cy="1906046"/>
            <a:chOff x="940240" y="4332159"/>
            <a:chExt cx="4042229" cy="1906046"/>
          </a:xfrm>
        </p:grpSpPr>
        <p:sp>
          <p:nvSpPr>
            <p:cNvPr id="9" name="Rectangle 8"/>
            <p:cNvSpPr/>
            <p:nvPr/>
          </p:nvSpPr>
          <p:spPr>
            <a:xfrm>
              <a:off x="940240" y="4332159"/>
              <a:ext cx="843501" cy="400110"/>
            </a:xfrm>
            <a:prstGeom prst="rect">
              <a:avLst/>
            </a:prstGeom>
          </p:spPr>
          <p:txBody>
            <a:bodyPr wrap="none">
              <a:spAutoFit/>
            </a:bodyPr>
            <a:lstStyle/>
            <a:p>
              <a:r>
                <a:rPr lang="en-US" sz="2000" b="1">
                  <a:solidFill>
                    <a:srgbClr val="333333"/>
                  </a:solidFill>
                  <a:latin typeface="Avenir-Book" panose="02000503020000020003" pitchFamily="2" charset="0"/>
                </a:rPr>
                <a:t>Input:</a:t>
              </a:r>
            </a:p>
          </p:txBody>
        </p:sp>
        <p:sp>
          <p:nvSpPr>
            <p:cNvPr id="10" name="Rectangle 9"/>
            <p:cNvSpPr/>
            <p:nvPr/>
          </p:nvSpPr>
          <p:spPr>
            <a:xfrm>
              <a:off x="940240" y="4606989"/>
              <a:ext cx="4042229" cy="1631216"/>
            </a:xfrm>
            <a:prstGeom prst="rect">
              <a:avLst/>
            </a:prstGeom>
          </p:spPr>
          <p:txBody>
            <a:bodyPr wrap="square">
              <a:spAutoFit/>
            </a:bodyPr>
            <a:lstStyle/>
            <a:p>
              <a:r>
                <a:rPr lang="en-US" sz="2000" i="1">
                  <a:latin typeface="+mj-lt"/>
                  <a:cs typeface="Consolas" panose="020B0609020204030204" pitchFamily="49" charset="0"/>
                </a:rPr>
                <a:t>The 1-0 </a:t>
              </a:r>
              <a:r>
                <a:rPr lang="en-US" sz="2000" i="1" err="1">
                  <a:latin typeface="+mj-lt"/>
                  <a:cs typeface="Consolas" panose="020B0609020204030204" pitchFamily="49" charset="0"/>
                </a:rPr>
                <a:t>scoreline</a:t>
              </a:r>
              <a:r>
                <a:rPr lang="en-US" sz="2000" i="1">
                  <a:latin typeface="+mj-lt"/>
                  <a:cs typeface="Consolas" panose="020B0609020204030204" pitchFamily="49" charset="0"/>
                </a:rPr>
                <a:t> that took Barcelona through to the Champions League quarterfinals made their clash with Manchester City all seem rather academic.</a:t>
              </a:r>
            </a:p>
          </p:txBody>
        </p:sp>
      </p:grpSp>
      <p:sp>
        <p:nvSpPr>
          <p:cNvPr id="11" name="Rectangle 10"/>
          <p:cNvSpPr/>
          <p:nvPr/>
        </p:nvSpPr>
        <p:spPr>
          <a:xfrm>
            <a:off x="5185618" y="4546177"/>
            <a:ext cx="6598880" cy="1015663"/>
          </a:xfrm>
          <a:prstGeom prst="rect">
            <a:avLst/>
          </a:prstGeom>
        </p:spPr>
        <p:txBody>
          <a:bodyPr wrap="square">
            <a:spAutoFit/>
          </a:bodyPr>
          <a:lstStyle/>
          <a:p>
            <a:r>
              <a:rPr lang="en-US" sz="2000" b="1">
                <a:solidFill>
                  <a:srgbClr val="333333"/>
                </a:solidFill>
                <a:latin typeface="Avenir-Book" panose="02000503020000020003" pitchFamily="2" charset="0"/>
              </a:rPr>
              <a:t>Output:</a:t>
            </a:r>
            <a:endParaRPr lang="en-US" sz="2000">
              <a:solidFill>
                <a:srgbClr val="333333"/>
              </a:solidFill>
              <a:latin typeface="+mj-lt"/>
            </a:endParaRPr>
          </a:p>
          <a:p>
            <a:r>
              <a:rPr lang="en-US" sz="2000" i="1">
                <a:latin typeface="+mj-lt"/>
              </a:rPr>
              <a:t>Barcelona beat Barcelona</a:t>
            </a:r>
            <a:r>
              <a:rPr lang="en-US" sz="2000" i="1">
                <a:solidFill>
                  <a:srgbClr val="FF0000"/>
                </a:solidFill>
                <a:latin typeface="+mj-lt"/>
              </a:rPr>
              <a:t> </a:t>
            </a:r>
            <a:r>
              <a:rPr lang="en-US" sz="2000" i="1">
                <a:latin typeface="+mj-lt"/>
              </a:rPr>
              <a:t>1-0 in the Champions League quarterfinals. </a:t>
            </a:r>
          </a:p>
        </p:txBody>
      </p:sp>
      <p:sp>
        <p:nvSpPr>
          <p:cNvPr id="6" name="Rectangle 5"/>
          <p:cNvSpPr/>
          <p:nvPr/>
        </p:nvSpPr>
        <p:spPr>
          <a:xfrm>
            <a:off x="5185618" y="2068357"/>
            <a:ext cx="6096000" cy="1323439"/>
          </a:xfrm>
          <a:prstGeom prst="rect">
            <a:avLst/>
          </a:prstGeom>
        </p:spPr>
        <p:txBody>
          <a:bodyPr>
            <a:spAutoFit/>
          </a:bodyPr>
          <a:lstStyle/>
          <a:p>
            <a:r>
              <a:rPr lang="en-US" sz="2000" b="1">
                <a:latin typeface="Avenir-Book" panose="02000503020000020003" pitchFamily="2" charset="0"/>
              </a:rPr>
              <a:t>Output:</a:t>
            </a:r>
            <a:endParaRPr lang="en-US" sz="2000" b="1">
              <a:solidFill>
                <a:srgbClr val="333333"/>
              </a:solidFill>
            </a:endParaRPr>
          </a:p>
          <a:p>
            <a:r>
              <a:rPr lang="en-US" sz="2000" i="1" err="1">
                <a:cs typeface="Consolas" panose="020B0609020204030204" pitchFamily="49" charset="0"/>
              </a:rPr>
              <a:t>Fitzbillies</a:t>
            </a:r>
            <a:r>
              <a:rPr lang="en-US" sz="2000" i="1">
                <a:cs typeface="Consolas" panose="020B0609020204030204" pitchFamily="49" charset="0"/>
              </a:rPr>
              <a:t> is a family friendly coffee shop that serves English food. It is located in riverside area</a:t>
            </a:r>
            <a:r>
              <a:rPr lang="en-US" sz="2000" b="1" i="1">
                <a:cs typeface="Consolas" panose="020B0609020204030204" pitchFamily="49" charset="0"/>
              </a:rPr>
              <a:t>. </a:t>
            </a:r>
            <a:r>
              <a:rPr lang="en-US" sz="2000" i="1">
                <a:cs typeface="Consolas" panose="020B0609020204030204" pitchFamily="49" charset="0"/>
              </a:rPr>
              <a:t>It has a customer rating of 5 out of 5 and is cheap.</a:t>
            </a:r>
          </a:p>
        </p:txBody>
      </p:sp>
      <p:sp>
        <p:nvSpPr>
          <p:cNvPr id="13" name="Rectangle 12">
            <a:extLst>
              <a:ext uri="{FF2B5EF4-FFF2-40B4-BE49-F238E27FC236}">
                <a16:creationId xmlns:a16="http://schemas.microsoft.com/office/drawing/2014/main" id="{06D0A50E-E59D-554E-A750-C02939BDC9F5}"/>
              </a:ext>
            </a:extLst>
          </p:cNvPr>
          <p:cNvSpPr/>
          <p:nvPr/>
        </p:nvSpPr>
        <p:spPr>
          <a:xfrm>
            <a:off x="791517" y="4113540"/>
            <a:ext cx="3845925" cy="461665"/>
          </a:xfrm>
          <a:prstGeom prst="rect">
            <a:avLst/>
          </a:prstGeom>
        </p:spPr>
        <p:txBody>
          <a:bodyPr wrap="none">
            <a:spAutoFit/>
          </a:bodyPr>
          <a:lstStyle/>
          <a:p>
            <a:r>
              <a:rPr lang="en-US" sz="2400">
                <a:latin typeface="Avenir-Book" panose="02000503020000020003" pitchFamily="2" charset="0"/>
              </a:rPr>
              <a:t>Abstractive Summarization</a:t>
            </a:r>
          </a:p>
        </p:txBody>
      </p:sp>
    </p:spTree>
    <p:extLst>
      <p:ext uri="{BB962C8B-B14F-4D97-AF65-F5344CB8AC3E}">
        <p14:creationId xmlns:p14="http://schemas.microsoft.com/office/powerpoint/2010/main" val="40555406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err="1"/>
              <a:t>Reconstructor</a:t>
            </a:r>
            <a:r>
              <a:rPr lang="en-US"/>
              <a:t>-Based Pragmatics</a:t>
            </a:r>
          </a:p>
        </p:txBody>
      </p:sp>
      <p:cxnSp>
        <p:nvCxnSpPr>
          <p:cNvPr id="28" name="Straight Arrow Connector 27"/>
          <p:cNvCxnSpPr/>
          <p:nvPr/>
        </p:nvCxnSpPr>
        <p:spPr>
          <a:xfrm>
            <a:off x="3318757" y="3684791"/>
            <a:ext cx="304802" cy="979988"/>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3318758" y="3710425"/>
            <a:ext cx="152401" cy="801954"/>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0" name="Rounded Rectangle 29"/>
          <p:cNvSpPr/>
          <p:nvPr/>
        </p:nvSpPr>
        <p:spPr>
          <a:xfrm>
            <a:off x="3219984" y="4664779"/>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31" name="Rounded Rectangle 30"/>
          <p:cNvSpPr/>
          <p:nvPr/>
        </p:nvSpPr>
        <p:spPr>
          <a:xfrm>
            <a:off x="3067584" y="4512379"/>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32" name="Rounded Rectangle 31"/>
          <p:cNvSpPr/>
          <p:nvPr/>
        </p:nvSpPr>
        <p:spPr>
          <a:xfrm>
            <a:off x="2860677" y="4265648"/>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1</a:t>
            </a:r>
            <a:endParaRPr lang="en-US" sz="3000" i="1">
              <a:solidFill>
                <a:schemeClr val="tx1"/>
              </a:solidFill>
            </a:endParaRPr>
          </a:p>
        </p:txBody>
      </p:sp>
      <p:cxnSp>
        <p:nvCxnSpPr>
          <p:cNvPr id="33" name="Straight Arrow Connector 32"/>
          <p:cNvCxnSpPr/>
          <p:nvPr/>
        </p:nvCxnSpPr>
        <p:spPr>
          <a:xfrm>
            <a:off x="3318758" y="3666740"/>
            <a:ext cx="1" cy="566473"/>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3579815" y="4986024"/>
            <a:ext cx="538930" cy="707886"/>
          </a:xfrm>
          <a:prstGeom prst="rect">
            <a:avLst/>
          </a:prstGeom>
          <a:noFill/>
        </p:spPr>
        <p:txBody>
          <a:bodyPr wrap="none" rtlCol="0">
            <a:spAutoFit/>
          </a:bodyPr>
          <a:lstStyle/>
          <a:p>
            <a:r>
              <a:rPr lang="en-US" sz="4000"/>
              <a:t>…</a:t>
            </a:r>
          </a:p>
        </p:txBody>
      </p:sp>
      <p:sp>
        <p:nvSpPr>
          <p:cNvPr id="35" name="Rounded Rectangle 34"/>
          <p:cNvSpPr/>
          <p:nvPr/>
        </p:nvSpPr>
        <p:spPr>
          <a:xfrm>
            <a:off x="1198938" y="3534758"/>
            <a:ext cx="1283952" cy="830435"/>
          </a:xfrm>
          <a:prstGeom prst="roundRect">
            <a:avLst/>
          </a:prstGeom>
          <a:solidFill>
            <a:schemeClr val="accent6">
              <a:lumMod val="40000"/>
              <a:lumOff val="60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Listener</a:t>
            </a:r>
            <a:br>
              <a:rPr lang="en-US" sz="2400">
                <a:solidFill>
                  <a:schemeClr val="tx1"/>
                </a:solidFill>
              </a:rPr>
            </a:br>
            <a:r>
              <a:rPr lang="en-US" sz="2400" i="1">
                <a:solidFill>
                  <a:schemeClr val="tx1"/>
                </a:solidFill>
              </a:rPr>
              <a:t>P(</a:t>
            </a:r>
            <a:r>
              <a:rPr lang="en-US" sz="2400" i="1" err="1">
                <a:solidFill>
                  <a:schemeClr val="tx1"/>
                </a:solidFill>
              </a:rPr>
              <a:t>i</a:t>
            </a:r>
            <a:r>
              <a:rPr lang="en-US" sz="2400" i="1">
                <a:solidFill>
                  <a:schemeClr val="tx1"/>
                </a:solidFill>
              </a:rPr>
              <a:t> | o)</a:t>
            </a:r>
          </a:p>
        </p:txBody>
      </p:sp>
      <p:sp>
        <p:nvSpPr>
          <p:cNvPr id="41" name="Rounded Rectangle 40"/>
          <p:cNvSpPr/>
          <p:nvPr/>
        </p:nvSpPr>
        <p:spPr>
          <a:xfrm>
            <a:off x="2931877" y="294935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p>
        </p:txBody>
      </p:sp>
      <p:grpSp>
        <p:nvGrpSpPr>
          <p:cNvPr id="42" name="Group 41"/>
          <p:cNvGrpSpPr/>
          <p:nvPr/>
        </p:nvGrpSpPr>
        <p:grpSpPr>
          <a:xfrm>
            <a:off x="5538119" y="2387495"/>
            <a:ext cx="4042229" cy="3447814"/>
            <a:chOff x="940240" y="1673231"/>
            <a:chExt cx="4042229" cy="3447814"/>
          </a:xfrm>
        </p:grpSpPr>
        <p:sp>
          <p:nvSpPr>
            <p:cNvPr id="43" name="Rectangle 42"/>
            <p:cNvSpPr/>
            <p:nvPr/>
          </p:nvSpPr>
          <p:spPr>
            <a:xfrm>
              <a:off x="940240" y="1981724"/>
              <a:ext cx="4042229" cy="3139321"/>
            </a:xfrm>
            <a:prstGeom prst="rect">
              <a:avLst/>
            </a:prstGeom>
          </p:spPr>
          <p:txBody>
            <a:bodyPr wrap="square">
              <a:spAutoFit/>
            </a:bodyPr>
            <a:lstStyle/>
            <a:p>
              <a:r>
                <a:rPr lang="en-US">
                  <a:latin typeface="Consolas" panose="020B0609020204030204" pitchFamily="49" charset="0"/>
                  <a:cs typeface="Consolas" panose="020B0609020204030204" pitchFamily="49" charset="0"/>
                </a:rPr>
                <a:t>Name[</a:t>
              </a:r>
              <a:r>
                <a:rPr lang="en-US" err="1">
                  <a:latin typeface="Consolas" panose="020B0609020204030204" pitchFamily="49" charset="0"/>
                  <a:cs typeface="Consolas" panose="020B0609020204030204" pitchFamily="49" charset="0"/>
                </a:rPr>
                <a:t>Fitzbillies</a:t>
              </a:r>
              <a:r>
                <a:rPr lang="en-US">
                  <a:latin typeface="Consolas" panose="020B0609020204030204" pitchFamily="49" charset="0"/>
                  <a:cs typeface="Consolas" panose="020B0609020204030204" pitchFamily="49" charset="0"/>
                </a:rPr>
                <a:t>],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EatType</a:t>
              </a:r>
              <a:r>
                <a:rPr lang="en-US">
                  <a:latin typeface="Consolas" panose="020B0609020204030204" pitchFamily="49" charset="0"/>
                  <a:cs typeface="Consolas" panose="020B0609020204030204" pitchFamily="49" charset="0"/>
                </a:rPr>
                <a:t>[Coffee Shop],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PriceRange</a:t>
              </a:r>
              <a:r>
                <a:rPr lang="en-US">
                  <a:latin typeface="Consolas" panose="020B0609020204030204" pitchFamily="49" charset="0"/>
                  <a:cs typeface="Consolas" panose="020B0609020204030204" pitchFamily="49" charset="0"/>
                </a:rPr>
                <a:t>[Cheap],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CustomerRating</a:t>
              </a:r>
              <a:r>
                <a:rPr lang="en-US">
                  <a:latin typeface="Consolas" panose="020B0609020204030204" pitchFamily="49" charset="0"/>
                  <a:cs typeface="Consolas" panose="020B0609020204030204" pitchFamily="49" charset="0"/>
                </a:rPr>
                <a:t>[5 out of 5],</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Area[Riverside], </a:t>
              </a:r>
            </a:p>
            <a:p>
              <a:endParaRPr lang="en-US">
                <a:latin typeface="Consolas" panose="020B0609020204030204" pitchFamily="49" charset="0"/>
                <a:cs typeface="Consolas" panose="020B0609020204030204" pitchFamily="49" charset="0"/>
              </a:endParaRPr>
            </a:p>
            <a:p>
              <a:r>
                <a:rPr lang="en-US" err="1">
                  <a:latin typeface="Consolas" panose="020B0609020204030204" pitchFamily="49" charset="0"/>
                  <a:cs typeface="Consolas" panose="020B0609020204030204" pitchFamily="49" charset="0"/>
                </a:rPr>
                <a:t>FamilyFriendly</a:t>
              </a:r>
              <a:r>
                <a:rPr lang="en-US">
                  <a:latin typeface="Consolas" panose="020B0609020204030204" pitchFamily="49" charset="0"/>
                  <a:cs typeface="Consolas" panose="020B0609020204030204" pitchFamily="49" charset="0"/>
                </a:rPr>
                <a:t>[Yes]</a:t>
              </a:r>
            </a:p>
          </p:txBody>
        </p:sp>
        <p:sp>
          <p:nvSpPr>
            <p:cNvPr id="45" name="Rectangle 44"/>
            <p:cNvSpPr/>
            <p:nvPr/>
          </p:nvSpPr>
          <p:spPr>
            <a:xfrm>
              <a:off x="940240" y="1673231"/>
              <a:ext cx="776175" cy="369332"/>
            </a:xfrm>
            <a:prstGeom prst="rect">
              <a:avLst/>
            </a:prstGeom>
          </p:spPr>
          <p:txBody>
            <a:bodyPr wrap="none">
              <a:spAutoFit/>
            </a:bodyPr>
            <a:lstStyle/>
            <a:p>
              <a:r>
                <a:rPr lang="en-US" b="1">
                  <a:solidFill>
                    <a:srgbClr val="333333"/>
                  </a:solidFill>
                  <a:latin typeface="Avenir-Book" panose="02000503020000020003" pitchFamily="2" charset="0"/>
                </a:rPr>
                <a:t>Input:</a:t>
              </a:r>
            </a:p>
          </p:txBody>
        </p:sp>
      </p:grpSp>
      <p:sp>
        <p:nvSpPr>
          <p:cNvPr id="46" name="圆角矩形 331">
            <a:extLst>
              <a:ext uri="{FF2B5EF4-FFF2-40B4-BE49-F238E27FC236}">
                <a16:creationId xmlns:a16="http://schemas.microsoft.com/office/drawing/2014/main" id="{555DC50C-D015-5B41-A088-3475AB6A989D}"/>
              </a:ext>
            </a:extLst>
          </p:cNvPr>
          <p:cNvSpPr/>
          <p:nvPr/>
        </p:nvSpPr>
        <p:spPr>
          <a:xfrm>
            <a:off x="9916036" y="2697272"/>
            <a:ext cx="1011397" cy="274384"/>
          </a:xfrm>
          <a:prstGeom prst="roundRect">
            <a:avLst/>
          </a:prstGeom>
          <a:solidFill>
            <a:schemeClr val="bg2">
              <a:lumMod val="75000"/>
            </a:schemeClr>
          </a:solidFill>
          <a:ln w="12700" cap="flat" cmpd="sng" algn="ctr">
            <a:solidFill>
              <a:schemeClr val="tx1">
                <a:lumMod val="7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47" name="圆角矩形 331">
            <a:extLst>
              <a:ext uri="{FF2B5EF4-FFF2-40B4-BE49-F238E27FC236}">
                <a16:creationId xmlns:a16="http://schemas.microsoft.com/office/drawing/2014/main" id="{711E9C55-4072-2444-A34E-801B3A1FA547}"/>
              </a:ext>
            </a:extLst>
          </p:cNvPr>
          <p:cNvSpPr/>
          <p:nvPr/>
        </p:nvSpPr>
        <p:spPr>
          <a:xfrm>
            <a:off x="9916035" y="3317340"/>
            <a:ext cx="1011397" cy="274384"/>
          </a:xfrm>
          <a:prstGeom prst="roundRect">
            <a:avLst/>
          </a:prstGeom>
          <a:solidFill>
            <a:schemeClr val="accent6">
              <a:lumMod val="60000"/>
              <a:lumOff val="40000"/>
            </a:schemeClr>
          </a:solidFill>
          <a:ln w="12700" cap="flat" cmpd="sng" algn="ctr">
            <a:solidFill>
              <a:schemeClr val="accent6">
                <a:lumMod val="7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48" name="圆角矩形 331">
            <a:extLst>
              <a:ext uri="{FF2B5EF4-FFF2-40B4-BE49-F238E27FC236}">
                <a16:creationId xmlns:a16="http://schemas.microsoft.com/office/drawing/2014/main" id="{25BC3AC6-C2B6-B143-ADB2-DC401965FEC3}"/>
              </a:ext>
            </a:extLst>
          </p:cNvPr>
          <p:cNvSpPr/>
          <p:nvPr/>
        </p:nvSpPr>
        <p:spPr>
          <a:xfrm>
            <a:off x="9916034" y="3800216"/>
            <a:ext cx="1011397" cy="274384"/>
          </a:xfrm>
          <a:prstGeom prst="roundRect">
            <a:avLst/>
          </a:prstGeom>
          <a:solidFill>
            <a:schemeClr val="accent4">
              <a:lumMod val="60000"/>
              <a:lumOff val="40000"/>
            </a:schemeClr>
          </a:solidFill>
          <a:ln w="12700" cap="flat" cmpd="sng" algn="ctr">
            <a:solidFill>
              <a:schemeClr val="accent4">
                <a:lumMod val="7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49" name="圆角矩形 331">
            <a:extLst>
              <a:ext uri="{FF2B5EF4-FFF2-40B4-BE49-F238E27FC236}">
                <a16:creationId xmlns:a16="http://schemas.microsoft.com/office/drawing/2014/main" id="{BDAA2778-B43D-5540-8333-6A03866E15EB}"/>
              </a:ext>
            </a:extLst>
          </p:cNvPr>
          <p:cNvSpPr/>
          <p:nvPr/>
        </p:nvSpPr>
        <p:spPr>
          <a:xfrm>
            <a:off x="9916033" y="4332171"/>
            <a:ext cx="1011397" cy="274384"/>
          </a:xfrm>
          <a:prstGeom prst="roundRect">
            <a:avLst/>
          </a:prstGeom>
          <a:solidFill>
            <a:schemeClr val="accent2">
              <a:lumMod val="60000"/>
              <a:lumOff val="40000"/>
            </a:schemeClr>
          </a:solidFill>
          <a:ln w="12700" cap="flat" cmpd="sng" algn="ctr">
            <a:solidFill>
              <a:schemeClr val="accent2">
                <a:lumMod val="7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50" name="圆角矩形 331">
            <a:extLst>
              <a:ext uri="{FF2B5EF4-FFF2-40B4-BE49-F238E27FC236}">
                <a16:creationId xmlns:a16="http://schemas.microsoft.com/office/drawing/2014/main" id="{538CB4ED-0AED-3A44-A2CA-8D1167BF6EDA}"/>
              </a:ext>
            </a:extLst>
          </p:cNvPr>
          <p:cNvSpPr/>
          <p:nvPr/>
        </p:nvSpPr>
        <p:spPr>
          <a:xfrm>
            <a:off x="9916032" y="4903160"/>
            <a:ext cx="1011397" cy="274384"/>
          </a:xfrm>
          <a:prstGeom prst="roundRect">
            <a:avLst/>
          </a:prstGeom>
          <a:solidFill>
            <a:schemeClr val="accent1">
              <a:lumMod val="75000"/>
            </a:schemeClr>
          </a:solidFill>
          <a:ln w="12700" cap="flat" cmpd="sng" algn="ctr">
            <a:solidFill>
              <a:schemeClr val="accent1">
                <a:lumMod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51" name="圆角矩形 331">
            <a:extLst>
              <a:ext uri="{FF2B5EF4-FFF2-40B4-BE49-F238E27FC236}">
                <a16:creationId xmlns:a16="http://schemas.microsoft.com/office/drawing/2014/main" id="{733EC802-54DA-CB4F-AED1-1AEB21DCBAD4}"/>
              </a:ext>
            </a:extLst>
          </p:cNvPr>
          <p:cNvSpPr/>
          <p:nvPr/>
        </p:nvSpPr>
        <p:spPr>
          <a:xfrm>
            <a:off x="9916031" y="5450457"/>
            <a:ext cx="1011397" cy="274384"/>
          </a:xfrm>
          <a:prstGeom prst="roundRect">
            <a:avLst/>
          </a:prstGeom>
          <a:solidFill>
            <a:schemeClr val="bg2">
              <a:lumMod val="50000"/>
            </a:schemeClr>
          </a:solidFill>
          <a:ln w="12700" cap="flat" cmpd="sng" algn="ctr">
            <a:solidFill>
              <a:schemeClr val="bg2">
                <a:lumMod val="2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Classifier</a:t>
            </a:r>
            <a:endParaRPr kumimoji="1" lang="zh-CN" altLang="en-US" sz="1600" b="1"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cxnSp>
        <p:nvCxnSpPr>
          <p:cNvPr id="54" name="Straight Arrow Connector 53">
            <a:extLst>
              <a:ext uri="{FF2B5EF4-FFF2-40B4-BE49-F238E27FC236}">
                <a16:creationId xmlns:a16="http://schemas.microsoft.com/office/drawing/2014/main" id="{ADE02639-5235-3F4D-823A-A4614B7AFF57}"/>
              </a:ext>
            </a:extLst>
          </p:cNvPr>
          <p:cNvCxnSpPr>
            <a:cxnSpLocks/>
            <a:stCxn id="46" idx="1"/>
          </p:cNvCxnSpPr>
          <p:nvPr/>
        </p:nvCxnSpPr>
        <p:spPr>
          <a:xfrm flipH="1" flipV="1">
            <a:off x="8792508" y="2833845"/>
            <a:ext cx="1123528" cy="61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7" name="Straight Arrow Connector 56">
            <a:extLst>
              <a:ext uri="{FF2B5EF4-FFF2-40B4-BE49-F238E27FC236}">
                <a16:creationId xmlns:a16="http://schemas.microsoft.com/office/drawing/2014/main" id="{BEA91B14-C686-904A-B53A-CDD75F39804E}"/>
              </a:ext>
            </a:extLst>
          </p:cNvPr>
          <p:cNvCxnSpPr>
            <a:cxnSpLocks/>
          </p:cNvCxnSpPr>
          <p:nvPr/>
        </p:nvCxnSpPr>
        <p:spPr>
          <a:xfrm flipH="1" flipV="1">
            <a:off x="8785252" y="3421673"/>
            <a:ext cx="1123528" cy="61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2" name="Straight Arrow Connector 61">
            <a:extLst>
              <a:ext uri="{FF2B5EF4-FFF2-40B4-BE49-F238E27FC236}">
                <a16:creationId xmlns:a16="http://schemas.microsoft.com/office/drawing/2014/main" id="{5175A4CA-F0D2-8840-8B85-365D61B23F97}"/>
              </a:ext>
            </a:extLst>
          </p:cNvPr>
          <p:cNvCxnSpPr>
            <a:cxnSpLocks/>
          </p:cNvCxnSpPr>
          <p:nvPr/>
        </p:nvCxnSpPr>
        <p:spPr>
          <a:xfrm flipH="1" flipV="1">
            <a:off x="8807025" y="3951445"/>
            <a:ext cx="1123528" cy="61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3" name="Straight Arrow Connector 62">
            <a:extLst>
              <a:ext uri="{FF2B5EF4-FFF2-40B4-BE49-F238E27FC236}">
                <a16:creationId xmlns:a16="http://schemas.microsoft.com/office/drawing/2014/main" id="{51DB8AEF-83D8-7A41-AB63-FB414F941F87}"/>
              </a:ext>
            </a:extLst>
          </p:cNvPr>
          <p:cNvCxnSpPr>
            <a:cxnSpLocks/>
          </p:cNvCxnSpPr>
          <p:nvPr/>
        </p:nvCxnSpPr>
        <p:spPr>
          <a:xfrm flipH="1" flipV="1">
            <a:off x="8785255" y="5061791"/>
            <a:ext cx="1123528" cy="61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9" name="Straight Arrow Connector 68">
            <a:extLst>
              <a:ext uri="{FF2B5EF4-FFF2-40B4-BE49-F238E27FC236}">
                <a16:creationId xmlns:a16="http://schemas.microsoft.com/office/drawing/2014/main" id="{70B120BF-6CFD-9D49-A6D9-A013EEB3137F}"/>
              </a:ext>
            </a:extLst>
          </p:cNvPr>
          <p:cNvCxnSpPr>
            <a:cxnSpLocks/>
          </p:cNvCxnSpPr>
          <p:nvPr/>
        </p:nvCxnSpPr>
        <p:spPr>
          <a:xfrm flipH="1" flipV="1">
            <a:off x="8792512" y="5591564"/>
            <a:ext cx="1123528" cy="61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0" name="Straight Arrow Connector 69">
            <a:extLst>
              <a:ext uri="{FF2B5EF4-FFF2-40B4-BE49-F238E27FC236}">
                <a16:creationId xmlns:a16="http://schemas.microsoft.com/office/drawing/2014/main" id="{00FB1F0E-0F3D-4F42-96A9-790675023244}"/>
              </a:ext>
            </a:extLst>
          </p:cNvPr>
          <p:cNvCxnSpPr>
            <a:cxnSpLocks/>
          </p:cNvCxnSpPr>
          <p:nvPr/>
        </p:nvCxnSpPr>
        <p:spPr>
          <a:xfrm flipH="1" flipV="1">
            <a:off x="9183878" y="4481841"/>
            <a:ext cx="710392"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0001718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a:t>Generation as a Dis-Pragmatic</a:t>
            </a:r>
          </a:p>
        </p:txBody>
      </p:sp>
      <p:sp>
        <p:nvSpPr>
          <p:cNvPr id="7" name="Rounded Rectangle 6"/>
          <p:cNvSpPr/>
          <p:nvPr/>
        </p:nvSpPr>
        <p:spPr>
          <a:xfrm>
            <a:off x="5619750" y="1387860"/>
            <a:ext cx="1943100" cy="351884"/>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6005676"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5063678"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endParaRPr lang="en-US" sz="2000" b="1">
              <a:latin typeface="+mj-lt"/>
            </a:endParaRPr>
          </a:p>
        </p:txBody>
      </p:sp>
      <p:cxnSp>
        <p:nvCxnSpPr>
          <p:cNvPr id="12" name="Straight Arrow Connector 11"/>
          <p:cNvCxnSpPr>
            <a:cxnSpLocks/>
            <a:stCxn id="7" idx="2"/>
            <a:endCxn id="27" idx="0"/>
          </p:cNvCxnSpPr>
          <p:nvPr/>
        </p:nvCxnSpPr>
        <p:spPr>
          <a:xfrm flipH="1">
            <a:off x="6482359" y="1739744"/>
            <a:ext cx="108941" cy="879610"/>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23" name="Group 22"/>
          <p:cNvGrpSpPr/>
          <p:nvPr/>
        </p:nvGrpSpPr>
        <p:grpSpPr>
          <a:xfrm>
            <a:off x="5562600" y="2619354"/>
            <a:ext cx="1839518" cy="612618"/>
            <a:chOff x="4702128" y="3328150"/>
            <a:chExt cx="2931515" cy="1355790"/>
          </a:xfrm>
        </p:grpSpPr>
        <p:sp>
          <p:nvSpPr>
            <p:cNvPr id="24" name="Rounded Rectangle 23"/>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702128" y="3328150"/>
              <a:ext cx="2931515" cy="885487"/>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grpSp>
        <p:nvGrpSpPr>
          <p:cNvPr id="75" name="Group 74"/>
          <p:cNvGrpSpPr/>
          <p:nvPr/>
        </p:nvGrpSpPr>
        <p:grpSpPr>
          <a:xfrm>
            <a:off x="4409757" y="4494163"/>
            <a:ext cx="2305686" cy="624094"/>
            <a:chOff x="664399" y="5189162"/>
            <a:chExt cx="2578175" cy="1192374"/>
          </a:xfrm>
        </p:grpSpPr>
        <p:sp>
          <p:nvSpPr>
            <p:cNvPr id="44" name="Rounded Rectangle 43"/>
            <p:cNvSpPr/>
            <p:nvPr/>
          </p:nvSpPr>
          <p:spPr>
            <a:xfrm>
              <a:off x="664399" y="5369438"/>
              <a:ext cx="2578175" cy="1012098"/>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TextBox 50"/>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76" name="Group 75"/>
          <p:cNvGrpSpPr/>
          <p:nvPr/>
        </p:nvGrpSpPr>
        <p:grpSpPr>
          <a:xfrm>
            <a:off x="6986111" y="4505639"/>
            <a:ext cx="2395563" cy="612618"/>
            <a:chOff x="3294886" y="5194495"/>
            <a:chExt cx="2613920" cy="1180898"/>
          </a:xfrm>
        </p:grpSpPr>
        <p:sp>
          <p:nvSpPr>
            <p:cNvPr id="30" name="Rounded Rectangle 29"/>
            <p:cNvSpPr/>
            <p:nvPr/>
          </p:nvSpPr>
          <p:spPr>
            <a:xfrm>
              <a:off x="3330631" y="5363295"/>
              <a:ext cx="2578175" cy="1012098"/>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3601300" y="5268911"/>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3294886" y="5194495"/>
              <a:ext cx="2578175" cy="771262"/>
            </a:xfrm>
            <a:prstGeom prst="rect">
              <a:avLst/>
            </a:prstGeom>
            <a:noFill/>
          </p:spPr>
          <p:txBody>
            <a:bodyPr wrap="square" rtlCol="0">
              <a:spAutoFit/>
            </a:bodyPr>
            <a:lstStyle/>
            <a:p>
              <a:pPr algn="ctr"/>
              <a:r>
                <a:rPr lang="en-US" sz="2000" b="1">
                  <a:latin typeface="+mj-lt"/>
                </a:rPr>
                <a:t>Predicted Input, </a:t>
              </a:r>
              <a:r>
                <a:rPr lang="en-US" sz="2000" b="1" i="1" err="1">
                  <a:latin typeface="+mj-lt"/>
                </a:rPr>
                <a:t>i</a:t>
              </a:r>
              <a:r>
                <a:rPr lang="en-US" sz="2000">
                  <a:solidFill>
                    <a:srgbClr val="222222"/>
                  </a:solidFill>
                </a:rPr>
                <a:t> ~</a:t>
              </a:r>
              <a:endParaRPr lang="en-US" sz="2000" b="1">
                <a:latin typeface="+mj-lt"/>
              </a:endParaRPr>
            </a:p>
          </p:txBody>
        </p:sp>
      </p:grpSp>
      <p:cxnSp>
        <p:nvCxnSpPr>
          <p:cNvPr id="84" name="Straight Arrow Connector 83"/>
          <p:cNvCxnSpPr>
            <a:stCxn id="24" idx="2"/>
            <a:endCxn id="51" idx="0"/>
          </p:cNvCxnSpPr>
          <p:nvPr/>
        </p:nvCxnSpPr>
        <p:spPr>
          <a:xfrm flipH="1">
            <a:off x="5562600" y="3231972"/>
            <a:ext cx="919759" cy="1262191"/>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cxnSpLocks/>
            <a:stCxn id="24" idx="2"/>
            <a:endCxn id="33" idx="0"/>
          </p:cNvCxnSpPr>
          <p:nvPr/>
        </p:nvCxnSpPr>
        <p:spPr>
          <a:xfrm>
            <a:off x="6482359" y="3231972"/>
            <a:ext cx="1685154" cy="1273667"/>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93" name="Rounded Rectangle 92"/>
          <p:cNvSpPr/>
          <p:nvPr/>
        </p:nvSpPr>
        <p:spPr>
          <a:xfrm>
            <a:off x="119700" y="2429969"/>
            <a:ext cx="1283952" cy="830435"/>
          </a:xfrm>
          <a:prstGeom prst="roundRect">
            <a:avLst/>
          </a:prstGeom>
          <a:solidFill>
            <a:schemeClr val="accent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Speaker</a:t>
            </a:r>
            <a:br>
              <a:rPr lang="en-US" sz="2400">
                <a:solidFill>
                  <a:schemeClr val="tx1"/>
                </a:solidFill>
              </a:rPr>
            </a:br>
            <a:r>
              <a:rPr lang="en-US" sz="2400" i="1">
                <a:solidFill>
                  <a:schemeClr val="tx1"/>
                </a:solidFill>
              </a:rPr>
              <a:t>P(o | </a:t>
            </a:r>
            <a:r>
              <a:rPr lang="en-US" sz="2400" i="1" err="1">
                <a:solidFill>
                  <a:schemeClr val="tx1"/>
                </a:solidFill>
              </a:rPr>
              <a:t>i</a:t>
            </a:r>
            <a:r>
              <a:rPr lang="en-US" sz="2400" i="1">
                <a:solidFill>
                  <a:schemeClr val="tx1"/>
                </a:solidFill>
              </a:rPr>
              <a:t>)</a:t>
            </a:r>
          </a:p>
        </p:txBody>
      </p:sp>
      <p:sp>
        <p:nvSpPr>
          <p:cNvPr id="94" name="Rounded Rectangle 93"/>
          <p:cNvSpPr/>
          <p:nvPr/>
        </p:nvSpPr>
        <p:spPr>
          <a:xfrm>
            <a:off x="119700" y="4450680"/>
            <a:ext cx="1283952" cy="830435"/>
          </a:xfrm>
          <a:prstGeom prst="roundRect">
            <a:avLst/>
          </a:prstGeom>
          <a:solidFill>
            <a:schemeClr val="accent6">
              <a:lumMod val="40000"/>
              <a:lumOff val="60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Listener</a:t>
            </a:r>
            <a:br>
              <a:rPr lang="en-US" sz="2400">
                <a:solidFill>
                  <a:schemeClr val="tx1"/>
                </a:solidFill>
              </a:rPr>
            </a:br>
            <a:r>
              <a:rPr lang="en-US" sz="2400" i="1">
                <a:solidFill>
                  <a:schemeClr val="tx1"/>
                </a:solidFill>
              </a:rPr>
              <a:t>P(</a:t>
            </a:r>
            <a:r>
              <a:rPr lang="en-US" sz="2400" i="1" err="1">
                <a:solidFill>
                  <a:schemeClr val="tx1"/>
                </a:solidFill>
              </a:rPr>
              <a:t>i</a:t>
            </a:r>
            <a:r>
              <a:rPr lang="en-US" sz="2400" i="1">
                <a:solidFill>
                  <a:schemeClr val="tx1"/>
                </a:solidFill>
              </a:rPr>
              <a:t> | o)</a:t>
            </a:r>
          </a:p>
        </p:txBody>
      </p:sp>
      <p:sp>
        <p:nvSpPr>
          <p:cNvPr id="45" name="✗"/>
          <p:cNvSpPr txBox="1"/>
          <p:nvPr/>
        </p:nvSpPr>
        <p:spPr>
          <a:xfrm>
            <a:off x="7840923" y="5251152"/>
            <a:ext cx="653179" cy="894790"/>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b="1">
                <a:solidFill>
                  <a:schemeClr val="accent2"/>
                </a:solidFill>
              </a:rPr>
              <a:t>✗</a:t>
            </a:r>
          </a:p>
        </p:txBody>
      </p:sp>
      <p:sp>
        <p:nvSpPr>
          <p:cNvPr id="47" name="✔">
            <a:extLst>
              <a:ext uri="{FF2B5EF4-FFF2-40B4-BE49-F238E27FC236}">
                <a16:creationId xmlns:a16="http://schemas.microsoft.com/office/drawing/2014/main" id="{4C391292-FBE3-F943-89C5-3D08DF666AE0}"/>
              </a:ext>
            </a:extLst>
          </p:cNvPr>
          <p:cNvSpPr txBox="1"/>
          <p:nvPr/>
        </p:nvSpPr>
        <p:spPr>
          <a:xfrm>
            <a:off x="5562600" y="5220830"/>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spTree>
    <p:extLst>
      <p:ext uri="{BB962C8B-B14F-4D97-AF65-F5344CB8AC3E}">
        <p14:creationId xmlns:p14="http://schemas.microsoft.com/office/powerpoint/2010/main" val="80528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err="1"/>
              <a:t>Reconstructor</a:t>
            </a:r>
            <a:r>
              <a:rPr lang="en-US"/>
              <a:t>-Based Pragmatics</a:t>
            </a:r>
          </a:p>
        </p:txBody>
      </p:sp>
      <p:cxnSp>
        <p:nvCxnSpPr>
          <p:cNvPr id="28" name="Straight Arrow Connector 27"/>
          <p:cNvCxnSpPr/>
          <p:nvPr/>
        </p:nvCxnSpPr>
        <p:spPr>
          <a:xfrm>
            <a:off x="4995157" y="3170441"/>
            <a:ext cx="304802" cy="979988"/>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4995158" y="3196075"/>
            <a:ext cx="152401" cy="801954"/>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0" name="Rounded Rectangle 29"/>
          <p:cNvSpPr/>
          <p:nvPr/>
        </p:nvSpPr>
        <p:spPr>
          <a:xfrm>
            <a:off x="4896384" y="4150429"/>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31" name="Rounded Rectangle 30"/>
          <p:cNvSpPr/>
          <p:nvPr/>
        </p:nvSpPr>
        <p:spPr>
          <a:xfrm>
            <a:off x="4743984" y="3998029"/>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err="1">
                <a:solidFill>
                  <a:schemeClr val="tx1"/>
                </a:solidFill>
              </a:rPr>
              <a:t>i</a:t>
            </a:r>
            <a:endParaRPr lang="en-US" sz="3000" i="1">
              <a:solidFill>
                <a:schemeClr val="tx1"/>
              </a:solidFill>
            </a:endParaRPr>
          </a:p>
        </p:txBody>
      </p:sp>
      <p:sp>
        <p:nvSpPr>
          <p:cNvPr id="32" name="Rounded Rectangle 31"/>
          <p:cNvSpPr/>
          <p:nvPr/>
        </p:nvSpPr>
        <p:spPr>
          <a:xfrm>
            <a:off x="4591584" y="3845629"/>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i</a:t>
            </a:r>
            <a:r>
              <a:rPr lang="en-US" sz="3000" i="1" baseline="-25000">
                <a:solidFill>
                  <a:schemeClr val="tx1"/>
                </a:solidFill>
              </a:rPr>
              <a:t>1</a:t>
            </a:r>
            <a:endParaRPr lang="en-US" sz="3000" i="1">
              <a:solidFill>
                <a:schemeClr val="tx1"/>
              </a:solidFill>
            </a:endParaRPr>
          </a:p>
        </p:txBody>
      </p:sp>
      <p:cxnSp>
        <p:nvCxnSpPr>
          <p:cNvPr id="33" name="Straight Arrow Connector 32"/>
          <p:cNvCxnSpPr/>
          <p:nvPr/>
        </p:nvCxnSpPr>
        <p:spPr>
          <a:xfrm>
            <a:off x="4995158" y="3152390"/>
            <a:ext cx="1" cy="566473"/>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5256215" y="4471674"/>
            <a:ext cx="538930" cy="707886"/>
          </a:xfrm>
          <a:prstGeom prst="rect">
            <a:avLst/>
          </a:prstGeom>
          <a:noFill/>
        </p:spPr>
        <p:txBody>
          <a:bodyPr wrap="none" rtlCol="0">
            <a:spAutoFit/>
          </a:bodyPr>
          <a:lstStyle/>
          <a:p>
            <a:r>
              <a:rPr lang="en-US" sz="4000"/>
              <a:t>…</a:t>
            </a:r>
          </a:p>
        </p:txBody>
      </p:sp>
      <p:sp>
        <p:nvSpPr>
          <p:cNvPr id="35" name="Rounded Rectangle 34"/>
          <p:cNvSpPr/>
          <p:nvPr/>
        </p:nvSpPr>
        <p:spPr>
          <a:xfrm>
            <a:off x="2775467" y="3981419"/>
            <a:ext cx="1283952" cy="830435"/>
          </a:xfrm>
          <a:prstGeom prst="roundRect">
            <a:avLst/>
          </a:prstGeom>
          <a:solidFill>
            <a:schemeClr val="accent6">
              <a:lumMod val="40000"/>
              <a:lumOff val="60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Listener</a:t>
            </a:r>
            <a:br>
              <a:rPr lang="en-US" sz="2400">
                <a:solidFill>
                  <a:schemeClr val="tx1"/>
                </a:solidFill>
              </a:rPr>
            </a:br>
            <a:r>
              <a:rPr lang="en-US" sz="2400" i="1">
                <a:solidFill>
                  <a:schemeClr val="tx1"/>
                </a:solidFill>
              </a:rPr>
              <a:t>P(</a:t>
            </a:r>
            <a:r>
              <a:rPr lang="en-US" sz="2400" i="1" err="1">
                <a:solidFill>
                  <a:schemeClr val="tx1"/>
                </a:solidFill>
              </a:rPr>
              <a:t>i</a:t>
            </a:r>
            <a:r>
              <a:rPr lang="en-US" sz="2400" i="1">
                <a:solidFill>
                  <a:schemeClr val="tx1"/>
                </a:solidFill>
              </a:rPr>
              <a:t> | o)</a:t>
            </a:r>
          </a:p>
        </p:txBody>
      </p:sp>
      <p:sp>
        <p:nvSpPr>
          <p:cNvPr id="41" name="Rounded Rectangle 40"/>
          <p:cNvSpPr/>
          <p:nvPr/>
        </p:nvSpPr>
        <p:spPr>
          <a:xfrm>
            <a:off x="4608277" y="243500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1</a:t>
            </a:r>
          </a:p>
        </p:txBody>
      </p:sp>
      <p:sp>
        <p:nvSpPr>
          <p:cNvPr id="3" name="TextBox 2"/>
          <p:cNvSpPr txBox="1"/>
          <p:nvPr/>
        </p:nvSpPr>
        <p:spPr>
          <a:xfrm>
            <a:off x="4332288" y="5885797"/>
            <a:ext cx="3725285" cy="923330"/>
          </a:xfrm>
          <a:prstGeom prst="rect">
            <a:avLst/>
          </a:prstGeom>
          <a:noFill/>
        </p:spPr>
        <p:txBody>
          <a:bodyPr wrap="square" rtlCol="0">
            <a:spAutoFit/>
          </a:bodyPr>
          <a:lstStyle/>
          <a:p>
            <a:r>
              <a:rPr lang="en-US"/>
              <a:t>TODO: some illustration here, of search and rescoring. Maybe bring in classifier from next slide?</a:t>
            </a:r>
          </a:p>
        </p:txBody>
      </p:sp>
      <p:sp>
        <p:nvSpPr>
          <p:cNvPr id="13" name="Rounded Rectangle 12">
            <a:extLst>
              <a:ext uri="{FF2B5EF4-FFF2-40B4-BE49-F238E27FC236}">
                <a16:creationId xmlns:a16="http://schemas.microsoft.com/office/drawing/2014/main" id="{C47E5C4D-4D6D-2049-9664-EC25F06D0360}"/>
              </a:ext>
            </a:extLst>
          </p:cNvPr>
          <p:cNvSpPr/>
          <p:nvPr/>
        </p:nvSpPr>
        <p:spPr>
          <a:xfrm>
            <a:off x="2735775" y="2350496"/>
            <a:ext cx="1283952" cy="830435"/>
          </a:xfrm>
          <a:prstGeom prst="roundRect">
            <a:avLst/>
          </a:prstGeom>
          <a:solidFill>
            <a:schemeClr val="accent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Speaker</a:t>
            </a:r>
            <a:br>
              <a:rPr lang="en-US" sz="2400">
                <a:solidFill>
                  <a:schemeClr val="tx1"/>
                </a:solidFill>
              </a:rPr>
            </a:br>
            <a:r>
              <a:rPr lang="en-US" sz="2400" i="1">
                <a:solidFill>
                  <a:schemeClr val="tx1"/>
                </a:solidFill>
              </a:rPr>
              <a:t>P(o | </a:t>
            </a:r>
            <a:r>
              <a:rPr lang="en-US" sz="2400" i="1" err="1">
                <a:solidFill>
                  <a:schemeClr val="tx1"/>
                </a:solidFill>
              </a:rPr>
              <a:t>i</a:t>
            </a:r>
            <a:r>
              <a:rPr lang="en-US" sz="2400" i="1">
                <a:solidFill>
                  <a:schemeClr val="tx1"/>
                </a:solidFill>
              </a:rPr>
              <a:t>)</a:t>
            </a:r>
          </a:p>
        </p:txBody>
      </p:sp>
      <p:sp>
        <p:nvSpPr>
          <p:cNvPr id="15" name="TextBox 14">
            <a:extLst>
              <a:ext uri="{FF2B5EF4-FFF2-40B4-BE49-F238E27FC236}">
                <a16:creationId xmlns:a16="http://schemas.microsoft.com/office/drawing/2014/main" id="{E29B45E9-3996-D141-B398-80E5DEC43FD9}"/>
              </a:ext>
            </a:extLst>
          </p:cNvPr>
          <p:cNvSpPr txBox="1"/>
          <p:nvPr/>
        </p:nvSpPr>
        <p:spPr>
          <a:xfrm>
            <a:off x="3203282" y="3228588"/>
            <a:ext cx="428322" cy="769441"/>
          </a:xfrm>
          <a:prstGeom prst="rect">
            <a:avLst/>
          </a:prstGeom>
          <a:noFill/>
        </p:spPr>
        <p:txBody>
          <a:bodyPr wrap="none" rtlCol="0">
            <a:spAutoFit/>
          </a:bodyPr>
          <a:lstStyle/>
          <a:p>
            <a:r>
              <a:rPr lang="en-US" sz="4400"/>
              <a:t>x</a:t>
            </a:r>
          </a:p>
        </p:txBody>
      </p:sp>
      <p:sp>
        <p:nvSpPr>
          <p:cNvPr id="16" name="Rounded Rectangle 15">
            <a:extLst>
              <a:ext uri="{FF2B5EF4-FFF2-40B4-BE49-F238E27FC236}">
                <a16:creationId xmlns:a16="http://schemas.microsoft.com/office/drawing/2014/main" id="{810027CE-BA39-C64E-9E80-1AC65D0BAE38}"/>
              </a:ext>
            </a:extLst>
          </p:cNvPr>
          <p:cNvSpPr/>
          <p:nvPr/>
        </p:nvSpPr>
        <p:spPr>
          <a:xfrm>
            <a:off x="5621808" y="2435002"/>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2</a:t>
            </a:r>
          </a:p>
        </p:txBody>
      </p:sp>
      <p:sp>
        <p:nvSpPr>
          <p:cNvPr id="17" name="Rounded Rectangle 16">
            <a:extLst>
              <a:ext uri="{FF2B5EF4-FFF2-40B4-BE49-F238E27FC236}">
                <a16:creationId xmlns:a16="http://schemas.microsoft.com/office/drawing/2014/main" id="{E54AFE49-03C0-844B-91EA-C7F3B78885DA}"/>
              </a:ext>
            </a:extLst>
          </p:cNvPr>
          <p:cNvSpPr/>
          <p:nvPr/>
        </p:nvSpPr>
        <p:spPr>
          <a:xfrm>
            <a:off x="6635339" y="2434755"/>
            <a:ext cx="773763" cy="661425"/>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i="1">
                <a:solidFill>
                  <a:schemeClr val="tx1"/>
                </a:solidFill>
              </a:rPr>
              <a:t>o</a:t>
            </a:r>
            <a:r>
              <a:rPr lang="en-US" sz="3000" i="1" baseline="-25000">
                <a:solidFill>
                  <a:schemeClr val="tx1"/>
                </a:solidFill>
              </a:rPr>
              <a:t>3</a:t>
            </a:r>
          </a:p>
        </p:txBody>
      </p:sp>
      <p:cxnSp>
        <p:nvCxnSpPr>
          <p:cNvPr id="24" name="Straight Arrow Connector 23">
            <a:extLst>
              <a:ext uri="{FF2B5EF4-FFF2-40B4-BE49-F238E27FC236}">
                <a16:creationId xmlns:a16="http://schemas.microsoft.com/office/drawing/2014/main" id="{2A4E9C79-7F4A-7C42-A4AE-5DC2313CD174}"/>
              </a:ext>
            </a:extLst>
          </p:cNvPr>
          <p:cNvCxnSpPr>
            <a:cxnSpLocks/>
          </p:cNvCxnSpPr>
          <p:nvPr/>
        </p:nvCxnSpPr>
        <p:spPr>
          <a:xfrm flipH="1">
            <a:off x="5670146" y="3135725"/>
            <a:ext cx="338542" cy="1014704"/>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7F4755B7-DB0B-D142-AAF3-477D0BE06397}"/>
              </a:ext>
            </a:extLst>
          </p:cNvPr>
          <p:cNvCxnSpPr>
            <a:cxnSpLocks/>
          </p:cNvCxnSpPr>
          <p:nvPr/>
        </p:nvCxnSpPr>
        <p:spPr>
          <a:xfrm flipH="1">
            <a:off x="5464120" y="3161359"/>
            <a:ext cx="544570" cy="878749"/>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4AC97713-85F4-C84D-AB06-D1A4E1881869}"/>
              </a:ext>
            </a:extLst>
          </p:cNvPr>
          <p:cNvCxnSpPr>
            <a:cxnSpLocks/>
          </p:cNvCxnSpPr>
          <p:nvPr/>
        </p:nvCxnSpPr>
        <p:spPr>
          <a:xfrm flipH="1">
            <a:off x="5382040" y="3117674"/>
            <a:ext cx="626650" cy="727955"/>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DFFDC8EB-3C53-CC4A-B4EE-0468E39057E3}"/>
              </a:ext>
            </a:extLst>
          </p:cNvPr>
          <p:cNvCxnSpPr>
            <a:cxnSpLocks/>
          </p:cNvCxnSpPr>
          <p:nvPr/>
        </p:nvCxnSpPr>
        <p:spPr>
          <a:xfrm flipH="1">
            <a:off x="5699252" y="3153776"/>
            <a:ext cx="1257738" cy="1173154"/>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DFE393B0-56D3-2C4C-B7EA-91ADB5AF47AA}"/>
              </a:ext>
            </a:extLst>
          </p:cNvPr>
          <p:cNvCxnSpPr>
            <a:cxnSpLocks/>
          </p:cNvCxnSpPr>
          <p:nvPr/>
        </p:nvCxnSpPr>
        <p:spPr>
          <a:xfrm flipH="1">
            <a:off x="5517747" y="3179410"/>
            <a:ext cx="1439246" cy="924558"/>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89135E15-AFD9-094E-9F9C-2EFFD7CD6A73}"/>
              </a:ext>
            </a:extLst>
          </p:cNvPr>
          <p:cNvCxnSpPr>
            <a:cxnSpLocks/>
          </p:cNvCxnSpPr>
          <p:nvPr/>
        </p:nvCxnSpPr>
        <p:spPr>
          <a:xfrm flipH="1">
            <a:off x="5389516" y="3135725"/>
            <a:ext cx="1567476" cy="845694"/>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45" name="TextBox 44">
            <a:extLst>
              <a:ext uri="{FF2B5EF4-FFF2-40B4-BE49-F238E27FC236}">
                <a16:creationId xmlns:a16="http://schemas.microsoft.com/office/drawing/2014/main" id="{7FB30276-67C7-FC4F-A141-4D22A05A18F8}"/>
              </a:ext>
            </a:extLst>
          </p:cNvPr>
          <p:cNvSpPr txBox="1"/>
          <p:nvPr/>
        </p:nvSpPr>
        <p:spPr>
          <a:xfrm>
            <a:off x="7514824" y="2312100"/>
            <a:ext cx="538930" cy="707886"/>
          </a:xfrm>
          <a:prstGeom prst="rect">
            <a:avLst/>
          </a:prstGeom>
          <a:noFill/>
        </p:spPr>
        <p:txBody>
          <a:bodyPr wrap="none" rtlCol="0">
            <a:spAutoFit/>
          </a:bodyPr>
          <a:lstStyle/>
          <a:p>
            <a:r>
              <a:rPr lang="en-US" sz="4000"/>
              <a:t>…</a:t>
            </a:r>
          </a:p>
        </p:txBody>
      </p:sp>
    </p:spTree>
    <p:extLst>
      <p:ext uri="{BB962C8B-B14F-4D97-AF65-F5344CB8AC3E}">
        <p14:creationId xmlns:p14="http://schemas.microsoft.com/office/powerpoint/2010/main" val="2889891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a:t>Generation as a Recon-Pragmatic</a:t>
            </a:r>
          </a:p>
        </p:txBody>
      </p:sp>
      <p:sp>
        <p:nvSpPr>
          <p:cNvPr id="7" name="Rounded Rectangle 6"/>
          <p:cNvSpPr/>
          <p:nvPr/>
        </p:nvSpPr>
        <p:spPr>
          <a:xfrm>
            <a:off x="5619750" y="1387860"/>
            <a:ext cx="1943100" cy="351884"/>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6005676"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5063678"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endParaRPr lang="en-US" sz="2000" b="1">
              <a:latin typeface="+mj-lt"/>
            </a:endParaRPr>
          </a:p>
        </p:txBody>
      </p:sp>
      <p:cxnSp>
        <p:nvCxnSpPr>
          <p:cNvPr id="12" name="Straight Arrow Connector 11"/>
          <p:cNvCxnSpPr>
            <a:cxnSpLocks/>
            <a:stCxn id="7" idx="2"/>
            <a:endCxn id="27" idx="0"/>
          </p:cNvCxnSpPr>
          <p:nvPr/>
        </p:nvCxnSpPr>
        <p:spPr>
          <a:xfrm flipH="1">
            <a:off x="3412195" y="1739744"/>
            <a:ext cx="3179105" cy="1520660"/>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28" name="Group 27"/>
          <p:cNvGrpSpPr/>
          <p:nvPr/>
        </p:nvGrpSpPr>
        <p:grpSpPr>
          <a:xfrm>
            <a:off x="8458200" y="3260404"/>
            <a:ext cx="1980022" cy="610176"/>
            <a:chOff x="4702128" y="3328150"/>
            <a:chExt cx="2931515" cy="1355790"/>
          </a:xfrm>
        </p:grpSpPr>
        <p:sp>
          <p:nvSpPr>
            <p:cNvPr id="18" name="Rounded Rectangle 17"/>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702128" y="3328150"/>
              <a:ext cx="2931515" cy="889031"/>
            </a:xfrm>
            <a:prstGeom prst="rect">
              <a:avLst/>
            </a:prstGeom>
            <a:noFill/>
          </p:spPr>
          <p:txBody>
            <a:bodyPr wrap="square" rtlCol="0">
              <a:spAutoFit/>
            </a:bodyPr>
            <a:lstStyle/>
            <a:p>
              <a:pPr algn="ctr"/>
              <a:r>
                <a:rPr lang="en-US" sz="2000" b="1">
                  <a:latin typeface="+mj-lt"/>
                </a:rPr>
                <a:t>Output, </a:t>
              </a:r>
              <a:r>
                <a:rPr lang="en-US" sz="2000" b="1" i="1">
                  <a:latin typeface="+mj-lt"/>
                </a:rPr>
                <a:t>o</a:t>
              </a:r>
              <a:r>
                <a:rPr lang="en-US" sz="2000" b="1" i="1" baseline="-25000">
                  <a:latin typeface="+mj-lt"/>
                </a:rPr>
                <a:t>2</a:t>
              </a:r>
              <a:endParaRPr lang="en-US" sz="2000" b="1" baseline="-25000">
                <a:latin typeface="+mj-lt"/>
              </a:endParaRPr>
            </a:p>
          </p:txBody>
        </p:sp>
      </p:grpSp>
      <p:grpSp>
        <p:nvGrpSpPr>
          <p:cNvPr id="23" name="Group 22"/>
          <p:cNvGrpSpPr/>
          <p:nvPr/>
        </p:nvGrpSpPr>
        <p:grpSpPr>
          <a:xfrm>
            <a:off x="2492436" y="3260404"/>
            <a:ext cx="1839518" cy="612618"/>
            <a:chOff x="4702128" y="3328150"/>
            <a:chExt cx="2931515" cy="1355790"/>
          </a:xfrm>
        </p:grpSpPr>
        <p:sp>
          <p:nvSpPr>
            <p:cNvPr id="24" name="Rounded Rectangle 23"/>
            <p:cNvSpPr/>
            <p:nvPr/>
          </p:nvSpPr>
          <p:spPr>
            <a:xfrm>
              <a:off x="4702128" y="3533133"/>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5644126" y="3425814"/>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702128" y="3328150"/>
              <a:ext cx="2931515" cy="885487"/>
            </a:xfrm>
            <a:prstGeom prst="rect">
              <a:avLst/>
            </a:prstGeom>
            <a:noFill/>
          </p:spPr>
          <p:txBody>
            <a:bodyPr wrap="square" rtlCol="0">
              <a:spAutoFit/>
            </a:bodyPr>
            <a:lstStyle/>
            <a:p>
              <a:pPr algn="ctr"/>
              <a:r>
                <a:rPr lang="en-US" sz="2000" b="1">
                  <a:latin typeface="+mj-lt"/>
                </a:rPr>
                <a:t>Output, </a:t>
              </a:r>
              <a:r>
                <a:rPr lang="en-US" sz="2000" b="1" i="1">
                  <a:latin typeface="+mj-lt"/>
                </a:rPr>
                <a:t>o</a:t>
              </a:r>
              <a:r>
                <a:rPr lang="en-US" sz="2000" b="1" i="1" baseline="-25000">
                  <a:latin typeface="+mj-lt"/>
                </a:rPr>
                <a:t>1</a:t>
              </a:r>
              <a:endParaRPr lang="en-US" sz="2000" b="1" baseline="-25000">
                <a:latin typeface="+mj-lt"/>
              </a:endParaRPr>
            </a:p>
          </p:txBody>
        </p:sp>
      </p:grpSp>
      <p:cxnSp>
        <p:nvCxnSpPr>
          <p:cNvPr id="29" name="Straight Arrow Connector 28"/>
          <p:cNvCxnSpPr>
            <a:cxnSpLocks/>
            <a:stCxn id="7" idx="2"/>
            <a:endCxn id="21" idx="0"/>
          </p:cNvCxnSpPr>
          <p:nvPr/>
        </p:nvCxnSpPr>
        <p:spPr>
          <a:xfrm>
            <a:off x="6591300" y="1739744"/>
            <a:ext cx="2856911" cy="1520660"/>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75" name="Group 74"/>
          <p:cNvGrpSpPr/>
          <p:nvPr/>
        </p:nvGrpSpPr>
        <p:grpSpPr>
          <a:xfrm>
            <a:off x="5016082" y="4969068"/>
            <a:ext cx="2305686" cy="624094"/>
            <a:chOff x="664399" y="5189162"/>
            <a:chExt cx="2578175" cy="1192374"/>
          </a:xfrm>
        </p:grpSpPr>
        <p:sp>
          <p:nvSpPr>
            <p:cNvPr id="44" name="Rounded Rectangle 43"/>
            <p:cNvSpPr/>
            <p:nvPr/>
          </p:nvSpPr>
          <p:spPr>
            <a:xfrm>
              <a:off x="664399" y="5369438"/>
              <a:ext cx="2578175" cy="1012098"/>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TextBox 50"/>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cxnSp>
        <p:nvCxnSpPr>
          <p:cNvPr id="84" name="Straight Arrow Connector 83"/>
          <p:cNvCxnSpPr>
            <a:stCxn id="24" idx="2"/>
            <a:endCxn id="51" idx="0"/>
          </p:cNvCxnSpPr>
          <p:nvPr/>
        </p:nvCxnSpPr>
        <p:spPr>
          <a:xfrm>
            <a:off x="3412195" y="3873022"/>
            <a:ext cx="2756730" cy="1096046"/>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cxnSpLocks/>
            <a:stCxn id="18" idx="2"/>
            <a:endCxn id="51" idx="0"/>
          </p:cNvCxnSpPr>
          <p:nvPr/>
        </p:nvCxnSpPr>
        <p:spPr>
          <a:xfrm flipH="1">
            <a:off x="6168925" y="3870580"/>
            <a:ext cx="3279286" cy="1098488"/>
          </a:xfrm>
          <a:prstGeom prst="straightConnector1">
            <a:avLst/>
          </a:prstGeom>
          <a:ln>
            <a:solidFill>
              <a:schemeClr val="accent6">
                <a:lumMod val="60000"/>
                <a:lumOff val="40000"/>
              </a:schemeClr>
            </a:solidFill>
            <a:tailEnd type="triangle"/>
          </a:ln>
          <a:effectLst/>
        </p:spPr>
        <p:style>
          <a:lnRef idx="2">
            <a:schemeClr val="accent1"/>
          </a:lnRef>
          <a:fillRef idx="0">
            <a:schemeClr val="accent1"/>
          </a:fillRef>
          <a:effectRef idx="1">
            <a:schemeClr val="accent1"/>
          </a:effectRef>
          <a:fontRef idx="minor">
            <a:schemeClr val="tx1"/>
          </a:fontRef>
        </p:style>
      </p:cxnSp>
      <p:sp>
        <p:nvSpPr>
          <p:cNvPr id="93" name="Rounded Rectangle 92"/>
          <p:cNvSpPr/>
          <p:nvPr/>
        </p:nvSpPr>
        <p:spPr>
          <a:xfrm>
            <a:off x="119700" y="2429969"/>
            <a:ext cx="1283952" cy="830435"/>
          </a:xfrm>
          <a:prstGeom prst="roundRect">
            <a:avLst/>
          </a:prstGeom>
          <a:solidFill>
            <a:schemeClr val="accent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Speaker</a:t>
            </a:r>
            <a:br>
              <a:rPr lang="en-US" sz="2400">
                <a:solidFill>
                  <a:schemeClr val="tx1"/>
                </a:solidFill>
              </a:rPr>
            </a:br>
            <a:r>
              <a:rPr lang="en-US" sz="2400" i="1">
                <a:solidFill>
                  <a:schemeClr val="tx1"/>
                </a:solidFill>
              </a:rPr>
              <a:t>P(o | </a:t>
            </a:r>
            <a:r>
              <a:rPr lang="en-US" sz="2400" i="1" err="1">
                <a:solidFill>
                  <a:schemeClr val="tx1"/>
                </a:solidFill>
              </a:rPr>
              <a:t>i</a:t>
            </a:r>
            <a:r>
              <a:rPr lang="en-US" sz="2400" i="1">
                <a:solidFill>
                  <a:schemeClr val="tx1"/>
                </a:solidFill>
              </a:rPr>
              <a:t>)</a:t>
            </a:r>
          </a:p>
        </p:txBody>
      </p:sp>
      <p:sp>
        <p:nvSpPr>
          <p:cNvPr id="94" name="Rounded Rectangle 93"/>
          <p:cNvSpPr/>
          <p:nvPr/>
        </p:nvSpPr>
        <p:spPr>
          <a:xfrm>
            <a:off x="119700" y="4450680"/>
            <a:ext cx="1283952" cy="830435"/>
          </a:xfrm>
          <a:prstGeom prst="roundRect">
            <a:avLst/>
          </a:prstGeom>
          <a:solidFill>
            <a:schemeClr val="accent6">
              <a:lumMod val="40000"/>
              <a:lumOff val="60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solidFill>
                  <a:schemeClr val="tx1"/>
                </a:solidFill>
              </a:rPr>
              <a:t>Listener</a:t>
            </a:r>
            <a:br>
              <a:rPr lang="en-US" sz="2400">
                <a:solidFill>
                  <a:schemeClr val="tx1"/>
                </a:solidFill>
              </a:rPr>
            </a:br>
            <a:r>
              <a:rPr lang="en-US" sz="2400" i="1">
                <a:solidFill>
                  <a:schemeClr val="tx1"/>
                </a:solidFill>
              </a:rPr>
              <a:t>P(</a:t>
            </a:r>
            <a:r>
              <a:rPr lang="en-US" sz="2400" i="1" err="1">
                <a:solidFill>
                  <a:schemeClr val="tx1"/>
                </a:solidFill>
              </a:rPr>
              <a:t>i</a:t>
            </a:r>
            <a:r>
              <a:rPr lang="en-US" sz="2400" i="1">
                <a:solidFill>
                  <a:schemeClr val="tx1"/>
                </a:solidFill>
              </a:rPr>
              <a:t> | o)</a:t>
            </a:r>
          </a:p>
        </p:txBody>
      </p:sp>
      <p:sp>
        <p:nvSpPr>
          <p:cNvPr id="47" name="✔">
            <a:extLst>
              <a:ext uri="{FF2B5EF4-FFF2-40B4-BE49-F238E27FC236}">
                <a16:creationId xmlns:a16="http://schemas.microsoft.com/office/drawing/2014/main" id="{4C391292-FBE3-F943-89C5-3D08DF666AE0}"/>
              </a:ext>
            </a:extLst>
          </p:cNvPr>
          <p:cNvSpPr txBox="1"/>
          <p:nvPr/>
        </p:nvSpPr>
        <p:spPr>
          <a:xfrm>
            <a:off x="4497332" y="4140692"/>
            <a:ext cx="315792" cy="656590"/>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lang="en-US">
                <a:solidFill>
                  <a:srgbClr val="00B050"/>
                </a:solidFill>
              </a:rPr>
              <a:t>?</a:t>
            </a:r>
            <a:endParaRPr>
              <a:solidFill>
                <a:srgbClr val="00B050"/>
              </a:solidFill>
            </a:endParaRPr>
          </a:p>
        </p:txBody>
      </p:sp>
      <p:sp>
        <p:nvSpPr>
          <p:cNvPr id="63" name="✔">
            <a:extLst>
              <a:ext uri="{FF2B5EF4-FFF2-40B4-BE49-F238E27FC236}">
                <a16:creationId xmlns:a16="http://schemas.microsoft.com/office/drawing/2014/main" id="{4C391292-FBE3-F943-89C5-3D08DF666AE0}"/>
              </a:ext>
            </a:extLst>
          </p:cNvPr>
          <p:cNvSpPr txBox="1"/>
          <p:nvPr/>
        </p:nvSpPr>
        <p:spPr>
          <a:xfrm>
            <a:off x="7995193" y="4122385"/>
            <a:ext cx="315792" cy="656590"/>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lang="en-US">
                <a:solidFill>
                  <a:srgbClr val="00B050"/>
                </a:solidFill>
              </a:rPr>
              <a:t>?</a:t>
            </a:r>
            <a:endParaRPr>
              <a:solidFill>
                <a:srgbClr val="00B050"/>
              </a:solidFill>
            </a:endParaRPr>
          </a:p>
        </p:txBody>
      </p:sp>
    </p:spTree>
    <p:extLst>
      <p:ext uri="{BB962C8B-B14F-4D97-AF65-F5344CB8AC3E}">
        <p14:creationId xmlns:p14="http://schemas.microsoft.com/office/powerpoint/2010/main" val="372177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63" grpId="0" animBg="1"/>
    </p:bld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38221"/>
            <a:ext cx="12192000" cy="1009698"/>
          </a:xfrm>
        </p:spPr>
        <p:txBody>
          <a:bodyPr>
            <a:normAutofit/>
          </a:bodyPr>
          <a:lstStyle/>
          <a:p>
            <a:r>
              <a:rPr lang="en-US"/>
              <a:t>E2E Generation </a:t>
            </a:r>
          </a:p>
        </p:txBody>
      </p:sp>
      <p:graphicFrame>
        <p:nvGraphicFramePr>
          <p:cNvPr id="4" name="Chart 3">
            <a:extLst>
              <a:ext uri="{FF2B5EF4-FFF2-40B4-BE49-F238E27FC236}">
                <a16:creationId xmlns:a16="http://schemas.microsoft.com/office/drawing/2014/main" id="{DD874578-E52A-904C-A4C2-3B8D368BB279}"/>
              </a:ext>
            </a:extLst>
          </p:cNvPr>
          <p:cNvGraphicFramePr/>
          <p:nvPr>
            <p:extLst>
              <p:ext uri="{D42A27DB-BD31-4B8C-83A1-F6EECF244321}">
                <p14:modId xmlns:p14="http://schemas.microsoft.com/office/powerpoint/2010/main" val="3521259182"/>
              </p:ext>
            </p:extLst>
          </p:nvPr>
        </p:nvGraphicFramePr>
        <p:xfrm>
          <a:off x="776513" y="1155940"/>
          <a:ext cx="10017383" cy="570206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806479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R</a:t>
            </a:r>
            <a:r>
              <a:rPr lang="en-US"/>
              <a:t>) </a:t>
            </a:r>
            <a:r>
              <a:rPr lang="en-US" err="1"/>
              <a:t>Reconstructor</a:t>
            </a:r>
            <a:r>
              <a:rPr lang="en-US"/>
              <a:t>-Based Pragmatics</a:t>
            </a:r>
          </a:p>
        </p:txBody>
      </p:sp>
      <p:sp>
        <p:nvSpPr>
          <p:cNvPr id="3" name="矩形 12">
            <a:extLst>
              <a:ext uri="{FF2B5EF4-FFF2-40B4-BE49-F238E27FC236}">
                <a16:creationId xmlns:a16="http://schemas.microsoft.com/office/drawing/2014/main" id="{7C28E164-456C-0C46-85ED-0FE191BE34D1}"/>
              </a:ext>
            </a:extLst>
          </p:cNvPr>
          <p:cNvSpPr/>
          <p:nvPr/>
        </p:nvSpPr>
        <p:spPr>
          <a:xfrm>
            <a:off x="4425045" y="1904624"/>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1567544" y="2874098"/>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70759" y="3570516"/>
            <a:ext cx="4354286" cy="1563900"/>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Eat Type [Coffee Shop],</a:t>
            </a:r>
          </a:p>
          <a:p>
            <a:r>
              <a:rPr lang="en-US" sz="1600">
                <a:latin typeface="Calibri" panose="020F0502020204030204" pitchFamily="34" charset="0"/>
                <a:cs typeface="Calibri" panose="020F0502020204030204" pitchFamily="34" charset="0"/>
              </a:rPr>
              <a:t> Food [English], </a:t>
            </a:r>
            <a:r>
              <a:rPr lang="en-US" sz="1600">
                <a:highlight>
                  <a:srgbClr val="FFFF00"/>
                </a:highlight>
                <a:latin typeface="Calibri" panose="020F0502020204030204" pitchFamily="34" charset="0"/>
                <a:cs typeface="Calibri" panose="020F0502020204030204" pitchFamily="34" charset="0"/>
              </a:rPr>
              <a:t>Price Range [Cheap]</a:t>
            </a:r>
            <a:r>
              <a:rPr lang="en-US" sz="1600">
                <a:latin typeface="Calibri" panose="020F0502020204030204" pitchFamily="34" charset="0"/>
                <a:cs typeface="Calibri" panose="020F0502020204030204" pitchFamily="34" charset="0"/>
              </a:rPr>
              <a:t>.</a:t>
            </a:r>
          </a:p>
        </p:txBody>
      </p:sp>
      <p:sp>
        <p:nvSpPr>
          <p:cNvPr id="11" name="圆角矩形 331">
            <a:extLst>
              <a:ext uri="{FF2B5EF4-FFF2-40B4-BE49-F238E27FC236}">
                <a16:creationId xmlns:a16="http://schemas.microsoft.com/office/drawing/2014/main" id="{455EEFC4-24C2-3D44-886A-ECD57FE9B09E}"/>
              </a:ext>
            </a:extLst>
          </p:cNvPr>
          <p:cNvSpPr/>
          <p:nvPr/>
        </p:nvSpPr>
        <p:spPr>
          <a:xfrm>
            <a:off x="7209876" y="1889113"/>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2" name="圆角矩形 331">
            <a:extLst>
              <a:ext uri="{FF2B5EF4-FFF2-40B4-BE49-F238E27FC236}">
                <a16:creationId xmlns:a16="http://schemas.microsoft.com/office/drawing/2014/main" id="{DD7179E0-1C88-9B46-8CF5-B18882D683D4}"/>
              </a:ext>
            </a:extLst>
          </p:cNvPr>
          <p:cNvSpPr/>
          <p:nvPr/>
        </p:nvSpPr>
        <p:spPr>
          <a:xfrm>
            <a:off x="7209876" y="3288824"/>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3" name="圆角矩形 331">
            <a:extLst>
              <a:ext uri="{FF2B5EF4-FFF2-40B4-BE49-F238E27FC236}">
                <a16:creationId xmlns:a16="http://schemas.microsoft.com/office/drawing/2014/main" id="{967115FA-5A57-6E47-8CE7-A47168C4D47E}"/>
              </a:ext>
            </a:extLst>
          </p:cNvPr>
          <p:cNvSpPr/>
          <p:nvPr/>
        </p:nvSpPr>
        <p:spPr>
          <a:xfrm>
            <a:off x="7248348" y="4751966"/>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6" name="下箭头 231">
            <a:extLst>
              <a:ext uri="{FF2B5EF4-FFF2-40B4-BE49-F238E27FC236}">
                <a16:creationId xmlns:a16="http://schemas.microsoft.com/office/drawing/2014/main" id="{07A46387-AB27-C148-A13F-D7BB5E492D9E}"/>
              </a:ext>
            </a:extLst>
          </p:cNvPr>
          <p:cNvSpPr/>
          <p:nvPr/>
        </p:nvSpPr>
        <p:spPr>
          <a:xfrm rot="14981564">
            <a:off x="3519878" y="2272904"/>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6" name="矩形 12">
            <a:extLst>
              <a:ext uri="{FF2B5EF4-FFF2-40B4-BE49-F238E27FC236}">
                <a16:creationId xmlns:a16="http://schemas.microsoft.com/office/drawing/2014/main" id="{0423D176-2A09-D24D-B2F6-168BDC805141}"/>
              </a:ext>
            </a:extLst>
          </p:cNvPr>
          <p:cNvSpPr/>
          <p:nvPr/>
        </p:nvSpPr>
        <p:spPr>
          <a:xfrm>
            <a:off x="4424788" y="4878677"/>
            <a:ext cx="1322614" cy="553585"/>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Listener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27" name="下箭头 231">
            <a:extLst>
              <a:ext uri="{FF2B5EF4-FFF2-40B4-BE49-F238E27FC236}">
                <a16:creationId xmlns:a16="http://schemas.microsoft.com/office/drawing/2014/main" id="{D99863C7-1F3F-F748-86E0-C6C5657FB126}"/>
              </a:ext>
            </a:extLst>
          </p:cNvPr>
          <p:cNvSpPr/>
          <p:nvPr/>
        </p:nvSpPr>
        <p:spPr>
          <a:xfrm rot="6910998">
            <a:off x="3402725" y="4354676"/>
            <a:ext cx="395194" cy="617465"/>
          </a:xfrm>
          <a:prstGeom prst="down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8" name="TextBox 27">
            <a:extLst>
              <a:ext uri="{FF2B5EF4-FFF2-40B4-BE49-F238E27FC236}">
                <a16:creationId xmlns:a16="http://schemas.microsoft.com/office/drawing/2014/main" id="{1410E704-F5EE-904D-A5DE-A8F5A197F405}"/>
              </a:ext>
            </a:extLst>
          </p:cNvPr>
          <p:cNvSpPr txBox="1"/>
          <p:nvPr/>
        </p:nvSpPr>
        <p:spPr>
          <a:xfrm>
            <a:off x="4872191" y="3040988"/>
            <a:ext cx="428322" cy="769441"/>
          </a:xfrm>
          <a:prstGeom prst="rect">
            <a:avLst/>
          </a:prstGeom>
          <a:noFill/>
        </p:spPr>
        <p:txBody>
          <a:bodyPr wrap="none" rtlCol="0">
            <a:spAutoFit/>
          </a:bodyPr>
          <a:lstStyle/>
          <a:p>
            <a:r>
              <a:rPr lang="en-US" sz="4400"/>
              <a:t>x</a:t>
            </a:r>
          </a:p>
        </p:txBody>
      </p:sp>
      <p:sp>
        <p:nvSpPr>
          <p:cNvPr id="29" name="Rectangle 28">
            <a:extLst>
              <a:ext uri="{FF2B5EF4-FFF2-40B4-BE49-F238E27FC236}">
                <a16:creationId xmlns:a16="http://schemas.microsoft.com/office/drawing/2014/main" id="{F9EF1F93-3CBC-454C-B7F1-C81DAFD9C29F}"/>
              </a:ext>
            </a:extLst>
          </p:cNvPr>
          <p:cNvSpPr/>
          <p:nvPr/>
        </p:nvSpPr>
        <p:spPr>
          <a:xfrm>
            <a:off x="7393725" y="5758955"/>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cxnSp>
        <p:nvCxnSpPr>
          <p:cNvPr id="15" name="Straight Connector 14">
            <a:extLst>
              <a:ext uri="{FF2B5EF4-FFF2-40B4-BE49-F238E27FC236}">
                <a16:creationId xmlns:a16="http://schemas.microsoft.com/office/drawing/2014/main" id="{B47CC47C-3388-D145-9DDA-42CDD5CA60BA}"/>
              </a:ext>
            </a:extLst>
          </p:cNvPr>
          <p:cNvCxnSpPr>
            <a:stCxn id="3" idx="3"/>
            <a:endCxn id="13" idx="1"/>
          </p:cNvCxnSpPr>
          <p:nvPr/>
        </p:nvCxnSpPr>
        <p:spPr>
          <a:xfrm>
            <a:off x="5747659" y="2181417"/>
            <a:ext cx="1500689" cy="2855097"/>
          </a:xfrm>
          <a:prstGeom prst="line">
            <a:avLst/>
          </a:prstGeom>
        </p:spPr>
        <p:style>
          <a:lnRef idx="2">
            <a:schemeClr val="dk1"/>
          </a:lnRef>
          <a:fillRef idx="0">
            <a:schemeClr val="dk1"/>
          </a:fillRef>
          <a:effectRef idx="1">
            <a:schemeClr val="dk1"/>
          </a:effectRef>
          <a:fontRef idx="minor">
            <a:schemeClr val="tx1"/>
          </a:fontRef>
        </p:style>
      </p:cxnSp>
      <p:cxnSp>
        <p:nvCxnSpPr>
          <p:cNvPr id="35" name="Straight Connector 34">
            <a:extLst>
              <a:ext uri="{FF2B5EF4-FFF2-40B4-BE49-F238E27FC236}">
                <a16:creationId xmlns:a16="http://schemas.microsoft.com/office/drawing/2014/main" id="{B87DCB78-072F-5640-A2D0-8F437FDD5B58}"/>
              </a:ext>
            </a:extLst>
          </p:cNvPr>
          <p:cNvCxnSpPr>
            <a:stCxn id="26" idx="3"/>
            <a:endCxn id="13" idx="1"/>
          </p:cNvCxnSpPr>
          <p:nvPr/>
        </p:nvCxnSpPr>
        <p:spPr>
          <a:xfrm flipV="1">
            <a:off x="5747402" y="5036514"/>
            <a:ext cx="1500946" cy="118956"/>
          </a:xfrm>
          <a:prstGeom prst="line">
            <a:avLst/>
          </a:prstGeom>
        </p:spPr>
        <p:style>
          <a:lnRef idx="2">
            <a:schemeClr val="accent5"/>
          </a:lnRef>
          <a:fillRef idx="0">
            <a:schemeClr val="accent5"/>
          </a:fillRef>
          <a:effectRef idx="1">
            <a:schemeClr val="accent5"/>
          </a:effectRef>
          <a:fontRef idx="minor">
            <a:schemeClr val="tx1"/>
          </a:fontRef>
        </p:style>
      </p:cxnSp>
      <p:sp>
        <p:nvSpPr>
          <p:cNvPr id="36" name="Rectangle 35">
            <a:extLst>
              <a:ext uri="{FF2B5EF4-FFF2-40B4-BE49-F238E27FC236}">
                <a16:creationId xmlns:a16="http://schemas.microsoft.com/office/drawing/2014/main" id="{81B9F8AC-A70C-F645-97AC-F48A2F82A670}"/>
              </a:ext>
            </a:extLst>
          </p:cNvPr>
          <p:cNvSpPr/>
          <p:nvPr/>
        </p:nvSpPr>
        <p:spPr>
          <a:xfrm>
            <a:off x="1975947" y="4086179"/>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
        <p:nvSpPr>
          <p:cNvPr id="38" name="Title 1">
            <a:extLst>
              <a:ext uri="{FF2B5EF4-FFF2-40B4-BE49-F238E27FC236}">
                <a16:creationId xmlns:a16="http://schemas.microsoft.com/office/drawing/2014/main" id="{CF7A94C3-1F8A-6C47-B8D1-3B1329B2E1F3}"/>
              </a:ext>
            </a:extLst>
          </p:cNvPr>
          <p:cNvSpPr txBox="1">
            <a:spLocks/>
          </p:cNvSpPr>
          <p:nvPr/>
        </p:nvSpPr>
        <p:spPr>
          <a:xfrm>
            <a:off x="6016501" y="4878677"/>
            <a:ext cx="725554" cy="37629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0.2</a:t>
            </a:r>
          </a:p>
        </p:txBody>
      </p:sp>
      <p:sp>
        <p:nvSpPr>
          <p:cNvPr id="40" name="Title 1">
            <a:extLst>
              <a:ext uri="{FF2B5EF4-FFF2-40B4-BE49-F238E27FC236}">
                <a16:creationId xmlns:a16="http://schemas.microsoft.com/office/drawing/2014/main" id="{26101904-3A5C-5D4A-9959-711B3503B211}"/>
              </a:ext>
            </a:extLst>
          </p:cNvPr>
          <p:cNvSpPr txBox="1">
            <a:spLocks/>
          </p:cNvSpPr>
          <p:nvPr/>
        </p:nvSpPr>
        <p:spPr>
          <a:xfrm>
            <a:off x="5965131" y="3100868"/>
            <a:ext cx="828295" cy="36933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0.1</a:t>
            </a:r>
          </a:p>
        </p:txBody>
      </p:sp>
      <p:sp>
        <p:nvSpPr>
          <p:cNvPr id="30" name="Rectangle 29">
            <a:extLst>
              <a:ext uri="{FF2B5EF4-FFF2-40B4-BE49-F238E27FC236}">
                <a16:creationId xmlns:a16="http://schemas.microsoft.com/office/drawing/2014/main" id="{58AB6A71-4DFC-974C-88BC-80A128FAFCF9}"/>
              </a:ext>
            </a:extLst>
          </p:cNvPr>
          <p:cNvSpPr/>
          <p:nvPr/>
        </p:nvSpPr>
        <p:spPr>
          <a:xfrm>
            <a:off x="7261869" y="2458209"/>
            <a:ext cx="3230051"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coffee shop.</a:t>
            </a:r>
          </a:p>
        </p:txBody>
      </p:sp>
      <p:sp>
        <p:nvSpPr>
          <p:cNvPr id="32" name="Rectangle 31">
            <a:extLst>
              <a:ext uri="{FF2B5EF4-FFF2-40B4-BE49-F238E27FC236}">
                <a16:creationId xmlns:a16="http://schemas.microsoft.com/office/drawing/2014/main" id="{ED32EF44-EB2F-FE44-B46E-604F25D6CCC9}"/>
              </a:ext>
            </a:extLst>
          </p:cNvPr>
          <p:cNvSpPr/>
          <p:nvPr/>
        </p:nvSpPr>
        <p:spPr>
          <a:xfrm>
            <a:off x="7300341" y="3817261"/>
            <a:ext cx="3943387" cy="369332"/>
          </a:xfrm>
          <a:prstGeom prst="rect">
            <a:avLst/>
          </a:prstGeom>
        </p:spPr>
        <p:txBody>
          <a:bodyPr wrap="none">
            <a:spAutoFit/>
          </a:bodyPr>
          <a:lstStyle/>
          <a:p>
            <a:r>
              <a:rPr lang="en-US" err="1">
                <a:highlight>
                  <a:srgbClr val="FFFF00"/>
                </a:highlight>
                <a:latin typeface="Calibri" panose="020F0502020204030204" pitchFamily="34" charset="0"/>
                <a:cs typeface="Calibri" panose="020F0502020204030204" pitchFamily="34" charset="0"/>
              </a:rPr>
              <a:t>Fitzbillies</a:t>
            </a:r>
            <a:r>
              <a:rPr lang="en-US">
                <a:highlight>
                  <a:srgbClr val="FFFF00"/>
                </a:highlight>
                <a:latin typeface="Calibri" panose="020F0502020204030204" pitchFamily="34" charset="0"/>
                <a:cs typeface="Calibri" panose="020F0502020204030204" pitchFamily="34" charset="0"/>
              </a:rPr>
              <a:t> is a cheap English coffee shop.</a:t>
            </a:r>
          </a:p>
        </p:txBody>
      </p:sp>
      <p:sp>
        <p:nvSpPr>
          <p:cNvPr id="34" name="Rectangle 33">
            <a:extLst>
              <a:ext uri="{FF2B5EF4-FFF2-40B4-BE49-F238E27FC236}">
                <a16:creationId xmlns:a16="http://schemas.microsoft.com/office/drawing/2014/main" id="{82D134A3-9A82-F84E-89C4-521F149EF6D5}"/>
              </a:ext>
            </a:extLst>
          </p:cNvPr>
          <p:cNvSpPr/>
          <p:nvPr/>
        </p:nvSpPr>
        <p:spPr>
          <a:xfrm>
            <a:off x="7300340" y="5282574"/>
            <a:ext cx="4891660"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coffee shop that serves English food.</a:t>
            </a:r>
          </a:p>
        </p:txBody>
      </p:sp>
      <p:sp>
        <p:nvSpPr>
          <p:cNvPr id="42" name="Title 1">
            <a:extLst>
              <a:ext uri="{FF2B5EF4-FFF2-40B4-BE49-F238E27FC236}">
                <a16:creationId xmlns:a16="http://schemas.microsoft.com/office/drawing/2014/main" id="{A1D60DDA-6A4D-3647-9496-53BA435AB83C}"/>
              </a:ext>
            </a:extLst>
          </p:cNvPr>
          <p:cNvSpPr txBox="1">
            <a:spLocks/>
          </p:cNvSpPr>
          <p:nvPr/>
        </p:nvSpPr>
        <p:spPr>
          <a:xfrm>
            <a:off x="8366507" y="1902909"/>
            <a:ext cx="1208315" cy="300486"/>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0.08</a:t>
            </a:r>
          </a:p>
        </p:txBody>
      </p:sp>
      <p:sp>
        <p:nvSpPr>
          <p:cNvPr id="43" name="Title 1">
            <a:extLst>
              <a:ext uri="{FF2B5EF4-FFF2-40B4-BE49-F238E27FC236}">
                <a16:creationId xmlns:a16="http://schemas.microsoft.com/office/drawing/2014/main" id="{B6A6E258-2634-964C-9E46-A9410215425A}"/>
              </a:ext>
            </a:extLst>
          </p:cNvPr>
          <p:cNvSpPr txBox="1">
            <a:spLocks/>
          </p:cNvSpPr>
          <p:nvPr/>
        </p:nvSpPr>
        <p:spPr>
          <a:xfrm>
            <a:off x="8516446" y="3251888"/>
            <a:ext cx="966935" cy="458324"/>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0.18</a:t>
            </a:r>
          </a:p>
        </p:txBody>
      </p:sp>
      <p:sp>
        <p:nvSpPr>
          <p:cNvPr id="44" name="Title 1">
            <a:extLst>
              <a:ext uri="{FF2B5EF4-FFF2-40B4-BE49-F238E27FC236}">
                <a16:creationId xmlns:a16="http://schemas.microsoft.com/office/drawing/2014/main" id="{55B3F2D8-26F8-554B-B5E6-A49E7ABCDF61}"/>
              </a:ext>
            </a:extLst>
          </p:cNvPr>
          <p:cNvSpPr txBox="1">
            <a:spLocks/>
          </p:cNvSpPr>
          <p:nvPr/>
        </p:nvSpPr>
        <p:spPr>
          <a:xfrm>
            <a:off x="8503436" y="4765323"/>
            <a:ext cx="966935" cy="458324"/>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0.02</a:t>
            </a:r>
          </a:p>
        </p:txBody>
      </p:sp>
    </p:spTree>
    <p:extLst>
      <p:ext uri="{BB962C8B-B14F-4D97-AF65-F5344CB8AC3E}">
        <p14:creationId xmlns:p14="http://schemas.microsoft.com/office/powerpoint/2010/main" val="598972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57755"/>
            <a:ext cx="12192000" cy="1009698"/>
          </a:xfrm>
        </p:spPr>
        <p:txBody>
          <a:bodyPr>
            <a:normAutofit/>
          </a:bodyPr>
          <a:lstStyle/>
          <a:p>
            <a:r>
              <a:rPr lang="en-US"/>
              <a:t>Conclusion</a:t>
            </a:r>
          </a:p>
        </p:txBody>
      </p:sp>
    </p:spTree>
    <p:extLst>
      <p:ext uri="{BB962C8B-B14F-4D97-AF65-F5344CB8AC3E}">
        <p14:creationId xmlns:p14="http://schemas.microsoft.com/office/powerpoint/2010/main" val="314251928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38221"/>
            <a:ext cx="12192000" cy="1009698"/>
          </a:xfrm>
        </p:spPr>
        <p:txBody>
          <a:bodyPr>
            <a:normAutofit/>
          </a:bodyPr>
          <a:lstStyle/>
          <a:p>
            <a:r>
              <a:rPr lang="en-US"/>
              <a:t>E2E Generation </a:t>
            </a:r>
          </a:p>
        </p:txBody>
      </p:sp>
      <p:pic>
        <p:nvPicPr>
          <p:cNvPr id="4" name="Picture 3">
            <a:extLst>
              <a:ext uri="{FF2B5EF4-FFF2-40B4-BE49-F238E27FC236}">
                <a16:creationId xmlns:a16="http://schemas.microsoft.com/office/drawing/2014/main" id="{5C7B5142-F4A1-1447-9A3D-B55C172077C2}"/>
              </a:ext>
            </a:extLst>
          </p:cNvPr>
          <p:cNvPicPr>
            <a:picLocks noChangeAspect="1"/>
          </p:cNvPicPr>
          <p:nvPr/>
        </p:nvPicPr>
        <p:blipFill>
          <a:blip r:embed="rId3"/>
          <a:stretch>
            <a:fillRect/>
          </a:stretch>
        </p:blipFill>
        <p:spPr>
          <a:xfrm>
            <a:off x="1676122" y="1341711"/>
            <a:ext cx="8839756" cy="3958771"/>
          </a:xfrm>
          <a:prstGeom prst="rect">
            <a:avLst/>
          </a:prstGeom>
        </p:spPr>
      </p:pic>
    </p:spTree>
    <p:extLst>
      <p:ext uri="{BB962C8B-B14F-4D97-AF65-F5344CB8AC3E}">
        <p14:creationId xmlns:p14="http://schemas.microsoft.com/office/powerpoint/2010/main" val="292059924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38221"/>
            <a:ext cx="12192000" cy="1009698"/>
          </a:xfrm>
        </p:spPr>
        <p:txBody>
          <a:bodyPr>
            <a:normAutofit/>
          </a:bodyPr>
          <a:lstStyle/>
          <a:p>
            <a:r>
              <a:rPr lang="en-US"/>
              <a:t>Abstract Summarization</a:t>
            </a:r>
          </a:p>
        </p:txBody>
      </p:sp>
      <p:pic>
        <p:nvPicPr>
          <p:cNvPr id="3" name="Picture 2">
            <a:extLst>
              <a:ext uri="{FF2B5EF4-FFF2-40B4-BE49-F238E27FC236}">
                <a16:creationId xmlns:a16="http://schemas.microsoft.com/office/drawing/2014/main" id="{DDC90284-9167-1840-921A-41F510E87561}"/>
              </a:ext>
            </a:extLst>
          </p:cNvPr>
          <p:cNvPicPr>
            <a:picLocks noChangeAspect="1"/>
          </p:cNvPicPr>
          <p:nvPr/>
        </p:nvPicPr>
        <p:blipFill>
          <a:blip r:embed="rId3"/>
          <a:stretch>
            <a:fillRect/>
          </a:stretch>
        </p:blipFill>
        <p:spPr>
          <a:xfrm>
            <a:off x="2612572" y="1166733"/>
            <a:ext cx="6394450" cy="4524533"/>
          </a:xfrm>
          <a:prstGeom prst="rect">
            <a:avLst/>
          </a:prstGeom>
        </p:spPr>
      </p:pic>
      <p:pic>
        <p:nvPicPr>
          <p:cNvPr id="4" name="Picture 3">
            <a:extLst>
              <a:ext uri="{FF2B5EF4-FFF2-40B4-BE49-F238E27FC236}">
                <a16:creationId xmlns:a16="http://schemas.microsoft.com/office/drawing/2014/main" id="{078A524F-9EDE-A741-A211-91C7FD77C7A3}"/>
              </a:ext>
            </a:extLst>
          </p:cNvPr>
          <p:cNvPicPr>
            <a:picLocks noChangeAspect="1"/>
          </p:cNvPicPr>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464447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2708" y="173178"/>
            <a:ext cx="11629292" cy="1009698"/>
          </a:xfrm>
        </p:spPr>
        <p:txBody>
          <a:bodyPr>
            <a:normAutofit/>
          </a:bodyPr>
          <a:lstStyle/>
          <a:p>
            <a:r>
              <a:rPr lang="en-US"/>
              <a:t>Generating Pragmatic Output Text</a:t>
            </a:r>
          </a:p>
        </p:txBody>
      </p:sp>
      <p:sp>
        <p:nvSpPr>
          <p:cNvPr id="7" name="Rounded Rectangle 6"/>
          <p:cNvSpPr/>
          <p:nvPr/>
        </p:nvSpPr>
        <p:spPr>
          <a:xfrm>
            <a:off x="3864610"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881129"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9" name="Rectangle 8"/>
          <p:cNvSpPr/>
          <p:nvPr/>
        </p:nvSpPr>
        <p:spPr>
          <a:xfrm>
            <a:off x="4806608"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3864610"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r>
              <a:rPr lang="en-US" sz="2000" b="1" i="1">
                <a:latin typeface="+mj-lt"/>
              </a:rPr>
              <a:t>*</a:t>
            </a:r>
            <a:endParaRPr lang="en-US" sz="2000" b="1">
              <a:latin typeface="+mj-lt"/>
            </a:endParaRPr>
          </a:p>
        </p:txBody>
      </p:sp>
      <p:sp>
        <p:nvSpPr>
          <p:cNvPr id="12" name="Rounded Rectangle 11">
            <a:extLst>
              <a:ext uri="{FF2B5EF4-FFF2-40B4-BE49-F238E27FC236}">
                <a16:creationId xmlns:a16="http://schemas.microsoft.com/office/drawing/2014/main" id="{A2B58C5B-D9B5-684E-BA87-64B30405547D}"/>
              </a:ext>
            </a:extLst>
          </p:cNvPr>
          <p:cNvSpPr/>
          <p:nvPr/>
        </p:nvSpPr>
        <p:spPr>
          <a:xfrm>
            <a:off x="910339" y="1182876"/>
            <a:ext cx="10644594" cy="2708175"/>
          </a:xfrm>
          <a:prstGeom prst="roundRect">
            <a:avLst/>
          </a:prstGeom>
          <a:noFill/>
          <a:ln w="25400" cap="flat" cmpd="sng" algn="ctr">
            <a:solidFill>
              <a:schemeClr val="tx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pic>
        <p:nvPicPr>
          <p:cNvPr id="14" name="Picture 13">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2004537" y="1847844"/>
            <a:ext cx="898265" cy="830436"/>
          </a:xfrm>
          <a:prstGeom prst="rect">
            <a:avLst/>
          </a:prstGeom>
        </p:spPr>
      </p:pic>
      <p:sp>
        <p:nvSpPr>
          <p:cNvPr id="15" name="Rounded Rectangle 14">
            <a:extLst>
              <a:ext uri="{FF2B5EF4-FFF2-40B4-BE49-F238E27FC236}">
                <a16:creationId xmlns:a16="http://schemas.microsoft.com/office/drawing/2014/main" id="{6335C5BF-0C9A-184F-B854-D8031480319B}"/>
              </a:ext>
            </a:extLst>
          </p:cNvPr>
          <p:cNvSpPr/>
          <p:nvPr/>
        </p:nvSpPr>
        <p:spPr>
          <a:xfrm>
            <a:off x="1797240" y="2678280"/>
            <a:ext cx="1312859"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spTree>
    <p:extLst>
      <p:ext uri="{BB962C8B-B14F-4D97-AF65-F5344CB8AC3E}">
        <p14:creationId xmlns:p14="http://schemas.microsoft.com/office/powerpoint/2010/main" val="109796480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 y="146242"/>
            <a:ext cx="12192000" cy="1009698"/>
          </a:xfrm>
        </p:spPr>
        <p:txBody>
          <a:bodyPr>
            <a:normAutofit/>
          </a:bodyPr>
          <a:lstStyle/>
          <a:p>
            <a:r>
              <a:rPr lang="en-US"/>
              <a:t>Coverage Ratio</a:t>
            </a:r>
          </a:p>
        </p:txBody>
      </p:sp>
      <p:pic>
        <p:nvPicPr>
          <p:cNvPr id="8" name="Picture 7">
            <a:extLst>
              <a:ext uri="{FF2B5EF4-FFF2-40B4-BE49-F238E27FC236}">
                <a16:creationId xmlns:a16="http://schemas.microsoft.com/office/drawing/2014/main" id="{B717B026-AF56-AC4F-9A16-F4B79001F792}"/>
              </a:ext>
            </a:extLst>
          </p:cNvPr>
          <p:cNvPicPr>
            <a:picLocks noChangeAspect="1"/>
          </p:cNvPicPr>
          <p:nvPr/>
        </p:nvPicPr>
        <p:blipFill>
          <a:blip r:embed="rId3"/>
          <a:stretch>
            <a:fillRect/>
          </a:stretch>
        </p:blipFill>
        <p:spPr>
          <a:xfrm>
            <a:off x="1845128" y="1425448"/>
            <a:ext cx="8033658" cy="4007103"/>
          </a:xfrm>
          <a:prstGeom prst="rect">
            <a:avLst/>
          </a:prstGeom>
        </p:spPr>
      </p:pic>
    </p:spTree>
    <p:extLst>
      <p:ext uri="{BB962C8B-B14F-4D97-AF65-F5344CB8AC3E}">
        <p14:creationId xmlns:p14="http://schemas.microsoft.com/office/powerpoint/2010/main" val="252345256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Content Dropping</a:t>
            </a:r>
          </a:p>
        </p:txBody>
      </p:sp>
      <p:sp>
        <p:nvSpPr>
          <p:cNvPr id="4" name="Title 1">
            <a:extLst>
              <a:ext uri="{FF2B5EF4-FFF2-40B4-BE49-F238E27FC236}">
                <a16:creationId xmlns:a16="http://schemas.microsoft.com/office/drawing/2014/main" id="{0E2EB975-D5B2-A84F-BD13-9BE24058D8A8}"/>
              </a:ext>
            </a:extLst>
          </p:cNvPr>
          <p:cNvSpPr txBox="1">
            <a:spLocks/>
          </p:cNvSpPr>
          <p:nvPr/>
        </p:nvSpPr>
        <p:spPr>
          <a:xfrm>
            <a:off x="823703" y="3112528"/>
            <a:ext cx="4534422" cy="1230302"/>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000" b="1">
                <a:latin typeface="Calibri" panose="020F0502020204030204" pitchFamily="34" charset="0"/>
                <a:cs typeface="Calibri" panose="020F0502020204030204" pitchFamily="34" charset="0"/>
              </a:rPr>
              <a:t>Input meaning representation</a:t>
            </a:r>
            <a:r>
              <a:rPr lang="en-US" sz="2000">
                <a:latin typeface="Calibri" panose="020F0502020204030204" pitchFamily="34" charset="0"/>
                <a:cs typeface="Calibri" panose="020F0502020204030204" pitchFamily="34" charset="0"/>
              </a:rPr>
              <a:t>: </a:t>
            </a:r>
          </a:p>
          <a:p>
            <a:r>
              <a:rPr lang="en-US" sz="2000">
                <a:latin typeface="Calibri" panose="020F0502020204030204" pitchFamily="34" charset="0"/>
                <a:cs typeface="Calibri" panose="020F0502020204030204" pitchFamily="34" charset="0"/>
              </a:rPr>
              <a:t>Name [</a:t>
            </a:r>
            <a:r>
              <a:rPr lang="en-US" sz="2000" err="1">
                <a:latin typeface="Calibri" panose="020F0502020204030204" pitchFamily="34" charset="0"/>
                <a:cs typeface="Calibri" panose="020F0502020204030204" pitchFamily="34" charset="0"/>
              </a:rPr>
              <a:t>Fitzbillies</a:t>
            </a:r>
            <a:r>
              <a:rPr lang="en-US" sz="2000">
                <a:latin typeface="Calibri" panose="020F0502020204030204" pitchFamily="34" charset="0"/>
                <a:cs typeface="Calibri" panose="020F0502020204030204" pitchFamily="34" charset="0"/>
              </a:rPr>
              <a:t>], Eat Type [Coffee Shop],</a:t>
            </a:r>
          </a:p>
          <a:p>
            <a:r>
              <a:rPr lang="en-US" sz="2000">
                <a:highlight>
                  <a:srgbClr val="FFFF00"/>
                </a:highlight>
                <a:latin typeface="Calibri" panose="020F0502020204030204" pitchFamily="34" charset="0"/>
                <a:cs typeface="Calibri" panose="020F0502020204030204" pitchFamily="34" charset="0"/>
              </a:rPr>
              <a:t>Food [English]</a:t>
            </a:r>
            <a:r>
              <a:rPr lang="en-US" sz="2000">
                <a:latin typeface="Calibri" panose="020F0502020204030204" pitchFamily="34" charset="0"/>
                <a:cs typeface="Calibri" panose="020F0502020204030204" pitchFamily="34" charset="0"/>
              </a:rPr>
              <a:t>, </a:t>
            </a:r>
            <a:r>
              <a:rPr lang="en-US" sz="2000"/>
              <a:t>Price Range [Cheap].</a:t>
            </a:r>
            <a:endParaRPr lang="en-US" sz="2000">
              <a:latin typeface="Calibri" panose="020F0502020204030204" pitchFamily="34" charset="0"/>
              <a:cs typeface="Calibri" panose="020F0502020204030204" pitchFamily="34" charset="0"/>
            </a:endParaRPr>
          </a:p>
          <a:p>
            <a:endParaRPr lang="en-US" sz="2000">
              <a:latin typeface="Calibri" panose="020F0502020204030204" pitchFamily="34" charset="0"/>
              <a:cs typeface="Calibri" panose="020F0502020204030204" pitchFamily="34" charset="0"/>
            </a:endParaRPr>
          </a:p>
          <a:p>
            <a:endParaRPr lang="en-US" sz="2000">
              <a:latin typeface="Calibri" panose="020F0502020204030204" pitchFamily="34" charset="0"/>
              <a:cs typeface="Calibri" panose="020F0502020204030204" pitchFamily="34" charset="0"/>
            </a:endParaRPr>
          </a:p>
          <a:p>
            <a:endParaRPr lang="en-US" sz="2000">
              <a:latin typeface="Calibri" panose="020F0502020204030204" pitchFamily="34" charset="0"/>
              <a:cs typeface="Calibri" panose="020F0502020204030204" pitchFamily="34" charset="0"/>
            </a:endParaRPr>
          </a:p>
          <a:p>
            <a:endParaRPr lang="en-US" sz="2000">
              <a:latin typeface="Calibri" panose="020F0502020204030204" pitchFamily="34" charset="0"/>
              <a:cs typeface="Calibri" panose="020F0502020204030204" pitchFamily="34" charset="0"/>
            </a:endParaRPr>
          </a:p>
          <a:p>
            <a:endParaRPr lang="en-US" sz="2000">
              <a:latin typeface="Calibri" panose="020F0502020204030204" pitchFamily="34" charset="0"/>
              <a:cs typeface="Calibri" panose="020F0502020204030204" pitchFamily="34" charset="0"/>
            </a:endParaRPr>
          </a:p>
        </p:txBody>
      </p:sp>
      <p:sp>
        <p:nvSpPr>
          <p:cNvPr id="5" name="上箭头 257">
            <a:extLst>
              <a:ext uri="{FF2B5EF4-FFF2-40B4-BE49-F238E27FC236}">
                <a16:creationId xmlns:a16="http://schemas.microsoft.com/office/drawing/2014/main" id="{B1B8B527-8FAA-ED46-B79C-30260451239D}"/>
              </a:ext>
            </a:extLst>
          </p:cNvPr>
          <p:cNvSpPr/>
          <p:nvPr/>
        </p:nvSpPr>
        <p:spPr>
          <a:xfrm rot="5400000">
            <a:off x="5625482" y="3403805"/>
            <a:ext cx="504565" cy="436470"/>
          </a:xfrm>
          <a:prstGeom prst="up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Calibri" panose="020F0502020204030204" pitchFamily="34" charset="0"/>
              <a:ea typeface="宋体" panose="02010600030101010101" pitchFamily="2" charset="-122"/>
            </a:endParaRPr>
          </a:p>
        </p:txBody>
      </p:sp>
      <p:sp>
        <p:nvSpPr>
          <p:cNvPr id="6" name="Title 1">
            <a:extLst>
              <a:ext uri="{FF2B5EF4-FFF2-40B4-BE49-F238E27FC236}">
                <a16:creationId xmlns:a16="http://schemas.microsoft.com/office/drawing/2014/main" id="{EA8D0F12-154D-4346-B207-C91474255067}"/>
              </a:ext>
            </a:extLst>
          </p:cNvPr>
          <p:cNvSpPr txBox="1">
            <a:spLocks/>
          </p:cNvSpPr>
          <p:nvPr/>
        </p:nvSpPr>
        <p:spPr>
          <a:xfrm>
            <a:off x="6397404" y="3825385"/>
            <a:ext cx="4354286" cy="1294721"/>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200" b="1">
                <a:latin typeface="Calibri" panose="020F0502020204030204" pitchFamily="34" charset="0"/>
                <a:cs typeface="Calibri" panose="020F0502020204030204" pitchFamily="34" charset="0"/>
              </a:rPr>
              <a:t>Base Seq2Seq Model:</a:t>
            </a:r>
          </a:p>
          <a:p>
            <a:r>
              <a:rPr lang="en-US" sz="2200" err="1">
                <a:latin typeface="Calibri" panose="020F0502020204030204" pitchFamily="34" charset="0"/>
                <a:cs typeface="Calibri" panose="020F0502020204030204" pitchFamily="34" charset="0"/>
              </a:rPr>
              <a:t>Fitzbillies</a:t>
            </a:r>
            <a:r>
              <a:rPr lang="en-US" sz="2200">
                <a:latin typeface="Calibri" panose="020F0502020204030204" pitchFamily="34" charset="0"/>
                <a:cs typeface="Calibri" panose="020F0502020204030204" pitchFamily="34" charset="0"/>
              </a:rPr>
              <a:t> is a cheap coffee shop.</a:t>
            </a:r>
          </a:p>
        </p:txBody>
      </p:sp>
      <p:sp>
        <p:nvSpPr>
          <p:cNvPr id="3" name="Rectangle 2"/>
          <p:cNvSpPr/>
          <p:nvPr/>
        </p:nvSpPr>
        <p:spPr>
          <a:xfrm>
            <a:off x="6263147" y="2056869"/>
            <a:ext cx="4622800" cy="1107996"/>
          </a:xfrm>
          <a:prstGeom prst="rect">
            <a:avLst/>
          </a:prstGeom>
        </p:spPr>
        <p:txBody>
          <a:bodyPr wrap="square">
            <a:spAutoFit/>
          </a:bodyPr>
          <a:lstStyle/>
          <a:p>
            <a:pPr algn="ctr"/>
            <a:r>
              <a:rPr lang="en-US" sz="2200" b="1">
                <a:latin typeface="Calibri" panose="020F0502020204030204" pitchFamily="34" charset="0"/>
                <a:cs typeface="Calibri" panose="020F0502020204030204" pitchFamily="34" charset="0"/>
              </a:rPr>
              <a:t>Human-written :</a:t>
            </a:r>
          </a:p>
          <a:p>
            <a:pPr algn="ctr"/>
            <a:r>
              <a:rPr lang="en-US" sz="2200">
                <a:latin typeface="Calibri" panose="020F0502020204030204" pitchFamily="34" charset="0"/>
                <a:cs typeface="Calibri" panose="020F0502020204030204" pitchFamily="34" charset="0"/>
              </a:rPr>
              <a:t>A </a:t>
            </a:r>
            <a:r>
              <a:rPr lang="en-US" sz="2200" u="sng">
                <a:latin typeface="Calibri" panose="020F0502020204030204" pitchFamily="34" charset="0"/>
                <a:cs typeface="Calibri" panose="020F0502020204030204" pitchFamily="34" charset="0"/>
              </a:rPr>
              <a:t>cheap</a:t>
            </a:r>
            <a:r>
              <a:rPr lang="en-US" sz="2200">
                <a:latin typeface="Calibri" panose="020F0502020204030204" pitchFamily="34" charset="0"/>
                <a:cs typeface="Calibri" panose="020F0502020204030204" pitchFamily="34" charset="0"/>
              </a:rPr>
              <a:t> </a:t>
            </a:r>
            <a:r>
              <a:rPr lang="en-US" sz="2200" u="sng">
                <a:latin typeface="Calibri" panose="020F0502020204030204" pitchFamily="34" charset="0"/>
                <a:cs typeface="Calibri" panose="020F0502020204030204" pitchFamily="34" charset="0"/>
              </a:rPr>
              <a:t>coffee shop</a:t>
            </a:r>
            <a:r>
              <a:rPr lang="en-US" sz="2200">
                <a:latin typeface="Calibri" panose="020F0502020204030204" pitchFamily="34" charset="0"/>
                <a:cs typeface="Calibri" panose="020F0502020204030204" pitchFamily="34" charset="0"/>
              </a:rPr>
              <a:t> is </a:t>
            </a:r>
            <a:r>
              <a:rPr lang="en-US" sz="2200" err="1">
                <a:latin typeface="Calibri" panose="020F0502020204030204" pitchFamily="34" charset="0"/>
                <a:cs typeface="Calibri" panose="020F0502020204030204" pitchFamily="34" charset="0"/>
              </a:rPr>
              <a:t>Fitzbillies</a:t>
            </a:r>
            <a:r>
              <a:rPr lang="en-US" sz="2200">
                <a:latin typeface="Calibri" panose="020F0502020204030204" pitchFamily="34" charset="0"/>
                <a:cs typeface="Calibri" panose="020F0502020204030204" pitchFamily="34" charset="0"/>
              </a:rPr>
              <a:t>. </a:t>
            </a:r>
            <a:r>
              <a:rPr lang="en-US" sz="2200" err="1">
                <a:latin typeface="Calibri" panose="020F0502020204030204" pitchFamily="34" charset="0"/>
                <a:cs typeface="Calibri" panose="020F0502020204030204" pitchFamily="34" charset="0"/>
              </a:rPr>
              <a:t>Fitzbillies</a:t>
            </a:r>
            <a:r>
              <a:rPr lang="en-US" sz="2200">
                <a:latin typeface="Calibri" panose="020F0502020204030204" pitchFamily="34" charset="0"/>
                <a:cs typeface="Calibri" panose="020F0502020204030204" pitchFamily="34" charset="0"/>
              </a:rPr>
              <a:t> serves </a:t>
            </a:r>
            <a:r>
              <a:rPr lang="en-US" sz="2200" u="sng">
                <a:latin typeface="Calibri" panose="020F0502020204030204" pitchFamily="34" charset="0"/>
                <a:cs typeface="Calibri" panose="020F0502020204030204" pitchFamily="34" charset="0"/>
              </a:rPr>
              <a:t>English</a:t>
            </a:r>
            <a:r>
              <a:rPr lang="en-US" sz="2200">
                <a:latin typeface="Calibri" panose="020F0502020204030204" pitchFamily="34" charset="0"/>
                <a:cs typeface="Calibri" panose="020F0502020204030204" pitchFamily="34" charset="0"/>
              </a:rPr>
              <a:t> food.</a:t>
            </a:r>
          </a:p>
        </p:txBody>
      </p:sp>
    </p:spTree>
    <p:extLst>
      <p:ext uri="{BB962C8B-B14F-4D97-AF65-F5344CB8AC3E}">
        <p14:creationId xmlns:p14="http://schemas.microsoft.com/office/powerpoint/2010/main" val="27789711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Content Dropping</a:t>
            </a:r>
          </a:p>
        </p:txBody>
      </p:sp>
      <p:sp>
        <p:nvSpPr>
          <p:cNvPr id="3" name="矩形 12">
            <a:extLst>
              <a:ext uri="{FF2B5EF4-FFF2-40B4-BE49-F238E27FC236}">
                <a16:creationId xmlns:a16="http://schemas.microsoft.com/office/drawing/2014/main" id="{7C28E164-456C-0C46-85ED-0FE191BE34D1}"/>
              </a:ext>
            </a:extLst>
          </p:cNvPr>
          <p:cNvSpPr/>
          <p:nvPr/>
        </p:nvSpPr>
        <p:spPr>
          <a:xfrm>
            <a:off x="4163801" y="3411599"/>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1671157" y="3383414"/>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901213" y="4017706"/>
            <a:ext cx="2100942" cy="1563900"/>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Eat Type [Coffee Shop],</a:t>
            </a:r>
          </a:p>
          <a:p>
            <a:r>
              <a:rPr lang="en-US" sz="1600">
                <a:latin typeface="Calibri" panose="020F0502020204030204" pitchFamily="34" charset="0"/>
                <a:cs typeface="Calibri" panose="020F0502020204030204" pitchFamily="34" charset="0"/>
              </a:rPr>
              <a:t> </a:t>
            </a:r>
            <a:r>
              <a:rPr lang="en-US" sz="1600">
                <a:highlight>
                  <a:srgbClr val="FFFF00"/>
                </a:highlight>
                <a:latin typeface="Calibri" panose="020F0502020204030204" pitchFamily="34" charset="0"/>
                <a:cs typeface="Calibri" panose="020F0502020204030204" pitchFamily="34" charset="0"/>
              </a:rPr>
              <a:t>Food [English], </a:t>
            </a:r>
          </a:p>
          <a:p>
            <a:r>
              <a:rPr lang="en-US" sz="1600">
                <a:latin typeface="Calibri" panose="020F0502020204030204" pitchFamily="34" charset="0"/>
                <a:cs typeface="Calibri" panose="020F0502020204030204" pitchFamily="34" charset="0"/>
              </a:rPr>
              <a:t>Price Range [Cheap].</a:t>
            </a:r>
          </a:p>
        </p:txBody>
      </p:sp>
      <p:sp>
        <p:nvSpPr>
          <p:cNvPr id="11" name="圆角矩形 331">
            <a:extLst>
              <a:ext uri="{FF2B5EF4-FFF2-40B4-BE49-F238E27FC236}">
                <a16:creationId xmlns:a16="http://schemas.microsoft.com/office/drawing/2014/main" id="{455EEFC4-24C2-3D44-886A-ECD57FE9B09E}"/>
              </a:ext>
            </a:extLst>
          </p:cNvPr>
          <p:cNvSpPr/>
          <p:nvPr/>
        </p:nvSpPr>
        <p:spPr>
          <a:xfrm>
            <a:off x="7262802" y="1772664"/>
            <a:ext cx="1049868"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2" name="圆角矩形 331">
            <a:extLst>
              <a:ext uri="{FF2B5EF4-FFF2-40B4-BE49-F238E27FC236}">
                <a16:creationId xmlns:a16="http://schemas.microsoft.com/office/drawing/2014/main" id="{DD7179E0-1C88-9B46-8CF5-B18882D683D4}"/>
              </a:ext>
            </a:extLst>
          </p:cNvPr>
          <p:cNvSpPr/>
          <p:nvPr/>
        </p:nvSpPr>
        <p:spPr>
          <a:xfrm>
            <a:off x="7262801" y="3391633"/>
            <a:ext cx="1049869" cy="440525"/>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3" name="圆角矩形 331">
            <a:extLst>
              <a:ext uri="{FF2B5EF4-FFF2-40B4-BE49-F238E27FC236}">
                <a16:creationId xmlns:a16="http://schemas.microsoft.com/office/drawing/2014/main" id="{967115FA-5A57-6E47-8CE7-A47168C4D47E}"/>
              </a:ext>
            </a:extLst>
          </p:cNvPr>
          <p:cNvSpPr/>
          <p:nvPr/>
        </p:nvSpPr>
        <p:spPr>
          <a:xfrm>
            <a:off x="7301273" y="4779135"/>
            <a:ext cx="1011397"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4" name="Rectangle 3">
            <a:extLst>
              <a:ext uri="{FF2B5EF4-FFF2-40B4-BE49-F238E27FC236}">
                <a16:creationId xmlns:a16="http://schemas.microsoft.com/office/drawing/2014/main" id="{58AB6A71-4DFC-974C-88BC-80A128FAFCF9}"/>
              </a:ext>
            </a:extLst>
          </p:cNvPr>
          <p:cNvSpPr/>
          <p:nvPr/>
        </p:nvSpPr>
        <p:spPr>
          <a:xfrm>
            <a:off x="7262801" y="2177052"/>
            <a:ext cx="3230051"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coffee shop.</a:t>
            </a:r>
          </a:p>
        </p:txBody>
      </p:sp>
      <p:sp>
        <p:nvSpPr>
          <p:cNvPr id="16" name="下箭头 231">
            <a:extLst>
              <a:ext uri="{FF2B5EF4-FFF2-40B4-BE49-F238E27FC236}">
                <a16:creationId xmlns:a16="http://schemas.microsoft.com/office/drawing/2014/main" id="{07A46387-AB27-C148-A13F-D7BB5E492D9E}"/>
              </a:ext>
            </a:extLst>
          </p:cNvPr>
          <p:cNvSpPr/>
          <p:nvPr/>
        </p:nvSpPr>
        <p:spPr>
          <a:xfrm rot="16200000">
            <a:off x="3356729" y="3401334"/>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1" name="Rectangle 20">
            <a:extLst>
              <a:ext uri="{FF2B5EF4-FFF2-40B4-BE49-F238E27FC236}">
                <a16:creationId xmlns:a16="http://schemas.microsoft.com/office/drawing/2014/main" id="{ED32EF44-EB2F-FE44-B46E-604F25D6CCC9}"/>
              </a:ext>
            </a:extLst>
          </p:cNvPr>
          <p:cNvSpPr/>
          <p:nvPr/>
        </p:nvSpPr>
        <p:spPr>
          <a:xfrm>
            <a:off x="7301273" y="3856960"/>
            <a:ext cx="3943387" cy="369332"/>
          </a:xfrm>
          <a:prstGeom prst="rect">
            <a:avLst/>
          </a:prstGeom>
        </p:spPr>
        <p:txBody>
          <a:bodyPr wrap="none">
            <a:spAutoFit/>
          </a:bodyPr>
          <a:lstStyle/>
          <a:p>
            <a:r>
              <a:rPr lang="en-US" err="1">
                <a:highlight>
                  <a:srgbClr val="FFFF00"/>
                </a:highlight>
                <a:latin typeface="Calibri" panose="020F0502020204030204" pitchFamily="34" charset="0"/>
                <a:cs typeface="Calibri" panose="020F0502020204030204" pitchFamily="34" charset="0"/>
              </a:rPr>
              <a:t>Fitzbillies</a:t>
            </a:r>
            <a:r>
              <a:rPr lang="en-US">
                <a:highlight>
                  <a:srgbClr val="FFFF00"/>
                </a:highlight>
                <a:latin typeface="Calibri" panose="020F0502020204030204" pitchFamily="34" charset="0"/>
                <a:cs typeface="Calibri" panose="020F0502020204030204" pitchFamily="34" charset="0"/>
              </a:rPr>
              <a:t> is a cheap English coffee shop.</a:t>
            </a:r>
          </a:p>
        </p:txBody>
      </p:sp>
      <p:sp>
        <p:nvSpPr>
          <p:cNvPr id="22" name="Rectangle 21">
            <a:extLst>
              <a:ext uri="{FF2B5EF4-FFF2-40B4-BE49-F238E27FC236}">
                <a16:creationId xmlns:a16="http://schemas.microsoft.com/office/drawing/2014/main" id="{82D134A3-9A82-F84E-89C4-521F149EF6D5}"/>
              </a:ext>
            </a:extLst>
          </p:cNvPr>
          <p:cNvSpPr/>
          <p:nvPr/>
        </p:nvSpPr>
        <p:spPr>
          <a:xfrm>
            <a:off x="7301272" y="5161071"/>
            <a:ext cx="4891660"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coffee shop that serves English food.</a:t>
            </a:r>
          </a:p>
        </p:txBody>
      </p:sp>
      <p:sp>
        <p:nvSpPr>
          <p:cNvPr id="23" name="Title 1">
            <a:extLst>
              <a:ext uri="{FF2B5EF4-FFF2-40B4-BE49-F238E27FC236}">
                <a16:creationId xmlns:a16="http://schemas.microsoft.com/office/drawing/2014/main" id="{49681FB9-701D-0048-BBF0-E94F97111838}"/>
              </a:ext>
            </a:extLst>
          </p:cNvPr>
          <p:cNvSpPr txBox="1">
            <a:spLocks/>
          </p:cNvSpPr>
          <p:nvPr/>
        </p:nvSpPr>
        <p:spPr>
          <a:xfrm>
            <a:off x="6238717" y="3239309"/>
            <a:ext cx="725554" cy="37629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latin typeface="Calibri" panose="020F0502020204030204" pitchFamily="34" charset="0"/>
                <a:cs typeface="Calibri" panose="020F0502020204030204" pitchFamily="34" charset="0"/>
              </a:rPr>
              <a:t>0.3</a:t>
            </a:r>
          </a:p>
        </p:txBody>
      </p:sp>
      <p:sp>
        <p:nvSpPr>
          <p:cNvPr id="24" name="Title 1">
            <a:extLst>
              <a:ext uri="{FF2B5EF4-FFF2-40B4-BE49-F238E27FC236}">
                <a16:creationId xmlns:a16="http://schemas.microsoft.com/office/drawing/2014/main" id="{904EA59D-8476-AC4C-AB4A-8EFDB8537772}"/>
              </a:ext>
            </a:extLst>
          </p:cNvPr>
          <p:cNvSpPr txBox="1">
            <a:spLocks/>
          </p:cNvSpPr>
          <p:nvPr/>
        </p:nvSpPr>
        <p:spPr>
          <a:xfrm>
            <a:off x="6273657" y="4041626"/>
            <a:ext cx="725554" cy="37629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latin typeface="Calibri" panose="020F0502020204030204" pitchFamily="34" charset="0"/>
                <a:cs typeface="Calibri" panose="020F0502020204030204" pitchFamily="34" charset="0"/>
              </a:rPr>
              <a:t>0.1</a:t>
            </a:r>
          </a:p>
        </p:txBody>
      </p:sp>
      <p:sp>
        <p:nvSpPr>
          <p:cNvPr id="25" name="Title 1">
            <a:extLst>
              <a:ext uri="{FF2B5EF4-FFF2-40B4-BE49-F238E27FC236}">
                <a16:creationId xmlns:a16="http://schemas.microsoft.com/office/drawing/2014/main" id="{CC186EC6-92D9-8841-9116-DAFE5937AC9F}"/>
              </a:ext>
            </a:extLst>
          </p:cNvPr>
          <p:cNvSpPr txBox="1">
            <a:spLocks/>
          </p:cNvSpPr>
          <p:nvPr/>
        </p:nvSpPr>
        <p:spPr>
          <a:xfrm>
            <a:off x="6238717" y="2523787"/>
            <a:ext cx="725554" cy="37629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latin typeface="Calibri" panose="020F0502020204030204" pitchFamily="34" charset="0"/>
                <a:cs typeface="Calibri" panose="020F0502020204030204" pitchFamily="34" charset="0"/>
              </a:rPr>
              <a:t>0.4</a:t>
            </a:r>
          </a:p>
        </p:txBody>
      </p:sp>
      <p:sp>
        <p:nvSpPr>
          <p:cNvPr id="26" name="Rectangle 25">
            <a:extLst>
              <a:ext uri="{FF2B5EF4-FFF2-40B4-BE49-F238E27FC236}">
                <a16:creationId xmlns:a16="http://schemas.microsoft.com/office/drawing/2014/main" id="{988EF18F-FF3C-BC4E-A046-B9874AFF1906}"/>
              </a:ext>
            </a:extLst>
          </p:cNvPr>
          <p:cNvSpPr/>
          <p:nvPr/>
        </p:nvSpPr>
        <p:spPr>
          <a:xfrm>
            <a:off x="7442230" y="5708271"/>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
        <p:nvSpPr>
          <p:cNvPr id="5" name="TextBox 4"/>
          <p:cNvSpPr txBox="1"/>
          <p:nvPr/>
        </p:nvSpPr>
        <p:spPr>
          <a:xfrm>
            <a:off x="3848853" y="4000938"/>
            <a:ext cx="1827744" cy="369332"/>
          </a:xfrm>
          <a:prstGeom prst="rect">
            <a:avLst/>
          </a:prstGeom>
          <a:noFill/>
        </p:spPr>
        <p:txBody>
          <a:bodyPr wrap="none" rtlCol="0">
            <a:spAutoFit/>
          </a:bodyPr>
          <a:lstStyle/>
          <a:p>
            <a:r>
              <a:rPr lang="en-US"/>
              <a:t>P(Output | Input)</a:t>
            </a:r>
          </a:p>
        </p:txBody>
      </p:sp>
      <p:cxnSp>
        <p:nvCxnSpPr>
          <p:cNvPr id="32" name="Straight Connector 31">
            <a:extLst>
              <a:ext uri="{FF2B5EF4-FFF2-40B4-BE49-F238E27FC236}">
                <a16:creationId xmlns:a16="http://schemas.microsoft.com/office/drawing/2014/main" id="{296AE3A2-32B0-A646-9B2D-4E85B19ABB19}"/>
              </a:ext>
            </a:extLst>
          </p:cNvPr>
          <p:cNvCxnSpPr>
            <a:cxnSpLocks/>
            <a:stCxn id="3" idx="3"/>
          </p:cNvCxnSpPr>
          <p:nvPr/>
        </p:nvCxnSpPr>
        <p:spPr>
          <a:xfrm flipV="1">
            <a:off x="5486415" y="3685923"/>
            <a:ext cx="1747679" cy="2469"/>
          </a:xfrm>
          <a:prstGeom prst="line">
            <a:avLst/>
          </a:prstGeom>
        </p:spPr>
        <p:style>
          <a:lnRef idx="2">
            <a:schemeClr val="dk1"/>
          </a:lnRef>
          <a:fillRef idx="0">
            <a:schemeClr val="dk1"/>
          </a:fillRef>
          <a:effectRef idx="1">
            <a:schemeClr val="dk1"/>
          </a:effectRef>
          <a:fontRef idx="minor">
            <a:schemeClr val="tx1"/>
          </a:fontRef>
        </p:style>
      </p:cxnSp>
      <p:cxnSp>
        <p:nvCxnSpPr>
          <p:cNvPr id="33" name="Straight Connector 32">
            <a:extLst>
              <a:ext uri="{FF2B5EF4-FFF2-40B4-BE49-F238E27FC236}">
                <a16:creationId xmlns:a16="http://schemas.microsoft.com/office/drawing/2014/main" id="{F40C96B4-1CC4-224D-A3C7-7CB6FA966658}"/>
              </a:ext>
            </a:extLst>
          </p:cNvPr>
          <p:cNvCxnSpPr>
            <a:cxnSpLocks/>
            <a:stCxn id="11" idx="1"/>
            <a:endCxn id="3" idx="3"/>
          </p:cNvCxnSpPr>
          <p:nvPr/>
        </p:nvCxnSpPr>
        <p:spPr>
          <a:xfrm flipH="1">
            <a:off x="5486415" y="1960811"/>
            <a:ext cx="1776387" cy="1727581"/>
          </a:xfrm>
          <a:prstGeom prst="line">
            <a:avLst/>
          </a:prstGeom>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B47CC47C-3388-D145-9DDA-42CDD5CA60BA}"/>
              </a:ext>
            </a:extLst>
          </p:cNvPr>
          <p:cNvCxnSpPr>
            <a:cxnSpLocks/>
            <a:stCxn id="3" idx="3"/>
          </p:cNvCxnSpPr>
          <p:nvPr/>
        </p:nvCxnSpPr>
        <p:spPr>
          <a:xfrm>
            <a:off x="5486415" y="3688392"/>
            <a:ext cx="1805094" cy="1172458"/>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80680893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Pragmatics Model</a:t>
            </a:r>
          </a:p>
        </p:txBody>
      </p:sp>
      <p:sp>
        <p:nvSpPr>
          <p:cNvPr id="3" name="矩形 12">
            <a:extLst>
              <a:ext uri="{FF2B5EF4-FFF2-40B4-BE49-F238E27FC236}">
                <a16:creationId xmlns:a16="http://schemas.microsoft.com/office/drawing/2014/main" id="{7C28E164-456C-0C46-85ED-0FE191BE34D1}"/>
              </a:ext>
            </a:extLst>
          </p:cNvPr>
          <p:cNvSpPr/>
          <p:nvPr/>
        </p:nvSpPr>
        <p:spPr>
          <a:xfrm>
            <a:off x="5212776" y="2190555"/>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2073563" y="3141343"/>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1303619" y="3775635"/>
            <a:ext cx="2100942" cy="1563900"/>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Eat Type [Coffee Shop],</a:t>
            </a:r>
          </a:p>
          <a:p>
            <a:r>
              <a:rPr lang="en-US" sz="1600">
                <a:highlight>
                  <a:srgbClr val="FFFF00"/>
                </a:highlight>
                <a:latin typeface="Calibri" panose="020F0502020204030204" pitchFamily="34" charset="0"/>
                <a:cs typeface="Calibri" panose="020F0502020204030204" pitchFamily="34" charset="0"/>
              </a:rPr>
              <a:t> Food [English], </a:t>
            </a:r>
          </a:p>
          <a:p>
            <a:r>
              <a:rPr lang="en-US" sz="1600">
                <a:latin typeface="Calibri" panose="020F0502020204030204" pitchFamily="34" charset="0"/>
                <a:cs typeface="Calibri" panose="020F0502020204030204" pitchFamily="34" charset="0"/>
              </a:rPr>
              <a:t>Price Range [Cheap].</a:t>
            </a:r>
          </a:p>
        </p:txBody>
      </p:sp>
      <p:sp>
        <p:nvSpPr>
          <p:cNvPr id="11" name="圆角矩形 331">
            <a:extLst>
              <a:ext uri="{FF2B5EF4-FFF2-40B4-BE49-F238E27FC236}">
                <a16:creationId xmlns:a16="http://schemas.microsoft.com/office/drawing/2014/main" id="{455EEFC4-24C2-3D44-886A-ECD57FE9B09E}"/>
              </a:ext>
            </a:extLst>
          </p:cNvPr>
          <p:cNvSpPr/>
          <p:nvPr/>
        </p:nvSpPr>
        <p:spPr>
          <a:xfrm>
            <a:off x="8716301" y="3207811"/>
            <a:ext cx="1049868"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6" name="下箭头 231">
            <a:extLst>
              <a:ext uri="{FF2B5EF4-FFF2-40B4-BE49-F238E27FC236}">
                <a16:creationId xmlns:a16="http://schemas.microsoft.com/office/drawing/2014/main" id="{07A46387-AB27-C148-A13F-D7BB5E492D9E}"/>
              </a:ext>
            </a:extLst>
          </p:cNvPr>
          <p:cNvSpPr/>
          <p:nvPr/>
        </p:nvSpPr>
        <p:spPr>
          <a:xfrm rot="15161663">
            <a:off x="3931089" y="2439106"/>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9" name="矩形 12">
            <a:extLst>
              <a:ext uri="{FF2B5EF4-FFF2-40B4-BE49-F238E27FC236}">
                <a16:creationId xmlns:a16="http://schemas.microsoft.com/office/drawing/2014/main" id="{0423D176-2A09-D24D-B2F6-168BDC805141}"/>
              </a:ext>
            </a:extLst>
          </p:cNvPr>
          <p:cNvSpPr/>
          <p:nvPr/>
        </p:nvSpPr>
        <p:spPr>
          <a:xfrm>
            <a:off x="5190641" y="4242787"/>
            <a:ext cx="1322614" cy="553585"/>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Listener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30" name="下箭头 231">
            <a:extLst>
              <a:ext uri="{FF2B5EF4-FFF2-40B4-BE49-F238E27FC236}">
                <a16:creationId xmlns:a16="http://schemas.microsoft.com/office/drawing/2014/main" id="{D99863C7-1F3F-F748-86E0-C6C5657FB126}"/>
              </a:ext>
            </a:extLst>
          </p:cNvPr>
          <p:cNvSpPr/>
          <p:nvPr/>
        </p:nvSpPr>
        <p:spPr>
          <a:xfrm rot="6910998">
            <a:off x="3946780" y="4004069"/>
            <a:ext cx="395194" cy="617465"/>
          </a:xfrm>
          <a:prstGeom prst="down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5" name="TextBox 4"/>
          <p:cNvSpPr txBox="1"/>
          <p:nvPr/>
        </p:nvSpPr>
        <p:spPr>
          <a:xfrm>
            <a:off x="4897828" y="2779894"/>
            <a:ext cx="1827744" cy="369332"/>
          </a:xfrm>
          <a:prstGeom prst="rect">
            <a:avLst/>
          </a:prstGeom>
          <a:noFill/>
        </p:spPr>
        <p:txBody>
          <a:bodyPr wrap="none" rtlCol="0">
            <a:spAutoFit/>
          </a:bodyPr>
          <a:lstStyle/>
          <a:p>
            <a:r>
              <a:rPr lang="en-US"/>
              <a:t>P(Output | Input)</a:t>
            </a:r>
          </a:p>
        </p:txBody>
      </p:sp>
      <p:sp>
        <p:nvSpPr>
          <p:cNvPr id="31" name="TextBox 30"/>
          <p:cNvSpPr txBox="1"/>
          <p:nvPr/>
        </p:nvSpPr>
        <p:spPr>
          <a:xfrm>
            <a:off x="4960949" y="4832126"/>
            <a:ext cx="1827744" cy="369332"/>
          </a:xfrm>
          <a:prstGeom prst="rect">
            <a:avLst/>
          </a:prstGeom>
          <a:noFill/>
        </p:spPr>
        <p:txBody>
          <a:bodyPr wrap="none" rtlCol="0">
            <a:spAutoFit/>
          </a:bodyPr>
          <a:lstStyle/>
          <a:p>
            <a:r>
              <a:rPr lang="en-US"/>
              <a:t>P(Input | Output)</a:t>
            </a:r>
          </a:p>
        </p:txBody>
      </p:sp>
      <p:sp>
        <p:nvSpPr>
          <p:cNvPr id="27" name="下箭头 231">
            <a:extLst>
              <a:ext uri="{FF2B5EF4-FFF2-40B4-BE49-F238E27FC236}">
                <a16:creationId xmlns:a16="http://schemas.microsoft.com/office/drawing/2014/main" id="{07A46387-AB27-C148-A13F-D7BB5E492D9E}"/>
              </a:ext>
            </a:extLst>
          </p:cNvPr>
          <p:cNvSpPr/>
          <p:nvPr/>
        </p:nvSpPr>
        <p:spPr>
          <a:xfrm rot="18376449">
            <a:off x="7309388" y="2648095"/>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8" name="下箭头 231">
            <a:extLst>
              <a:ext uri="{FF2B5EF4-FFF2-40B4-BE49-F238E27FC236}">
                <a16:creationId xmlns:a16="http://schemas.microsoft.com/office/drawing/2014/main" id="{D99863C7-1F3F-F748-86E0-C6C5657FB126}"/>
              </a:ext>
            </a:extLst>
          </p:cNvPr>
          <p:cNvSpPr/>
          <p:nvPr/>
        </p:nvSpPr>
        <p:spPr>
          <a:xfrm rot="3477133">
            <a:off x="7108621" y="3921814"/>
            <a:ext cx="395194" cy="617465"/>
          </a:xfrm>
          <a:prstGeom prst="down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35" name="✗"/>
          <p:cNvSpPr txBox="1"/>
          <p:nvPr/>
        </p:nvSpPr>
        <p:spPr>
          <a:xfrm>
            <a:off x="3785743" y="4366613"/>
            <a:ext cx="653179" cy="894790"/>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b="1">
                <a:solidFill>
                  <a:schemeClr val="accent2"/>
                </a:solidFill>
              </a:rPr>
              <a:t>✗</a:t>
            </a:r>
          </a:p>
        </p:txBody>
      </p:sp>
      <p:sp>
        <p:nvSpPr>
          <p:cNvPr id="17" name="Rectangle 16">
            <a:extLst>
              <a:ext uri="{FF2B5EF4-FFF2-40B4-BE49-F238E27FC236}">
                <a16:creationId xmlns:a16="http://schemas.microsoft.com/office/drawing/2014/main" id="{BD9D5DA6-6A7E-204A-9538-FD3580D5A332}"/>
              </a:ext>
            </a:extLst>
          </p:cNvPr>
          <p:cNvSpPr/>
          <p:nvPr/>
        </p:nvSpPr>
        <p:spPr>
          <a:xfrm>
            <a:off x="7863219" y="3592090"/>
            <a:ext cx="3230051"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coffee shop.</a:t>
            </a:r>
          </a:p>
        </p:txBody>
      </p:sp>
    </p:spTree>
    <p:extLst>
      <p:ext uri="{BB962C8B-B14F-4D97-AF65-F5344CB8AC3E}">
        <p14:creationId xmlns:p14="http://schemas.microsoft.com/office/powerpoint/2010/main" val="212565258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Pragmatics Model</a:t>
            </a:r>
          </a:p>
        </p:txBody>
      </p:sp>
      <p:sp>
        <p:nvSpPr>
          <p:cNvPr id="3" name="矩形 12">
            <a:extLst>
              <a:ext uri="{FF2B5EF4-FFF2-40B4-BE49-F238E27FC236}">
                <a16:creationId xmlns:a16="http://schemas.microsoft.com/office/drawing/2014/main" id="{7C28E164-456C-0C46-85ED-0FE191BE34D1}"/>
              </a:ext>
            </a:extLst>
          </p:cNvPr>
          <p:cNvSpPr/>
          <p:nvPr/>
        </p:nvSpPr>
        <p:spPr>
          <a:xfrm>
            <a:off x="5212776" y="2190555"/>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2073563" y="3141343"/>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1303619" y="3775635"/>
            <a:ext cx="2100942" cy="1563900"/>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Eat Type [Coffee Shop],</a:t>
            </a:r>
          </a:p>
          <a:p>
            <a:r>
              <a:rPr lang="en-US" sz="1600">
                <a:highlight>
                  <a:srgbClr val="FFFF00"/>
                </a:highlight>
                <a:latin typeface="Calibri" panose="020F0502020204030204" pitchFamily="34" charset="0"/>
                <a:cs typeface="Calibri" panose="020F0502020204030204" pitchFamily="34" charset="0"/>
              </a:rPr>
              <a:t> Food [English], </a:t>
            </a:r>
          </a:p>
          <a:p>
            <a:r>
              <a:rPr lang="en-US" sz="1600">
                <a:latin typeface="Calibri" panose="020F0502020204030204" pitchFamily="34" charset="0"/>
                <a:cs typeface="Calibri" panose="020F0502020204030204" pitchFamily="34" charset="0"/>
              </a:rPr>
              <a:t>Price Range [Cheap].</a:t>
            </a:r>
          </a:p>
        </p:txBody>
      </p:sp>
      <p:sp>
        <p:nvSpPr>
          <p:cNvPr id="11" name="圆角矩形 331">
            <a:extLst>
              <a:ext uri="{FF2B5EF4-FFF2-40B4-BE49-F238E27FC236}">
                <a16:creationId xmlns:a16="http://schemas.microsoft.com/office/drawing/2014/main" id="{455EEFC4-24C2-3D44-886A-ECD57FE9B09E}"/>
              </a:ext>
            </a:extLst>
          </p:cNvPr>
          <p:cNvSpPr/>
          <p:nvPr/>
        </p:nvSpPr>
        <p:spPr>
          <a:xfrm>
            <a:off x="8716301" y="3207811"/>
            <a:ext cx="1049868" cy="376293"/>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6" name="下箭头 231">
            <a:extLst>
              <a:ext uri="{FF2B5EF4-FFF2-40B4-BE49-F238E27FC236}">
                <a16:creationId xmlns:a16="http://schemas.microsoft.com/office/drawing/2014/main" id="{07A46387-AB27-C148-A13F-D7BB5E492D9E}"/>
              </a:ext>
            </a:extLst>
          </p:cNvPr>
          <p:cNvSpPr/>
          <p:nvPr/>
        </p:nvSpPr>
        <p:spPr>
          <a:xfrm rot="15161663">
            <a:off x="3931089" y="2439106"/>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9" name="矩形 12">
            <a:extLst>
              <a:ext uri="{FF2B5EF4-FFF2-40B4-BE49-F238E27FC236}">
                <a16:creationId xmlns:a16="http://schemas.microsoft.com/office/drawing/2014/main" id="{0423D176-2A09-D24D-B2F6-168BDC805141}"/>
              </a:ext>
            </a:extLst>
          </p:cNvPr>
          <p:cNvSpPr/>
          <p:nvPr/>
        </p:nvSpPr>
        <p:spPr>
          <a:xfrm>
            <a:off x="5190641" y="4242787"/>
            <a:ext cx="1322614" cy="553585"/>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Listener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30" name="下箭头 231">
            <a:extLst>
              <a:ext uri="{FF2B5EF4-FFF2-40B4-BE49-F238E27FC236}">
                <a16:creationId xmlns:a16="http://schemas.microsoft.com/office/drawing/2014/main" id="{D99863C7-1F3F-F748-86E0-C6C5657FB126}"/>
              </a:ext>
            </a:extLst>
          </p:cNvPr>
          <p:cNvSpPr/>
          <p:nvPr/>
        </p:nvSpPr>
        <p:spPr>
          <a:xfrm rot="6910998">
            <a:off x="3946780" y="4004069"/>
            <a:ext cx="395194" cy="617465"/>
          </a:xfrm>
          <a:prstGeom prst="down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5" name="TextBox 4"/>
          <p:cNvSpPr txBox="1"/>
          <p:nvPr/>
        </p:nvSpPr>
        <p:spPr>
          <a:xfrm>
            <a:off x="4897828" y="2779894"/>
            <a:ext cx="1827744" cy="369332"/>
          </a:xfrm>
          <a:prstGeom prst="rect">
            <a:avLst/>
          </a:prstGeom>
          <a:noFill/>
        </p:spPr>
        <p:txBody>
          <a:bodyPr wrap="none" rtlCol="0">
            <a:spAutoFit/>
          </a:bodyPr>
          <a:lstStyle/>
          <a:p>
            <a:r>
              <a:rPr lang="en-US"/>
              <a:t>P(Output | Input)</a:t>
            </a:r>
          </a:p>
        </p:txBody>
      </p:sp>
      <p:sp>
        <p:nvSpPr>
          <p:cNvPr id="31" name="TextBox 30"/>
          <p:cNvSpPr txBox="1"/>
          <p:nvPr/>
        </p:nvSpPr>
        <p:spPr>
          <a:xfrm>
            <a:off x="4960949" y="4832126"/>
            <a:ext cx="1827744" cy="369332"/>
          </a:xfrm>
          <a:prstGeom prst="rect">
            <a:avLst/>
          </a:prstGeom>
          <a:noFill/>
        </p:spPr>
        <p:txBody>
          <a:bodyPr wrap="none" rtlCol="0">
            <a:spAutoFit/>
          </a:bodyPr>
          <a:lstStyle/>
          <a:p>
            <a:r>
              <a:rPr lang="en-US"/>
              <a:t>P(Input | Output)</a:t>
            </a:r>
          </a:p>
        </p:txBody>
      </p:sp>
      <p:sp>
        <p:nvSpPr>
          <p:cNvPr id="27" name="下箭头 231">
            <a:extLst>
              <a:ext uri="{FF2B5EF4-FFF2-40B4-BE49-F238E27FC236}">
                <a16:creationId xmlns:a16="http://schemas.microsoft.com/office/drawing/2014/main" id="{07A46387-AB27-C148-A13F-D7BB5E492D9E}"/>
              </a:ext>
            </a:extLst>
          </p:cNvPr>
          <p:cNvSpPr/>
          <p:nvPr/>
        </p:nvSpPr>
        <p:spPr>
          <a:xfrm rot="18376449">
            <a:off x="7309388" y="2648095"/>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8" name="下箭头 231">
            <a:extLst>
              <a:ext uri="{FF2B5EF4-FFF2-40B4-BE49-F238E27FC236}">
                <a16:creationId xmlns:a16="http://schemas.microsoft.com/office/drawing/2014/main" id="{D99863C7-1F3F-F748-86E0-C6C5657FB126}"/>
              </a:ext>
            </a:extLst>
          </p:cNvPr>
          <p:cNvSpPr/>
          <p:nvPr/>
        </p:nvSpPr>
        <p:spPr>
          <a:xfrm rot="3477133">
            <a:off x="7108621" y="3921814"/>
            <a:ext cx="395194" cy="617465"/>
          </a:xfrm>
          <a:prstGeom prst="down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35" name="✗"/>
          <p:cNvSpPr txBox="1"/>
          <p:nvPr/>
        </p:nvSpPr>
        <p:spPr>
          <a:xfrm>
            <a:off x="4061003" y="4485713"/>
            <a:ext cx="102657" cy="656590"/>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endParaRPr b="1">
              <a:solidFill>
                <a:schemeClr val="accent2"/>
              </a:solidFill>
            </a:endParaRPr>
          </a:p>
        </p:txBody>
      </p:sp>
      <p:sp>
        <p:nvSpPr>
          <p:cNvPr id="17" name="Rectangle 16">
            <a:extLst>
              <a:ext uri="{FF2B5EF4-FFF2-40B4-BE49-F238E27FC236}">
                <a16:creationId xmlns:a16="http://schemas.microsoft.com/office/drawing/2014/main" id="{BD9D5DA6-6A7E-204A-9538-FD3580D5A332}"/>
              </a:ext>
            </a:extLst>
          </p:cNvPr>
          <p:cNvSpPr/>
          <p:nvPr/>
        </p:nvSpPr>
        <p:spPr>
          <a:xfrm>
            <a:off x="7863219" y="3592090"/>
            <a:ext cx="3954609"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a:t>
            </a:r>
            <a:r>
              <a:rPr lang="en-US" b="1">
                <a:highlight>
                  <a:srgbClr val="FFFF00"/>
                </a:highlight>
                <a:latin typeface="Calibri" panose="020F0502020204030204" pitchFamily="34" charset="0"/>
                <a:cs typeface="Calibri" panose="020F0502020204030204" pitchFamily="34" charset="0"/>
              </a:rPr>
              <a:t>English</a:t>
            </a:r>
            <a:r>
              <a:rPr lang="en-US">
                <a:latin typeface="Calibri" panose="020F0502020204030204" pitchFamily="34" charset="0"/>
                <a:cs typeface="Calibri" panose="020F0502020204030204" pitchFamily="34" charset="0"/>
              </a:rPr>
              <a:t> coffee shop.</a:t>
            </a:r>
          </a:p>
        </p:txBody>
      </p:sp>
      <p:sp>
        <p:nvSpPr>
          <p:cNvPr id="18" name="✔">
            <a:extLst>
              <a:ext uri="{FF2B5EF4-FFF2-40B4-BE49-F238E27FC236}">
                <a16:creationId xmlns:a16="http://schemas.microsoft.com/office/drawing/2014/main" id="{4C391292-FBE3-F943-89C5-3D08DF666AE0}"/>
              </a:ext>
            </a:extLst>
          </p:cNvPr>
          <p:cNvSpPr txBox="1"/>
          <p:nvPr/>
        </p:nvSpPr>
        <p:spPr>
          <a:xfrm>
            <a:off x="3908957" y="4705698"/>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spTree>
    <p:extLst>
      <p:ext uri="{BB962C8B-B14F-4D97-AF65-F5344CB8AC3E}">
        <p14:creationId xmlns:p14="http://schemas.microsoft.com/office/powerpoint/2010/main" val="291987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How to get </a:t>
            </a:r>
            <a:r>
              <a:rPr lang="en-US" err="1"/>
              <a:t>P</a:t>
            </a:r>
            <a:r>
              <a:rPr lang="en-US" baseline="-25000" err="1"/>
              <a:t>listener</a:t>
            </a:r>
            <a:r>
              <a:rPr lang="en-US"/>
              <a:t>?</a:t>
            </a:r>
          </a:p>
        </p:txBody>
      </p:sp>
      <p:sp>
        <p:nvSpPr>
          <p:cNvPr id="5" name="TextBox 4"/>
          <p:cNvSpPr txBox="1"/>
          <p:nvPr/>
        </p:nvSpPr>
        <p:spPr>
          <a:xfrm>
            <a:off x="1267349" y="2468438"/>
            <a:ext cx="10107511" cy="2000548"/>
          </a:xfrm>
          <a:prstGeom prst="rect">
            <a:avLst/>
          </a:prstGeom>
          <a:noFill/>
        </p:spPr>
        <p:txBody>
          <a:bodyPr wrap="none" rtlCol="0">
            <a:spAutoFit/>
          </a:bodyPr>
          <a:lstStyle/>
          <a:p>
            <a:r>
              <a:rPr lang="en-US" sz="3200"/>
              <a:t>(S</a:t>
            </a:r>
            <a:r>
              <a:rPr lang="en-US" sz="3200" baseline="30000"/>
              <a:t>R</a:t>
            </a:r>
            <a:r>
              <a:rPr lang="en-US" sz="3200"/>
              <a:t>) T</a:t>
            </a:r>
            <a:r>
              <a:rPr lang="en-US" sz="3000"/>
              <a:t>rain a separate model (</a:t>
            </a:r>
            <a:r>
              <a:rPr lang="en-US" sz="3000" i="1" err="1"/>
              <a:t>reconstructor</a:t>
            </a:r>
            <a:r>
              <a:rPr lang="en-US" sz="3000" i="1"/>
              <a:t>-based</a:t>
            </a:r>
            <a:r>
              <a:rPr lang="en-US" sz="3000"/>
              <a:t>).</a:t>
            </a:r>
          </a:p>
          <a:p>
            <a:pPr marL="342900" indent="-342900">
              <a:buAutoNum type="arabicParenR"/>
            </a:pPr>
            <a:endParaRPr lang="en-US" sz="3000"/>
          </a:p>
          <a:p>
            <a:endParaRPr lang="en-US" sz="3000"/>
          </a:p>
          <a:p>
            <a:r>
              <a:rPr lang="en-US" sz="3200"/>
              <a:t>(S</a:t>
            </a:r>
            <a:r>
              <a:rPr lang="en-US" sz="3200" baseline="30000"/>
              <a:t>D</a:t>
            </a:r>
            <a:r>
              <a:rPr lang="en-US" sz="3200"/>
              <a:t>) </a:t>
            </a:r>
            <a:r>
              <a:rPr lang="en-US" sz="3000"/>
              <a:t>Use Bayesian inference over alternatives (</a:t>
            </a:r>
            <a:r>
              <a:rPr lang="en-US" sz="3000" i="1"/>
              <a:t>distractor-based</a:t>
            </a:r>
            <a:r>
              <a:rPr lang="en-US" sz="3000"/>
              <a:t>).</a:t>
            </a:r>
          </a:p>
        </p:txBody>
      </p:sp>
    </p:spTree>
    <p:extLst>
      <p:ext uri="{BB962C8B-B14F-4D97-AF65-F5344CB8AC3E}">
        <p14:creationId xmlns:p14="http://schemas.microsoft.com/office/powerpoint/2010/main" val="116451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R</a:t>
            </a:r>
            <a:r>
              <a:rPr lang="en-US"/>
              <a:t>) </a:t>
            </a:r>
            <a:r>
              <a:rPr lang="en-US" err="1"/>
              <a:t>Reconstructor</a:t>
            </a:r>
            <a:r>
              <a:rPr lang="en-US"/>
              <a:t>-Based Pragmatics</a:t>
            </a:r>
          </a:p>
        </p:txBody>
      </p:sp>
      <p:sp>
        <p:nvSpPr>
          <p:cNvPr id="3" name="矩形 12">
            <a:extLst>
              <a:ext uri="{FF2B5EF4-FFF2-40B4-BE49-F238E27FC236}">
                <a16:creationId xmlns:a16="http://schemas.microsoft.com/office/drawing/2014/main" id="{7C28E164-456C-0C46-85ED-0FE191BE34D1}"/>
              </a:ext>
            </a:extLst>
          </p:cNvPr>
          <p:cNvSpPr/>
          <p:nvPr/>
        </p:nvSpPr>
        <p:spPr>
          <a:xfrm>
            <a:off x="4425045" y="1904624"/>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1567544" y="2874098"/>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70759" y="3570516"/>
            <a:ext cx="4354286" cy="1563900"/>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Eat Type [Coffee Shop],</a:t>
            </a:r>
          </a:p>
          <a:p>
            <a:r>
              <a:rPr lang="en-US" sz="1600">
                <a:highlight>
                  <a:srgbClr val="FFFF00"/>
                </a:highlight>
                <a:latin typeface="Calibri" panose="020F0502020204030204" pitchFamily="34" charset="0"/>
                <a:cs typeface="Calibri" panose="020F0502020204030204" pitchFamily="34" charset="0"/>
              </a:rPr>
              <a:t> Food [English], </a:t>
            </a:r>
            <a:r>
              <a:rPr lang="en-US" sz="1600">
                <a:latin typeface="Calibri" panose="020F0502020204030204" pitchFamily="34" charset="0"/>
                <a:cs typeface="Calibri" panose="020F0502020204030204" pitchFamily="34" charset="0"/>
              </a:rPr>
              <a:t>Price Range [Cheap].</a:t>
            </a:r>
          </a:p>
        </p:txBody>
      </p:sp>
      <p:sp>
        <p:nvSpPr>
          <p:cNvPr id="11" name="圆角矩形 331">
            <a:extLst>
              <a:ext uri="{FF2B5EF4-FFF2-40B4-BE49-F238E27FC236}">
                <a16:creationId xmlns:a16="http://schemas.microsoft.com/office/drawing/2014/main" id="{455EEFC4-24C2-3D44-886A-ECD57FE9B09E}"/>
              </a:ext>
            </a:extLst>
          </p:cNvPr>
          <p:cNvSpPr/>
          <p:nvPr/>
        </p:nvSpPr>
        <p:spPr>
          <a:xfrm>
            <a:off x="7209876" y="1889113"/>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2" name="圆角矩形 331">
            <a:extLst>
              <a:ext uri="{FF2B5EF4-FFF2-40B4-BE49-F238E27FC236}">
                <a16:creationId xmlns:a16="http://schemas.microsoft.com/office/drawing/2014/main" id="{DD7179E0-1C88-9B46-8CF5-B18882D683D4}"/>
              </a:ext>
            </a:extLst>
          </p:cNvPr>
          <p:cNvSpPr/>
          <p:nvPr/>
        </p:nvSpPr>
        <p:spPr>
          <a:xfrm>
            <a:off x="7209876" y="3288824"/>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6" name="下箭头 231">
            <a:extLst>
              <a:ext uri="{FF2B5EF4-FFF2-40B4-BE49-F238E27FC236}">
                <a16:creationId xmlns:a16="http://schemas.microsoft.com/office/drawing/2014/main" id="{07A46387-AB27-C148-A13F-D7BB5E492D9E}"/>
              </a:ext>
            </a:extLst>
          </p:cNvPr>
          <p:cNvSpPr/>
          <p:nvPr/>
        </p:nvSpPr>
        <p:spPr>
          <a:xfrm rot="14981564">
            <a:off x="3519878" y="2272904"/>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6" name="矩形 12">
            <a:extLst>
              <a:ext uri="{FF2B5EF4-FFF2-40B4-BE49-F238E27FC236}">
                <a16:creationId xmlns:a16="http://schemas.microsoft.com/office/drawing/2014/main" id="{0423D176-2A09-D24D-B2F6-168BDC805141}"/>
              </a:ext>
            </a:extLst>
          </p:cNvPr>
          <p:cNvSpPr/>
          <p:nvPr/>
        </p:nvSpPr>
        <p:spPr>
          <a:xfrm>
            <a:off x="4424788" y="4878677"/>
            <a:ext cx="1322614" cy="553585"/>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Listener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28" name="TextBox 27">
            <a:extLst>
              <a:ext uri="{FF2B5EF4-FFF2-40B4-BE49-F238E27FC236}">
                <a16:creationId xmlns:a16="http://schemas.microsoft.com/office/drawing/2014/main" id="{1410E704-F5EE-904D-A5DE-A8F5A197F405}"/>
              </a:ext>
            </a:extLst>
          </p:cNvPr>
          <p:cNvSpPr txBox="1"/>
          <p:nvPr/>
        </p:nvSpPr>
        <p:spPr>
          <a:xfrm>
            <a:off x="4872191" y="3040988"/>
            <a:ext cx="428322" cy="769441"/>
          </a:xfrm>
          <a:prstGeom prst="rect">
            <a:avLst/>
          </a:prstGeom>
          <a:noFill/>
        </p:spPr>
        <p:txBody>
          <a:bodyPr wrap="none" rtlCol="0">
            <a:spAutoFit/>
          </a:bodyPr>
          <a:lstStyle/>
          <a:p>
            <a:r>
              <a:rPr lang="en-US" sz="4400"/>
              <a:t>x</a:t>
            </a:r>
          </a:p>
        </p:txBody>
      </p:sp>
      <p:sp>
        <p:nvSpPr>
          <p:cNvPr id="36" name="Rectangle 35">
            <a:extLst>
              <a:ext uri="{FF2B5EF4-FFF2-40B4-BE49-F238E27FC236}">
                <a16:creationId xmlns:a16="http://schemas.microsoft.com/office/drawing/2014/main" id="{81B9F8AC-A70C-F645-97AC-F48A2F82A670}"/>
              </a:ext>
            </a:extLst>
          </p:cNvPr>
          <p:cNvSpPr/>
          <p:nvPr/>
        </p:nvSpPr>
        <p:spPr>
          <a:xfrm>
            <a:off x="1975947" y="4086179"/>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
        <p:nvSpPr>
          <p:cNvPr id="39" name="Title 1">
            <a:extLst>
              <a:ext uri="{FF2B5EF4-FFF2-40B4-BE49-F238E27FC236}">
                <a16:creationId xmlns:a16="http://schemas.microsoft.com/office/drawing/2014/main" id="{648484C0-71D6-3645-A496-C67A4C5A3151}"/>
              </a:ext>
            </a:extLst>
          </p:cNvPr>
          <p:cNvSpPr txBox="1">
            <a:spLocks/>
          </p:cNvSpPr>
          <p:nvPr/>
        </p:nvSpPr>
        <p:spPr>
          <a:xfrm>
            <a:off x="6030195" y="1631018"/>
            <a:ext cx="828295" cy="36933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latin typeface="Calibri" panose="020F0502020204030204" pitchFamily="34" charset="0"/>
                <a:cs typeface="Calibri" panose="020F0502020204030204" pitchFamily="34" charset="0"/>
              </a:rPr>
              <a:t>0.4</a:t>
            </a:r>
          </a:p>
        </p:txBody>
      </p:sp>
      <p:sp>
        <p:nvSpPr>
          <p:cNvPr id="30" name="Rectangle 29">
            <a:extLst>
              <a:ext uri="{FF2B5EF4-FFF2-40B4-BE49-F238E27FC236}">
                <a16:creationId xmlns:a16="http://schemas.microsoft.com/office/drawing/2014/main" id="{58AB6A71-4DFC-974C-88BC-80A128FAFCF9}"/>
              </a:ext>
            </a:extLst>
          </p:cNvPr>
          <p:cNvSpPr/>
          <p:nvPr/>
        </p:nvSpPr>
        <p:spPr>
          <a:xfrm>
            <a:off x="7261869" y="2458209"/>
            <a:ext cx="3230051"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coffee shop.</a:t>
            </a:r>
          </a:p>
        </p:txBody>
      </p:sp>
      <p:sp>
        <p:nvSpPr>
          <p:cNvPr id="32" name="Rectangle 31">
            <a:extLst>
              <a:ext uri="{FF2B5EF4-FFF2-40B4-BE49-F238E27FC236}">
                <a16:creationId xmlns:a16="http://schemas.microsoft.com/office/drawing/2014/main" id="{ED32EF44-EB2F-FE44-B46E-604F25D6CCC9}"/>
              </a:ext>
            </a:extLst>
          </p:cNvPr>
          <p:cNvSpPr/>
          <p:nvPr/>
        </p:nvSpPr>
        <p:spPr>
          <a:xfrm>
            <a:off x="7300341" y="3817261"/>
            <a:ext cx="3943387"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English coffee shop.</a:t>
            </a:r>
          </a:p>
        </p:txBody>
      </p:sp>
      <p:sp>
        <p:nvSpPr>
          <p:cNvPr id="23" name="下箭头 231">
            <a:extLst>
              <a:ext uri="{FF2B5EF4-FFF2-40B4-BE49-F238E27FC236}">
                <a16:creationId xmlns:a16="http://schemas.microsoft.com/office/drawing/2014/main" id="{5F27B27E-EFD0-3841-B9D3-F32DCDABD1BA}"/>
              </a:ext>
            </a:extLst>
          </p:cNvPr>
          <p:cNvSpPr/>
          <p:nvPr/>
        </p:nvSpPr>
        <p:spPr>
          <a:xfrm rot="16200000">
            <a:off x="6228806" y="1991157"/>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19" name="Rectangle 18">
            <a:extLst>
              <a:ext uri="{FF2B5EF4-FFF2-40B4-BE49-F238E27FC236}">
                <a16:creationId xmlns:a16="http://schemas.microsoft.com/office/drawing/2014/main" id="{A8A5744B-DC49-5A45-9FF1-59313BEEAC44}"/>
              </a:ext>
            </a:extLst>
          </p:cNvPr>
          <p:cNvSpPr/>
          <p:nvPr/>
        </p:nvSpPr>
        <p:spPr>
          <a:xfrm>
            <a:off x="7536081" y="4438031"/>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1774626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R</a:t>
            </a:r>
            <a:r>
              <a:rPr lang="en-US"/>
              <a:t>) </a:t>
            </a:r>
            <a:r>
              <a:rPr lang="en-US" err="1"/>
              <a:t>Reconstructor</a:t>
            </a:r>
            <a:r>
              <a:rPr lang="en-US"/>
              <a:t>-Based Pragmatics</a:t>
            </a:r>
          </a:p>
        </p:txBody>
      </p:sp>
      <p:sp>
        <p:nvSpPr>
          <p:cNvPr id="3" name="矩形 12">
            <a:extLst>
              <a:ext uri="{FF2B5EF4-FFF2-40B4-BE49-F238E27FC236}">
                <a16:creationId xmlns:a16="http://schemas.microsoft.com/office/drawing/2014/main" id="{7C28E164-456C-0C46-85ED-0FE191BE34D1}"/>
              </a:ext>
            </a:extLst>
          </p:cNvPr>
          <p:cNvSpPr/>
          <p:nvPr/>
        </p:nvSpPr>
        <p:spPr>
          <a:xfrm>
            <a:off x="4425045" y="1904624"/>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1567544" y="2874098"/>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70759" y="3570516"/>
            <a:ext cx="4354286" cy="1563900"/>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Eat Type [Coffee Shop],</a:t>
            </a:r>
          </a:p>
          <a:p>
            <a:r>
              <a:rPr lang="en-US" sz="1600">
                <a:highlight>
                  <a:srgbClr val="FFFF00"/>
                </a:highlight>
                <a:latin typeface="Calibri" panose="020F0502020204030204" pitchFamily="34" charset="0"/>
                <a:cs typeface="Calibri" panose="020F0502020204030204" pitchFamily="34" charset="0"/>
              </a:rPr>
              <a:t> Food [English], </a:t>
            </a:r>
            <a:r>
              <a:rPr lang="en-US" sz="1600">
                <a:latin typeface="Calibri" panose="020F0502020204030204" pitchFamily="34" charset="0"/>
                <a:cs typeface="Calibri" panose="020F0502020204030204" pitchFamily="34" charset="0"/>
              </a:rPr>
              <a:t>Price Range [Cheap].</a:t>
            </a:r>
          </a:p>
        </p:txBody>
      </p:sp>
      <p:sp>
        <p:nvSpPr>
          <p:cNvPr id="11" name="圆角矩形 331">
            <a:extLst>
              <a:ext uri="{FF2B5EF4-FFF2-40B4-BE49-F238E27FC236}">
                <a16:creationId xmlns:a16="http://schemas.microsoft.com/office/drawing/2014/main" id="{455EEFC4-24C2-3D44-886A-ECD57FE9B09E}"/>
              </a:ext>
            </a:extLst>
          </p:cNvPr>
          <p:cNvSpPr/>
          <p:nvPr/>
        </p:nvSpPr>
        <p:spPr>
          <a:xfrm>
            <a:off x="7209876" y="1889113"/>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2" name="圆角矩形 331">
            <a:extLst>
              <a:ext uri="{FF2B5EF4-FFF2-40B4-BE49-F238E27FC236}">
                <a16:creationId xmlns:a16="http://schemas.microsoft.com/office/drawing/2014/main" id="{DD7179E0-1C88-9B46-8CF5-B18882D683D4}"/>
              </a:ext>
            </a:extLst>
          </p:cNvPr>
          <p:cNvSpPr/>
          <p:nvPr/>
        </p:nvSpPr>
        <p:spPr>
          <a:xfrm>
            <a:off x="7209876" y="3288824"/>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6" name="下箭头 231">
            <a:extLst>
              <a:ext uri="{FF2B5EF4-FFF2-40B4-BE49-F238E27FC236}">
                <a16:creationId xmlns:a16="http://schemas.microsoft.com/office/drawing/2014/main" id="{07A46387-AB27-C148-A13F-D7BB5E492D9E}"/>
              </a:ext>
            </a:extLst>
          </p:cNvPr>
          <p:cNvSpPr/>
          <p:nvPr/>
        </p:nvSpPr>
        <p:spPr>
          <a:xfrm rot="14981564">
            <a:off x="3519878" y="2272904"/>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6" name="矩形 12">
            <a:extLst>
              <a:ext uri="{FF2B5EF4-FFF2-40B4-BE49-F238E27FC236}">
                <a16:creationId xmlns:a16="http://schemas.microsoft.com/office/drawing/2014/main" id="{0423D176-2A09-D24D-B2F6-168BDC805141}"/>
              </a:ext>
            </a:extLst>
          </p:cNvPr>
          <p:cNvSpPr/>
          <p:nvPr/>
        </p:nvSpPr>
        <p:spPr>
          <a:xfrm>
            <a:off x="4424788" y="4878677"/>
            <a:ext cx="1322614" cy="553585"/>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Listener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27" name="下箭头 231">
            <a:extLst>
              <a:ext uri="{FF2B5EF4-FFF2-40B4-BE49-F238E27FC236}">
                <a16:creationId xmlns:a16="http://schemas.microsoft.com/office/drawing/2014/main" id="{D99863C7-1F3F-F748-86E0-C6C5657FB126}"/>
              </a:ext>
            </a:extLst>
          </p:cNvPr>
          <p:cNvSpPr/>
          <p:nvPr/>
        </p:nvSpPr>
        <p:spPr>
          <a:xfrm rot="6910998">
            <a:off x="3402725" y="4354676"/>
            <a:ext cx="395194" cy="617465"/>
          </a:xfrm>
          <a:prstGeom prst="down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8" name="TextBox 27">
            <a:extLst>
              <a:ext uri="{FF2B5EF4-FFF2-40B4-BE49-F238E27FC236}">
                <a16:creationId xmlns:a16="http://schemas.microsoft.com/office/drawing/2014/main" id="{1410E704-F5EE-904D-A5DE-A8F5A197F405}"/>
              </a:ext>
            </a:extLst>
          </p:cNvPr>
          <p:cNvSpPr txBox="1"/>
          <p:nvPr/>
        </p:nvSpPr>
        <p:spPr>
          <a:xfrm>
            <a:off x="4872191" y="3040988"/>
            <a:ext cx="428322" cy="769441"/>
          </a:xfrm>
          <a:prstGeom prst="rect">
            <a:avLst/>
          </a:prstGeom>
          <a:noFill/>
        </p:spPr>
        <p:txBody>
          <a:bodyPr wrap="none" rtlCol="0">
            <a:spAutoFit/>
          </a:bodyPr>
          <a:lstStyle/>
          <a:p>
            <a:r>
              <a:rPr lang="en-US" sz="4400"/>
              <a:t>x</a:t>
            </a:r>
          </a:p>
        </p:txBody>
      </p:sp>
      <p:sp>
        <p:nvSpPr>
          <p:cNvPr id="36" name="Rectangle 35">
            <a:extLst>
              <a:ext uri="{FF2B5EF4-FFF2-40B4-BE49-F238E27FC236}">
                <a16:creationId xmlns:a16="http://schemas.microsoft.com/office/drawing/2014/main" id="{81B9F8AC-A70C-F645-97AC-F48A2F82A670}"/>
              </a:ext>
            </a:extLst>
          </p:cNvPr>
          <p:cNvSpPr/>
          <p:nvPr/>
        </p:nvSpPr>
        <p:spPr>
          <a:xfrm>
            <a:off x="1975947" y="4086179"/>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
        <p:nvSpPr>
          <p:cNvPr id="39" name="Title 1">
            <a:extLst>
              <a:ext uri="{FF2B5EF4-FFF2-40B4-BE49-F238E27FC236}">
                <a16:creationId xmlns:a16="http://schemas.microsoft.com/office/drawing/2014/main" id="{648484C0-71D6-3645-A496-C67A4C5A3151}"/>
              </a:ext>
            </a:extLst>
          </p:cNvPr>
          <p:cNvSpPr txBox="1">
            <a:spLocks/>
          </p:cNvSpPr>
          <p:nvPr/>
        </p:nvSpPr>
        <p:spPr>
          <a:xfrm>
            <a:off x="6030195" y="1631018"/>
            <a:ext cx="828295" cy="36933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latin typeface="Calibri" panose="020F0502020204030204" pitchFamily="34" charset="0"/>
                <a:cs typeface="Calibri" panose="020F0502020204030204" pitchFamily="34" charset="0"/>
              </a:rPr>
              <a:t>0.4</a:t>
            </a:r>
          </a:p>
        </p:txBody>
      </p:sp>
      <p:sp>
        <p:nvSpPr>
          <p:cNvPr id="30" name="Rectangle 29">
            <a:extLst>
              <a:ext uri="{FF2B5EF4-FFF2-40B4-BE49-F238E27FC236}">
                <a16:creationId xmlns:a16="http://schemas.microsoft.com/office/drawing/2014/main" id="{58AB6A71-4DFC-974C-88BC-80A128FAFCF9}"/>
              </a:ext>
            </a:extLst>
          </p:cNvPr>
          <p:cNvSpPr/>
          <p:nvPr/>
        </p:nvSpPr>
        <p:spPr>
          <a:xfrm>
            <a:off x="7261869" y="2458209"/>
            <a:ext cx="3230051"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coffee shop.</a:t>
            </a:r>
          </a:p>
        </p:txBody>
      </p:sp>
      <p:sp>
        <p:nvSpPr>
          <p:cNvPr id="32" name="Rectangle 31">
            <a:extLst>
              <a:ext uri="{FF2B5EF4-FFF2-40B4-BE49-F238E27FC236}">
                <a16:creationId xmlns:a16="http://schemas.microsoft.com/office/drawing/2014/main" id="{ED32EF44-EB2F-FE44-B46E-604F25D6CCC9}"/>
              </a:ext>
            </a:extLst>
          </p:cNvPr>
          <p:cNvSpPr/>
          <p:nvPr/>
        </p:nvSpPr>
        <p:spPr>
          <a:xfrm>
            <a:off x="7300341" y="3817261"/>
            <a:ext cx="3943387"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English coffee shop.</a:t>
            </a:r>
          </a:p>
        </p:txBody>
      </p:sp>
      <p:sp>
        <p:nvSpPr>
          <p:cNvPr id="37" name="Title 1">
            <a:extLst>
              <a:ext uri="{FF2B5EF4-FFF2-40B4-BE49-F238E27FC236}">
                <a16:creationId xmlns:a16="http://schemas.microsoft.com/office/drawing/2014/main" id="{20E0EBC1-F233-274B-A41D-5E2419C17E56}"/>
              </a:ext>
            </a:extLst>
          </p:cNvPr>
          <p:cNvSpPr txBox="1">
            <a:spLocks/>
          </p:cNvSpPr>
          <p:nvPr/>
        </p:nvSpPr>
        <p:spPr>
          <a:xfrm>
            <a:off x="3098863" y="4934181"/>
            <a:ext cx="828295" cy="36933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0.2</a:t>
            </a:r>
          </a:p>
        </p:txBody>
      </p:sp>
      <p:sp>
        <p:nvSpPr>
          <p:cNvPr id="41" name="Title 1">
            <a:extLst>
              <a:ext uri="{FF2B5EF4-FFF2-40B4-BE49-F238E27FC236}">
                <a16:creationId xmlns:a16="http://schemas.microsoft.com/office/drawing/2014/main" id="{A60B09A4-F600-2C40-AE2C-C3FCC3AB65C1}"/>
              </a:ext>
            </a:extLst>
          </p:cNvPr>
          <p:cNvSpPr txBox="1">
            <a:spLocks/>
          </p:cNvSpPr>
          <p:nvPr/>
        </p:nvSpPr>
        <p:spPr>
          <a:xfrm>
            <a:off x="8367321" y="1907986"/>
            <a:ext cx="1176636" cy="2998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0.08</a:t>
            </a:r>
          </a:p>
        </p:txBody>
      </p:sp>
      <p:sp>
        <p:nvSpPr>
          <p:cNvPr id="23" name="下箭头 231">
            <a:extLst>
              <a:ext uri="{FF2B5EF4-FFF2-40B4-BE49-F238E27FC236}">
                <a16:creationId xmlns:a16="http://schemas.microsoft.com/office/drawing/2014/main" id="{5F27B27E-EFD0-3841-B9D3-F32DCDABD1BA}"/>
              </a:ext>
            </a:extLst>
          </p:cNvPr>
          <p:cNvSpPr/>
          <p:nvPr/>
        </p:nvSpPr>
        <p:spPr>
          <a:xfrm rot="16200000">
            <a:off x="6228806" y="1991157"/>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4" name="下箭头 231">
            <a:extLst>
              <a:ext uri="{FF2B5EF4-FFF2-40B4-BE49-F238E27FC236}">
                <a16:creationId xmlns:a16="http://schemas.microsoft.com/office/drawing/2014/main" id="{4310677D-2A7C-1B4C-B22B-2A4EA25C5BE4}"/>
              </a:ext>
            </a:extLst>
          </p:cNvPr>
          <p:cNvSpPr/>
          <p:nvPr/>
        </p:nvSpPr>
        <p:spPr>
          <a:xfrm rot="2182664">
            <a:off x="6097510" y="2938372"/>
            <a:ext cx="399068" cy="1734551"/>
          </a:xfrm>
          <a:prstGeom prst="down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5" name="Rectangle 24">
            <a:extLst>
              <a:ext uri="{FF2B5EF4-FFF2-40B4-BE49-F238E27FC236}">
                <a16:creationId xmlns:a16="http://schemas.microsoft.com/office/drawing/2014/main" id="{6135823B-74DB-4A48-8C62-E5AFE965950B}"/>
              </a:ext>
            </a:extLst>
          </p:cNvPr>
          <p:cNvSpPr/>
          <p:nvPr/>
        </p:nvSpPr>
        <p:spPr>
          <a:xfrm>
            <a:off x="7536081" y="4438031"/>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2640382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R</a:t>
            </a:r>
            <a:r>
              <a:rPr lang="en-US"/>
              <a:t>) </a:t>
            </a:r>
            <a:r>
              <a:rPr lang="en-US" err="1"/>
              <a:t>Reconstructor</a:t>
            </a:r>
            <a:r>
              <a:rPr lang="en-US"/>
              <a:t>-Based Pragmatics</a:t>
            </a:r>
          </a:p>
        </p:txBody>
      </p:sp>
      <p:sp>
        <p:nvSpPr>
          <p:cNvPr id="3" name="矩形 12">
            <a:extLst>
              <a:ext uri="{FF2B5EF4-FFF2-40B4-BE49-F238E27FC236}">
                <a16:creationId xmlns:a16="http://schemas.microsoft.com/office/drawing/2014/main" id="{7C28E164-456C-0C46-85ED-0FE191BE34D1}"/>
              </a:ext>
            </a:extLst>
          </p:cNvPr>
          <p:cNvSpPr/>
          <p:nvPr/>
        </p:nvSpPr>
        <p:spPr>
          <a:xfrm>
            <a:off x="4425045" y="1904624"/>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1567544" y="2874098"/>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70759" y="3570516"/>
            <a:ext cx="4354286" cy="1563900"/>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Eat Type [Coffee Shop],</a:t>
            </a:r>
          </a:p>
          <a:p>
            <a:r>
              <a:rPr lang="en-US" sz="1600">
                <a:latin typeface="Calibri" panose="020F0502020204030204" pitchFamily="34" charset="0"/>
                <a:cs typeface="Calibri" panose="020F0502020204030204" pitchFamily="34" charset="0"/>
              </a:rPr>
              <a:t> </a:t>
            </a:r>
            <a:r>
              <a:rPr lang="en-US" sz="1600">
                <a:highlight>
                  <a:srgbClr val="FFFF00"/>
                </a:highlight>
                <a:latin typeface="Calibri" panose="020F0502020204030204" pitchFamily="34" charset="0"/>
                <a:cs typeface="Calibri" panose="020F0502020204030204" pitchFamily="34" charset="0"/>
              </a:rPr>
              <a:t>Food [English], </a:t>
            </a:r>
            <a:r>
              <a:rPr lang="en-US" sz="1600">
                <a:latin typeface="Calibri" panose="020F0502020204030204" pitchFamily="34" charset="0"/>
                <a:cs typeface="Calibri" panose="020F0502020204030204" pitchFamily="34" charset="0"/>
              </a:rPr>
              <a:t>Price Range [Cheap].</a:t>
            </a:r>
          </a:p>
        </p:txBody>
      </p:sp>
      <p:sp>
        <p:nvSpPr>
          <p:cNvPr id="11" name="圆角矩形 331">
            <a:extLst>
              <a:ext uri="{FF2B5EF4-FFF2-40B4-BE49-F238E27FC236}">
                <a16:creationId xmlns:a16="http://schemas.microsoft.com/office/drawing/2014/main" id="{455EEFC4-24C2-3D44-886A-ECD57FE9B09E}"/>
              </a:ext>
            </a:extLst>
          </p:cNvPr>
          <p:cNvSpPr/>
          <p:nvPr/>
        </p:nvSpPr>
        <p:spPr>
          <a:xfrm>
            <a:off x="7209876" y="1889113"/>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2" name="圆角矩形 331">
            <a:extLst>
              <a:ext uri="{FF2B5EF4-FFF2-40B4-BE49-F238E27FC236}">
                <a16:creationId xmlns:a16="http://schemas.microsoft.com/office/drawing/2014/main" id="{DD7179E0-1C88-9B46-8CF5-B18882D683D4}"/>
              </a:ext>
            </a:extLst>
          </p:cNvPr>
          <p:cNvSpPr/>
          <p:nvPr/>
        </p:nvSpPr>
        <p:spPr>
          <a:xfrm>
            <a:off x="7209876" y="3288824"/>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6" name="下箭头 231">
            <a:extLst>
              <a:ext uri="{FF2B5EF4-FFF2-40B4-BE49-F238E27FC236}">
                <a16:creationId xmlns:a16="http://schemas.microsoft.com/office/drawing/2014/main" id="{07A46387-AB27-C148-A13F-D7BB5E492D9E}"/>
              </a:ext>
            </a:extLst>
          </p:cNvPr>
          <p:cNvSpPr/>
          <p:nvPr/>
        </p:nvSpPr>
        <p:spPr>
          <a:xfrm rot="14981564">
            <a:off x="3519878" y="2272904"/>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6" name="矩形 12">
            <a:extLst>
              <a:ext uri="{FF2B5EF4-FFF2-40B4-BE49-F238E27FC236}">
                <a16:creationId xmlns:a16="http://schemas.microsoft.com/office/drawing/2014/main" id="{0423D176-2A09-D24D-B2F6-168BDC805141}"/>
              </a:ext>
            </a:extLst>
          </p:cNvPr>
          <p:cNvSpPr/>
          <p:nvPr/>
        </p:nvSpPr>
        <p:spPr>
          <a:xfrm>
            <a:off x="4424788" y="4878677"/>
            <a:ext cx="1322614" cy="553585"/>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Listener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28" name="TextBox 27">
            <a:extLst>
              <a:ext uri="{FF2B5EF4-FFF2-40B4-BE49-F238E27FC236}">
                <a16:creationId xmlns:a16="http://schemas.microsoft.com/office/drawing/2014/main" id="{1410E704-F5EE-904D-A5DE-A8F5A197F405}"/>
              </a:ext>
            </a:extLst>
          </p:cNvPr>
          <p:cNvSpPr txBox="1"/>
          <p:nvPr/>
        </p:nvSpPr>
        <p:spPr>
          <a:xfrm>
            <a:off x="4872191" y="3040988"/>
            <a:ext cx="428322" cy="769441"/>
          </a:xfrm>
          <a:prstGeom prst="rect">
            <a:avLst/>
          </a:prstGeom>
          <a:noFill/>
        </p:spPr>
        <p:txBody>
          <a:bodyPr wrap="none" rtlCol="0">
            <a:spAutoFit/>
          </a:bodyPr>
          <a:lstStyle/>
          <a:p>
            <a:r>
              <a:rPr lang="en-US" sz="4400"/>
              <a:t>x</a:t>
            </a:r>
          </a:p>
        </p:txBody>
      </p:sp>
      <p:sp>
        <p:nvSpPr>
          <p:cNvPr id="36" name="Rectangle 35">
            <a:extLst>
              <a:ext uri="{FF2B5EF4-FFF2-40B4-BE49-F238E27FC236}">
                <a16:creationId xmlns:a16="http://schemas.microsoft.com/office/drawing/2014/main" id="{81B9F8AC-A70C-F645-97AC-F48A2F82A670}"/>
              </a:ext>
            </a:extLst>
          </p:cNvPr>
          <p:cNvSpPr/>
          <p:nvPr/>
        </p:nvSpPr>
        <p:spPr>
          <a:xfrm>
            <a:off x="1975947" y="4086179"/>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
        <p:nvSpPr>
          <p:cNvPr id="39" name="Title 1">
            <a:extLst>
              <a:ext uri="{FF2B5EF4-FFF2-40B4-BE49-F238E27FC236}">
                <a16:creationId xmlns:a16="http://schemas.microsoft.com/office/drawing/2014/main" id="{648484C0-71D6-3645-A496-C67A4C5A3151}"/>
              </a:ext>
            </a:extLst>
          </p:cNvPr>
          <p:cNvSpPr txBox="1">
            <a:spLocks/>
          </p:cNvSpPr>
          <p:nvPr/>
        </p:nvSpPr>
        <p:spPr>
          <a:xfrm>
            <a:off x="8366507" y="1902909"/>
            <a:ext cx="1208315" cy="300486"/>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0.08</a:t>
            </a:r>
          </a:p>
        </p:txBody>
      </p:sp>
      <p:sp>
        <p:nvSpPr>
          <p:cNvPr id="30" name="Rectangle 29">
            <a:extLst>
              <a:ext uri="{FF2B5EF4-FFF2-40B4-BE49-F238E27FC236}">
                <a16:creationId xmlns:a16="http://schemas.microsoft.com/office/drawing/2014/main" id="{58AB6A71-4DFC-974C-88BC-80A128FAFCF9}"/>
              </a:ext>
            </a:extLst>
          </p:cNvPr>
          <p:cNvSpPr/>
          <p:nvPr/>
        </p:nvSpPr>
        <p:spPr>
          <a:xfrm>
            <a:off x="7261869" y="2458209"/>
            <a:ext cx="3230051"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coffee shop.</a:t>
            </a:r>
          </a:p>
        </p:txBody>
      </p:sp>
      <p:sp>
        <p:nvSpPr>
          <p:cNvPr id="32" name="Rectangle 31">
            <a:extLst>
              <a:ext uri="{FF2B5EF4-FFF2-40B4-BE49-F238E27FC236}">
                <a16:creationId xmlns:a16="http://schemas.microsoft.com/office/drawing/2014/main" id="{ED32EF44-EB2F-FE44-B46E-604F25D6CCC9}"/>
              </a:ext>
            </a:extLst>
          </p:cNvPr>
          <p:cNvSpPr/>
          <p:nvPr/>
        </p:nvSpPr>
        <p:spPr>
          <a:xfrm>
            <a:off x="7300341" y="3817261"/>
            <a:ext cx="3943387" cy="369332"/>
          </a:xfrm>
          <a:prstGeom prst="rect">
            <a:avLst/>
          </a:prstGeom>
        </p:spPr>
        <p:txBody>
          <a:bodyPr wrap="none">
            <a:spAutoFit/>
          </a:bodyPr>
          <a:lstStyle/>
          <a:p>
            <a:r>
              <a:rPr lang="en-US" err="1">
                <a:highlight>
                  <a:srgbClr val="FFFF00"/>
                </a:highlight>
                <a:latin typeface="Calibri" panose="020F0502020204030204" pitchFamily="34" charset="0"/>
                <a:cs typeface="Calibri" panose="020F0502020204030204" pitchFamily="34" charset="0"/>
              </a:rPr>
              <a:t>Fitzbillies</a:t>
            </a:r>
            <a:r>
              <a:rPr lang="en-US">
                <a:highlight>
                  <a:srgbClr val="FFFF00"/>
                </a:highlight>
                <a:latin typeface="Calibri" panose="020F0502020204030204" pitchFamily="34" charset="0"/>
                <a:cs typeface="Calibri" panose="020F0502020204030204" pitchFamily="34" charset="0"/>
              </a:rPr>
              <a:t> is a cheap English coffee shop.</a:t>
            </a:r>
          </a:p>
        </p:txBody>
      </p:sp>
      <p:sp>
        <p:nvSpPr>
          <p:cNvPr id="41" name="Title 1">
            <a:extLst>
              <a:ext uri="{FF2B5EF4-FFF2-40B4-BE49-F238E27FC236}">
                <a16:creationId xmlns:a16="http://schemas.microsoft.com/office/drawing/2014/main" id="{04BC8361-CD5B-EE49-9774-9A0601FC650B}"/>
              </a:ext>
            </a:extLst>
          </p:cNvPr>
          <p:cNvSpPr txBox="1">
            <a:spLocks/>
          </p:cNvSpPr>
          <p:nvPr/>
        </p:nvSpPr>
        <p:spPr>
          <a:xfrm>
            <a:off x="8534734" y="3251888"/>
            <a:ext cx="966935" cy="458324"/>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0.18</a:t>
            </a:r>
          </a:p>
        </p:txBody>
      </p:sp>
      <p:sp>
        <p:nvSpPr>
          <p:cNvPr id="24" name="Rectangle 23">
            <a:extLst>
              <a:ext uri="{FF2B5EF4-FFF2-40B4-BE49-F238E27FC236}">
                <a16:creationId xmlns:a16="http://schemas.microsoft.com/office/drawing/2014/main" id="{A8A7EDB5-1175-7946-8A62-81E981769C50}"/>
              </a:ext>
            </a:extLst>
          </p:cNvPr>
          <p:cNvSpPr/>
          <p:nvPr/>
        </p:nvSpPr>
        <p:spPr>
          <a:xfrm>
            <a:off x="7536081" y="4438031"/>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
        <p:nvSpPr>
          <p:cNvPr id="31" name="Title 1">
            <a:extLst>
              <a:ext uri="{FF2B5EF4-FFF2-40B4-BE49-F238E27FC236}">
                <a16:creationId xmlns:a16="http://schemas.microsoft.com/office/drawing/2014/main" id="{0706FFA7-B630-6A46-BAA6-558776D13A80}"/>
              </a:ext>
            </a:extLst>
          </p:cNvPr>
          <p:cNvSpPr txBox="1">
            <a:spLocks/>
          </p:cNvSpPr>
          <p:nvPr/>
        </p:nvSpPr>
        <p:spPr>
          <a:xfrm>
            <a:off x="6201606" y="2219478"/>
            <a:ext cx="725554" cy="37629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latin typeface="Calibri" panose="020F0502020204030204" pitchFamily="34" charset="0"/>
                <a:cs typeface="Calibri" panose="020F0502020204030204" pitchFamily="34" charset="0"/>
              </a:rPr>
              <a:t>0.3</a:t>
            </a:r>
          </a:p>
        </p:txBody>
      </p:sp>
      <p:sp>
        <p:nvSpPr>
          <p:cNvPr id="33" name="下箭头 231">
            <a:extLst>
              <a:ext uri="{FF2B5EF4-FFF2-40B4-BE49-F238E27FC236}">
                <a16:creationId xmlns:a16="http://schemas.microsoft.com/office/drawing/2014/main" id="{C2E8B0D8-6323-9947-B0DC-746A70DBB12B}"/>
              </a:ext>
            </a:extLst>
          </p:cNvPr>
          <p:cNvSpPr/>
          <p:nvPr/>
        </p:nvSpPr>
        <p:spPr>
          <a:xfrm rot="18286103">
            <a:off x="6240752" y="2340755"/>
            <a:ext cx="407180" cy="994520"/>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Tree>
    <p:extLst>
      <p:ext uri="{BB962C8B-B14F-4D97-AF65-F5344CB8AC3E}">
        <p14:creationId xmlns:p14="http://schemas.microsoft.com/office/powerpoint/2010/main" val="2529738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R</a:t>
            </a:r>
            <a:r>
              <a:rPr lang="en-US"/>
              <a:t>) </a:t>
            </a:r>
            <a:r>
              <a:rPr lang="en-US" err="1"/>
              <a:t>Reconstructor</a:t>
            </a:r>
            <a:r>
              <a:rPr lang="en-US"/>
              <a:t>-Based Pragmatics</a:t>
            </a:r>
          </a:p>
        </p:txBody>
      </p:sp>
      <p:sp>
        <p:nvSpPr>
          <p:cNvPr id="3" name="矩形 12">
            <a:extLst>
              <a:ext uri="{FF2B5EF4-FFF2-40B4-BE49-F238E27FC236}">
                <a16:creationId xmlns:a16="http://schemas.microsoft.com/office/drawing/2014/main" id="{7C28E164-456C-0C46-85ED-0FE191BE34D1}"/>
              </a:ext>
            </a:extLst>
          </p:cNvPr>
          <p:cNvSpPr/>
          <p:nvPr/>
        </p:nvSpPr>
        <p:spPr>
          <a:xfrm>
            <a:off x="4425045" y="1904624"/>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1567544" y="2874098"/>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70759" y="3570516"/>
            <a:ext cx="4354286" cy="1563900"/>
          </a:xfrm>
          <a:prstGeom prst="rect">
            <a:avLst/>
          </a:prstGeom>
        </p:spPr>
        <p:txBody>
          <a:bodyP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Eat Type [Coffee Shop],</a:t>
            </a:r>
          </a:p>
          <a:p>
            <a:r>
              <a:rPr lang="en-US" sz="1600">
                <a:latin typeface="Calibri" panose="020F0502020204030204" pitchFamily="34" charset="0"/>
                <a:cs typeface="Calibri" panose="020F0502020204030204" pitchFamily="34" charset="0"/>
              </a:rPr>
              <a:t> </a:t>
            </a:r>
            <a:r>
              <a:rPr lang="en-US" sz="1600">
                <a:highlight>
                  <a:srgbClr val="FFFF00"/>
                </a:highlight>
                <a:latin typeface="Calibri" panose="020F0502020204030204" pitchFamily="34" charset="0"/>
                <a:cs typeface="Calibri" panose="020F0502020204030204" pitchFamily="34" charset="0"/>
              </a:rPr>
              <a:t>Food [English], </a:t>
            </a:r>
            <a:r>
              <a:rPr lang="en-US" sz="1600">
                <a:latin typeface="Calibri" panose="020F0502020204030204" pitchFamily="34" charset="0"/>
                <a:cs typeface="Calibri" panose="020F0502020204030204" pitchFamily="34" charset="0"/>
              </a:rPr>
              <a:t>Price Range [Cheap].</a:t>
            </a:r>
          </a:p>
        </p:txBody>
      </p:sp>
      <p:sp>
        <p:nvSpPr>
          <p:cNvPr id="11" name="圆角矩形 331">
            <a:extLst>
              <a:ext uri="{FF2B5EF4-FFF2-40B4-BE49-F238E27FC236}">
                <a16:creationId xmlns:a16="http://schemas.microsoft.com/office/drawing/2014/main" id="{455EEFC4-24C2-3D44-886A-ECD57FE9B09E}"/>
              </a:ext>
            </a:extLst>
          </p:cNvPr>
          <p:cNvSpPr/>
          <p:nvPr/>
        </p:nvSpPr>
        <p:spPr>
          <a:xfrm>
            <a:off x="7209876" y="1889113"/>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2" name="圆角矩形 331">
            <a:extLst>
              <a:ext uri="{FF2B5EF4-FFF2-40B4-BE49-F238E27FC236}">
                <a16:creationId xmlns:a16="http://schemas.microsoft.com/office/drawing/2014/main" id="{DD7179E0-1C88-9B46-8CF5-B18882D683D4}"/>
              </a:ext>
            </a:extLst>
          </p:cNvPr>
          <p:cNvSpPr/>
          <p:nvPr/>
        </p:nvSpPr>
        <p:spPr>
          <a:xfrm>
            <a:off x="7209876" y="3288824"/>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6" name="下箭头 231">
            <a:extLst>
              <a:ext uri="{FF2B5EF4-FFF2-40B4-BE49-F238E27FC236}">
                <a16:creationId xmlns:a16="http://schemas.microsoft.com/office/drawing/2014/main" id="{07A46387-AB27-C148-A13F-D7BB5E492D9E}"/>
              </a:ext>
            </a:extLst>
          </p:cNvPr>
          <p:cNvSpPr/>
          <p:nvPr/>
        </p:nvSpPr>
        <p:spPr>
          <a:xfrm rot="14981564">
            <a:off x="3519878" y="2272904"/>
            <a:ext cx="395194" cy="617465"/>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6" name="矩形 12">
            <a:extLst>
              <a:ext uri="{FF2B5EF4-FFF2-40B4-BE49-F238E27FC236}">
                <a16:creationId xmlns:a16="http://schemas.microsoft.com/office/drawing/2014/main" id="{0423D176-2A09-D24D-B2F6-168BDC805141}"/>
              </a:ext>
            </a:extLst>
          </p:cNvPr>
          <p:cNvSpPr/>
          <p:nvPr/>
        </p:nvSpPr>
        <p:spPr>
          <a:xfrm>
            <a:off x="4424788" y="4878677"/>
            <a:ext cx="1322614" cy="553585"/>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Listener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27" name="下箭头 231">
            <a:extLst>
              <a:ext uri="{FF2B5EF4-FFF2-40B4-BE49-F238E27FC236}">
                <a16:creationId xmlns:a16="http://schemas.microsoft.com/office/drawing/2014/main" id="{D99863C7-1F3F-F748-86E0-C6C5657FB126}"/>
              </a:ext>
            </a:extLst>
          </p:cNvPr>
          <p:cNvSpPr/>
          <p:nvPr/>
        </p:nvSpPr>
        <p:spPr>
          <a:xfrm rot="6910998">
            <a:off x="3402725" y="4354676"/>
            <a:ext cx="395194" cy="617465"/>
          </a:xfrm>
          <a:prstGeom prst="down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8" name="TextBox 27">
            <a:extLst>
              <a:ext uri="{FF2B5EF4-FFF2-40B4-BE49-F238E27FC236}">
                <a16:creationId xmlns:a16="http://schemas.microsoft.com/office/drawing/2014/main" id="{1410E704-F5EE-904D-A5DE-A8F5A197F405}"/>
              </a:ext>
            </a:extLst>
          </p:cNvPr>
          <p:cNvSpPr txBox="1"/>
          <p:nvPr/>
        </p:nvSpPr>
        <p:spPr>
          <a:xfrm>
            <a:off x="4872191" y="3040988"/>
            <a:ext cx="428322" cy="769441"/>
          </a:xfrm>
          <a:prstGeom prst="rect">
            <a:avLst/>
          </a:prstGeom>
          <a:noFill/>
        </p:spPr>
        <p:txBody>
          <a:bodyPr wrap="none" rtlCol="0">
            <a:spAutoFit/>
          </a:bodyPr>
          <a:lstStyle/>
          <a:p>
            <a:r>
              <a:rPr lang="en-US" sz="4400"/>
              <a:t>x</a:t>
            </a:r>
          </a:p>
        </p:txBody>
      </p:sp>
      <p:sp>
        <p:nvSpPr>
          <p:cNvPr id="29" name="Rectangle 28">
            <a:extLst>
              <a:ext uri="{FF2B5EF4-FFF2-40B4-BE49-F238E27FC236}">
                <a16:creationId xmlns:a16="http://schemas.microsoft.com/office/drawing/2014/main" id="{F9EF1F93-3CBC-454C-B7F1-C81DAFD9C29F}"/>
              </a:ext>
            </a:extLst>
          </p:cNvPr>
          <p:cNvSpPr/>
          <p:nvPr/>
        </p:nvSpPr>
        <p:spPr>
          <a:xfrm>
            <a:off x="7536081" y="4438031"/>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
        <p:nvSpPr>
          <p:cNvPr id="36" name="Rectangle 35">
            <a:extLst>
              <a:ext uri="{FF2B5EF4-FFF2-40B4-BE49-F238E27FC236}">
                <a16:creationId xmlns:a16="http://schemas.microsoft.com/office/drawing/2014/main" id="{81B9F8AC-A70C-F645-97AC-F48A2F82A670}"/>
              </a:ext>
            </a:extLst>
          </p:cNvPr>
          <p:cNvSpPr/>
          <p:nvPr/>
        </p:nvSpPr>
        <p:spPr>
          <a:xfrm>
            <a:off x="1975947" y="4086179"/>
            <a:ext cx="458780" cy="553998"/>
          </a:xfrm>
          <a:prstGeom prst="rect">
            <a:avLst/>
          </a:prstGeom>
        </p:spPr>
        <p:txBody>
          <a:bodyPr wrap="none">
            <a:spAutoFit/>
          </a:bodyPr>
          <a:lstStyle/>
          <a:p>
            <a:r>
              <a:rPr lang="en-US" sz="3000" b="1">
                <a:latin typeface="Calibri" panose="020F0502020204030204" pitchFamily="34" charset="0"/>
                <a:cs typeface="Calibri" panose="020F0502020204030204" pitchFamily="34" charset="0"/>
              </a:rPr>
              <a:t>…</a:t>
            </a:r>
          </a:p>
        </p:txBody>
      </p:sp>
      <p:sp>
        <p:nvSpPr>
          <p:cNvPr id="38" name="Title 1">
            <a:extLst>
              <a:ext uri="{FF2B5EF4-FFF2-40B4-BE49-F238E27FC236}">
                <a16:creationId xmlns:a16="http://schemas.microsoft.com/office/drawing/2014/main" id="{CF7A94C3-1F8A-6C47-B8D1-3B1329B2E1F3}"/>
              </a:ext>
            </a:extLst>
          </p:cNvPr>
          <p:cNvSpPr txBox="1">
            <a:spLocks/>
          </p:cNvSpPr>
          <p:nvPr/>
        </p:nvSpPr>
        <p:spPr>
          <a:xfrm>
            <a:off x="3086908" y="4803882"/>
            <a:ext cx="725554" cy="37629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0.6</a:t>
            </a:r>
          </a:p>
        </p:txBody>
      </p:sp>
      <p:sp>
        <p:nvSpPr>
          <p:cNvPr id="39" name="Title 1">
            <a:extLst>
              <a:ext uri="{FF2B5EF4-FFF2-40B4-BE49-F238E27FC236}">
                <a16:creationId xmlns:a16="http://schemas.microsoft.com/office/drawing/2014/main" id="{648484C0-71D6-3645-A496-C67A4C5A3151}"/>
              </a:ext>
            </a:extLst>
          </p:cNvPr>
          <p:cNvSpPr txBox="1">
            <a:spLocks/>
          </p:cNvSpPr>
          <p:nvPr/>
        </p:nvSpPr>
        <p:spPr>
          <a:xfrm>
            <a:off x="8366507" y="1902909"/>
            <a:ext cx="1208315" cy="300486"/>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0.08</a:t>
            </a:r>
          </a:p>
        </p:txBody>
      </p:sp>
      <p:sp>
        <p:nvSpPr>
          <p:cNvPr id="30" name="Rectangle 29">
            <a:extLst>
              <a:ext uri="{FF2B5EF4-FFF2-40B4-BE49-F238E27FC236}">
                <a16:creationId xmlns:a16="http://schemas.microsoft.com/office/drawing/2014/main" id="{58AB6A71-4DFC-974C-88BC-80A128FAFCF9}"/>
              </a:ext>
            </a:extLst>
          </p:cNvPr>
          <p:cNvSpPr/>
          <p:nvPr/>
        </p:nvSpPr>
        <p:spPr>
          <a:xfrm>
            <a:off x="7261869" y="2458209"/>
            <a:ext cx="3230051"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coffee shop.</a:t>
            </a:r>
          </a:p>
        </p:txBody>
      </p:sp>
      <p:sp>
        <p:nvSpPr>
          <p:cNvPr id="32" name="Rectangle 31">
            <a:extLst>
              <a:ext uri="{FF2B5EF4-FFF2-40B4-BE49-F238E27FC236}">
                <a16:creationId xmlns:a16="http://schemas.microsoft.com/office/drawing/2014/main" id="{ED32EF44-EB2F-FE44-B46E-604F25D6CCC9}"/>
              </a:ext>
            </a:extLst>
          </p:cNvPr>
          <p:cNvSpPr/>
          <p:nvPr/>
        </p:nvSpPr>
        <p:spPr>
          <a:xfrm>
            <a:off x="7300341" y="3817261"/>
            <a:ext cx="3943387" cy="369332"/>
          </a:xfrm>
          <a:prstGeom prst="rect">
            <a:avLst/>
          </a:prstGeom>
        </p:spPr>
        <p:txBody>
          <a:bodyPr wrap="none">
            <a:spAutoFit/>
          </a:bodyPr>
          <a:lstStyle/>
          <a:p>
            <a:r>
              <a:rPr lang="en-US" err="1">
                <a:highlight>
                  <a:srgbClr val="FFFF00"/>
                </a:highlight>
                <a:latin typeface="Calibri" panose="020F0502020204030204" pitchFamily="34" charset="0"/>
                <a:cs typeface="Calibri" panose="020F0502020204030204" pitchFamily="34" charset="0"/>
              </a:rPr>
              <a:t>Fitzbillies</a:t>
            </a:r>
            <a:r>
              <a:rPr lang="en-US">
                <a:highlight>
                  <a:srgbClr val="FFFF00"/>
                </a:highlight>
                <a:latin typeface="Calibri" panose="020F0502020204030204" pitchFamily="34" charset="0"/>
                <a:cs typeface="Calibri" panose="020F0502020204030204" pitchFamily="34" charset="0"/>
              </a:rPr>
              <a:t> is a cheap English coffee shop.</a:t>
            </a:r>
          </a:p>
        </p:txBody>
      </p:sp>
      <p:sp>
        <p:nvSpPr>
          <p:cNvPr id="37" name="Title 1">
            <a:extLst>
              <a:ext uri="{FF2B5EF4-FFF2-40B4-BE49-F238E27FC236}">
                <a16:creationId xmlns:a16="http://schemas.microsoft.com/office/drawing/2014/main" id="{B073198F-572C-5949-B282-4E73903067B7}"/>
              </a:ext>
            </a:extLst>
          </p:cNvPr>
          <p:cNvSpPr txBox="1">
            <a:spLocks/>
          </p:cNvSpPr>
          <p:nvPr/>
        </p:nvSpPr>
        <p:spPr>
          <a:xfrm>
            <a:off x="6201606" y="2219478"/>
            <a:ext cx="725554" cy="376293"/>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latin typeface="Calibri" panose="020F0502020204030204" pitchFamily="34" charset="0"/>
                <a:cs typeface="Calibri" panose="020F0502020204030204" pitchFamily="34" charset="0"/>
              </a:rPr>
              <a:t>0.3</a:t>
            </a:r>
          </a:p>
        </p:txBody>
      </p:sp>
      <p:sp>
        <p:nvSpPr>
          <p:cNvPr id="41" name="Title 1">
            <a:extLst>
              <a:ext uri="{FF2B5EF4-FFF2-40B4-BE49-F238E27FC236}">
                <a16:creationId xmlns:a16="http://schemas.microsoft.com/office/drawing/2014/main" id="{04BC8361-CD5B-EE49-9774-9A0601FC650B}"/>
              </a:ext>
            </a:extLst>
          </p:cNvPr>
          <p:cNvSpPr txBox="1">
            <a:spLocks/>
          </p:cNvSpPr>
          <p:nvPr/>
        </p:nvSpPr>
        <p:spPr>
          <a:xfrm>
            <a:off x="8534734" y="3251888"/>
            <a:ext cx="966935" cy="458324"/>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000" b="1">
                <a:solidFill>
                  <a:srgbClr val="C00000"/>
                </a:solidFill>
                <a:latin typeface="Calibri" panose="020F0502020204030204" pitchFamily="34" charset="0"/>
                <a:cs typeface="Calibri" panose="020F0502020204030204" pitchFamily="34" charset="0"/>
              </a:rPr>
              <a:t>0.18</a:t>
            </a:r>
          </a:p>
        </p:txBody>
      </p:sp>
      <p:sp>
        <p:nvSpPr>
          <p:cNvPr id="24" name="下箭头 231">
            <a:extLst>
              <a:ext uri="{FF2B5EF4-FFF2-40B4-BE49-F238E27FC236}">
                <a16:creationId xmlns:a16="http://schemas.microsoft.com/office/drawing/2014/main" id="{03ED0A9D-56A8-E74E-A2B5-F2BD4FD0F118}"/>
              </a:ext>
            </a:extLst>
          </p:cNvPr>
          <p:cNvSpPr/>
          <p:nvPr/>
        </p:nvSpPr>
        <p:spPr>
          <a:xfrm rot="18286103">
            <a:off x="6240752" y="2340755"/>
            <a:ext cx="407180" cy="994520"/>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
        <p:nvSpPr>
          <p:cNvPr id="25" name="下箭头 231">
            <a:extLst>
              <a:ext uri="{FF2B5EF4-FFF2-40B4-BE49-F238E27FC236}">
                <a16:creationId xmlns:a16="http://schemas.microsoft.com/office/drawing/2014/main" id="{5B33B467-FA50-E44A-AA25-9F19AF2F8313}"/>
              </a:ext>
            </a:extLst>
          </p:cNvPr>
          <p:cNvSpPr/>
          <p:nvPr/>
        </p:nvSpPr>
        <p:spPr>
          <a:xfrm rot="2182664">
            <a:off x="6271428" y="3610818"/>
            <a:ext cx="423726" cy="1548859"/>
          </a:xfrm>
          <a:prstGeom prst="down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FFC000"/>
              </a:solidFill>
              <a:latin typeface="Calibri" panose="020F0502020204030204" pitchFamily="34" charset="0"/>
              <a:ea typeface="宋体" panose="02010600030101010101" pitchFamily="2" charset="-122"/>
              <a:cs typeface="Calibri" panose="020F0502020204030204" pitchFamily="34" charset="0"/>
            </a:endParaRPr>
          </a:p>
        </p:txBody>
      </p:sp>
    </p:spTree>
    <p:extLst>
      <p:ext uri="{BB962C8B-B14F-4D97-AF65-F5344CB8AC3E}">
        <p14:creationId xmlns:p14="http://schemas.microsoft.com/office/powerpoint/2010/main" val="172346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A2B58C5B-D9B5-684E-BA87-64B30405547D}"/>
              </a:ext>
            </a:extLst>
          </p:cNvPr>
          <p:cNvSpPr/>
          <p:nvPr/>
        </p:nvSpPr>
        <p:spPr>
          <a:xfrm>
            <a:off x="910339" y="1182876"/>
            <a:ext cx="10644594" cy="2708175"/>
          </a:xfrm>
          <a:prstGeom prst="roundRect">
            <a:avLst/>
          </a:prstGeom>
          <a:noFill/>
          <a:ln w="25400" cap="flat" cmpd="sng" algn="ctr">
            <a:solidFill>
              <a:schemeClr val="tx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E1A7C9DA-ED7E-AB42-9A86-2863C4ABFC97}"/>
              </a:ext>
            </a:extLst>
          </p:cNvPr>
          <p:cNvSpPr/>
          <p:nvPr/>
        </p:nvSpPr>
        <p:spPr>
          <a:xfrm>
            <a:off x="3040829" y="3374592"/>
            <a:ext cx="7071550" cy="1283691"/>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9" name="Group 88"/>
          <p:cNvGrpSpPr/>
          <p:nvPr/>
        </p:nvGrpSpPr>
        <p:grpSpPr>
          <a:xfrm>
            <a:off x="6263394" y="3214197"/>
            <a:ext cx="2964303" cy="1097752"/>
            <a:chOff x="5032816" y="2977345"/>
            <a:chExt cx="2964303" cy="1097752"/>
          </a:xfrm>
        </p:grpSpPr>
        <p:sp>
          <p:nvSpPr>
            <p:cNvPr id="90" name="Rounded Rectangle 89"/>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Rectangle 90"/>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92" name="Rectangle 91"/>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TextBox 94"/>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2" name="Title 1"/>
          <p:cNvSpPr>
            <a:spLocks noGrp="1"/>
          </p:cNvSpPr>
          <p:nvPr>
            <p:ph type="title"/>
          </p:nvPr>
        </p:nvSpPr>
        <p:spPr>
          <a:xfrm>
            <a:off x="562708" y="173178"/>
            <a:ext cx="11629292" cy="1009698"/>
          </a:xfrm>
        </p:spPr>
        <p:txBody>
          <a:bodyPr>
            <a:normAutofit/>
          </a:bodyPr>
          <a:lstStyle/>
          <a:p>
            <a:r>
              <a:rPr lang="en-US"/>
              <a:t>Generating Pragmatic Output Text</a:t>
            </a:r>
          </a:p>
        </p:txBody>
      </p:sp>
      <p:sp>
        <p:nvSpPr>
          <p:cNvPr id="7" name="Rounded Rectangle 6"/>
          <p:cNvSpPr/>
          <p:nvPr/>
        </p:nvSpPr>
        <p:spPr>
          <a:xfrm>
            <a:off x="3864610"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881129"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9" name="Rectangle 8"/>
          <p:cNvSpPr/>
          <p:nvPr/>
        </p:nvSpPr>
        <p:spPr>
          <a:xfrm>
            <a:off x="4806608"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3864610"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r>
              <a:rPr lang="en-US" sz="2000" b="1" i="1">
                <a:latin typeface="+mj-lt"/>
              </a:rPr>
              <a:t>*</a:t>
            </a:r>
            <a:endParaRPr lang="en-US" sz="2000" b="1">
              <a:latin typeface="+mj-lt"/>
            </a:endParaRPr>
          </a:p>
        </p:txBody>
      </p:sp>
      <p:grpSp>
        <p:nvGrpSpPr>
          <p:cNvPr id="6" name="Group 5"/>
          <p:cNvGrpSpPr/>
          <p:nvPr/>
        </p:nvGrpSpPr>
        <p:grpSpPr>
          <a:xfrm>
            <a:off x="3142784" y="3214197"/>
            <a:ext cx="2964303" cy="1097752"/>
            <a:chOff x="5032816" y="2977345"/>
            <a:chExt cx="2964303" cy="1097752"/>
          </a:xfrm>
        </p:grpSpPr>
        <p:sp>
          <p:nvSpPr>
            <p:cNvPr id="24" name="Rounded Rectangle 23"/>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b="1" i="1">
                  <a:latin typeface="Calibri" panose="020F0502020204030204" pitchFamily="34" charset="0"/>
                  <a:cs typeface="Calibri" panose="020F0502020204030204" pitchFamily="34" charset="0"/>
                </a:rPr>
                <a:t>English</a:t>
              </a:r>
              <a:r>
                <a:rPr lang="en-US" sz="2000" i="1">
                  <a:latin typeface="Calibri" panose="020F0502020204030204" pitchFamily="34" charset="0"/>
                  <a:cs typeface="Calibri" panose="020F0502020204030204" pitchFamily="34" charset="0"/>
                </a:rPr>
                <a:t> coffee shop.</a:t>
              </a:r>
            </a:p>
          </p:txBody>
        </p:sp>
        <p:sp>
          <p:nvSpPr>
            <p:cNvPr id="26" name="Rectangle 25"/>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53" name="TextBox 52">
            <a:extLst>
              <a:ext uri="{FF2B5EF4-FFF2-40B4-BE49-F238E27FC236}">
                <a16:creationId xmlns:a16="http://schemas.microsoft.com/office/drawing/2014/main" id="{76BCAE88-90C7-DA4A-BBC7-FB03B81EBB34}"/>
              </a:ext>
            </a:extLst>
          </p:cNvPr>
          <p:cNvSpPr txBox="1"/>
          <p:nvPr/>
        </p:nvSpPr>
        <p:spPr>
          <a:xfrm>
            <a:off x="9573449" y="3437070"/>
            <a:ext cx="538930" cy="707886"/>
          </a:xfrm>
          <a:prstGeom prst="rect">
            <a:avLst/>
          </a:prstGeom>
          <a:noFill/>
        </p:spPr>
        <p:txBody>
          <a:bodyPr wrap="none" rtlCol="0">
            <a:spAutoFit/>
          </a:bodyPr>
          <a:lstStyle/>
          <a:p>
            <a:r>
              <a:rPr lang="en-US" sz="4000"/>
              <a:t>…</a:t>
            </a:r>
          </a:p>
        </p:txBody>
      </p:sp>
      <p:cxnSp>
        <p:nvCxnSpPr>
          <p:cNvPr id="23" name="Straight Arrow Connector 22">
            <a:extLst>
              <a:ext uri="{FF2B5EF4-FFF2-40B4-BE49-F238E27FC236}">
                <a16:creationId xmlns:a16="http://schemas.microsoft.com/office/drawing/2014/main" id="{E8EE79C3-3FE5-B248-85A3-5F7E5CA89D0D}"/>
              </a:ext>
            </a:extLst>
          </p:cNvPr>
          <p:cNvCxnSpPr>
            <a:cxnSpLocks/>
          </p:cNvCxnSpPr>
          <p:nvPr/>
        </p:nvCxnSpPr>
        <p:spPr>
          <a:xfrm flipH="1">
            <a:off x="4656721" y="2721538"/>
            <a:ext cx="344628" cy="544612"/>
          </a:xfrm>
          <a:prstGeom prst="straightConnector1">
            <a:avLst/>
          </a:prstGeom>
          <a:ln w="101600">
            <a:solidFill>
              <a:schemeClr val="accent1">
                <a:lumMod val="75000"/>
              </a:schemeClr>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1E1A61F6-9528-E64C-94B0-4F2EC9A9B194}"/>
              </a:ext>
            </a:extLst>
          </p:cNvPr>
          <p:cNvCxnSpPr>
            <a:cxnSpLocks/>
          </p:cNvCxnSpPr>
          <p:nvPr/>
        </p:nvCxnSpPr>
        <p:spPr>
          <a:xfrm>
            <a:off x="6365700" y="2743649"/>
            <a:ext cx="358006" cy="507580"/>
          </a:xfrm>
          <a:prstGeom prst="straightConnector1">
            <a:avLst/>
          </a:prstGeom>
          <a:ln w="101600">
            <a:solidFill>
              <a:schemeClr val="accent1">
                <a:lumMod val="75000"/>
              </a:schemeClr>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BA364C40-F032-9A43-9DAE-3F1D92F7DCBA}"/>
              </a:ext>
            </a:extLst>
          </p:cNvPr>
          <p:cNvCxnSpPr>
            <a:cxnSpLocks/>
          </p:cNvCxnSpPr>
          <p:nvPr/>
        </p:nvCxnSpPr>
        <p:spPr>
          <a:xfrm>
            <a:off x="7720892" y="2739428"/>
            <a:ext cx="2102011" cy="492659"/>
          </a:xfrm>
          <a:prstGeom prst="straightConnector1">
            <a:avLst/>
          </a:prstGeom>
          <a:ln w="101600">
            <a:solidFill>
              <a:schemeClr val="accent1">
                <a:lumMod val="75000"/>
              </a:schemeClr>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pic>
        <p:nvPicPr>
          <p:cNvPr id="35" name="Picture 34">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2004537" y="1847844"/>
            <a:ext cx="898265" cy="830436"/>
          </a:xfrm>
          <a:prstGeom prst="rect">
            <a:avLst/>
          </a:prstGeom>
        </p:spPr>
      </p:pic>
      <p:sp>
        <p:nvSpPr>
          <p:cNvPr id="36" name="Rounded Rectangle 35">
            <a:extLst>
              <a:ext uri="{FF2B5EF4-FFF2-40B4-BE49-F238E27FC236}">
                <a16:creationId xmlns:a16="http://schemas.microsoft.com/office/drawing/2014/main" id="{6335C5BF-0C9A-184F-B854-D8031480319B}"/>
              </a:ext>
            </a:extLst>
          </p:cNvPr>
          <p:cNvSpPr/>
          <p:nvPr/>
        </p:nvSpPr>
        <p:spPr>
          <a:xfrm>
            <a:off x="1797240" y="2678280"/>
            <a:ext cx="1312859"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spTree>
    <p:extLst>
      <p:ext uri="{BB962C8B-B14F-4D97-AF65-F5344CB8AC3E}">
        <p14:creationId xmlns:p14="http://schemas.microsoft.com/office/powerpoint/2010/main" val="557593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 presetClass="exit" presetSubtype="10" fill="hold" nodeType="clickEffect">
                                  <p:stCondLst>
                                    <p:cond delay="0"/>
                                  </p:stCondLst>
                                  <p:childTnLst>
                                    <p:animEffect transition="out" filter="blinds(horizontal)">
                                      <p:cBhvr>
                                        <p:cTn id="22" dur="500"/>
                                        <p:tgtEl>
                                          <p:spTgt spid="6"/>
                                        </p:tgtEl>
                                      </p:cBhvr>
                                    </p:animEffect>
                                    <p:set>
                                      <p:cBhvr>
                                        <p:cTn id="23" dur="1" fill="hold">
                                          <p:stCondLst>
                                            <p:cond delay="499"/>
                                          </p:stCondLst>
                                        </p:cTn>
                                        <p:tgtEl>
                                          <p:spTgt spid="6"/>
                                        </p:tgtEl>
                                        <p:attrNameLst>
                                          <p:attrName>style.visibility</p:attrName>
                                        </p:attrNameLst>
                                      </p:cBhvr>
                                      <p:to>
                                        <p:strVal val="hidden"/>
                                      </p:to>
                                    </p:set>
                                  </p:childTnLst>
                                </p:cTn>
                              </p:par>
                              <p:par>
                                <p:cTn id="24" presetID="3" presetClass="exit" presetSubtype="10" fill="hold" nodeType="withEffect">
                                  <p:stCondLst>
                                    <p:cond delay="0"/>
                                  </p:stCondLst>
                                  <p:childTnLst>
                                    <p:animEffect transition="out" filter="blinds(horizontal)">
                                      <p:cBhvr>
                                        <p:cTn id="25" dur="500"/>
                                        <p:tgtEl>
                                          <p:spTgt spid="23"/>
                                        </p:tgtEl>
                                      </p:cBhvr>
                                    </p:animEffect>
                                    <p:set>
                                      <p:cBhvr>
                                        <p:cTn id="26" dur="1" fill="hold">
                                          <p:stCondLst>
                                            <p:cond delay="499"/>
                                          </p:stCondLst>
                                        </p:cTn>
                                        <p:tgtEl>
                                          <p:spTgt spid="23"/>
                                        </p:tgtEl>
                                        <p:attrNameLst>
                                          <p:attrName>style.visibility</p:attrName>
                                        </p:attrNameLst>
                                      </p:cBhvr>
                                      <p:to>
                                        <p:strVal val="hidden"/>
                                      </p:to>
                                    </p:set>
                                  </p:childTnLst>
                                </p:cTn>
                              </p:par>
                              <p:par>
                                <p:cTn id="27" presetID="3" presetClass="exit" presetSubtype="10" fill="hold" nodeType="withEffect">
                                  <p:stCondLst>
                                    <p:cond delay="0"/>
                                  </p:stCondLst>
                                  <p:childTnLst>
                                    <p:animEffect transition="out" filter="blinds(horizontal)">
                                      <p:cBhvr>
                                        <p:cTn id="28" dur="500"/>
                                        <p:tgtEl>
                                          <p:spTgt spid="28"/>
                                        </p:tgtEl>
                                      </p:cBhvr>
                                    </p:animEffect>
                                    <p:set>
                                      <p:cBhvr>
                                        <p:cTn id="29" dur="1" fill="hold">
                                          <p:stCondLst>
                                            <p:cond delay="499"/>
                                          </p:stCondLst>
                                        </p:cTn>
                                        <p:tgtEl>
                                          <p:spTgt spid="28"/>
                                        </p:tgtEl>
                                        <p:attrNameLst>
                                          <p:attrName>style.visibility</p:attrName>
                                        </p:attrNameLst>
                                      </p:cBhvr>
                                      <p:to>
                                        <p:strVal val="hidden"/>
                                      </p:to>
                                    </p:set>
                                  </p:childTnLst>
                                </p:cTn>
                              </p:par>
                              <p:par>
                                <p:cTn id="30" presetID="3" presetClass="exit" presetSubtype="10" fill="hold" nodeType="withEffect">
                                  <p:stCondLst>
                                    <p:cond delay="0"/>
                                  </p:stCondLst>
                                  <p:childTnLst>
                                    <p:animEffect transition="out" filter="blinds(horizontal)">
                                      <p:cBhvr>
                                        <p:cTn id="31" dur="500"/>
                                        <p:tgtEl>
                                          <p:spTgt spid="89"/>
                                        </p:tgtEl>
                                      </p:cBhvr>
                                    </p:animEffect>
                                    <p:set>
                                      <p:cBhvr>
                                        <p:cTn id="32" dur="1" fill="hold">
                                          <p:stCondLst>
                                            <p:cond delay="499"/>
                                          </p:stCondLst>
                                        </p:cTn>
                                        <p:tgtEl>
                                          <p:spTgt spid="89"/>
                                        </p:tgtEl>
                                        <p:attrNameLst>
                                          <p:attrName>style.visibility</p:attrName>
                                        </p:attrNameLst>
                                      </p:cBhvr>
                                      <p:to>
                                        <p:strVal val="hidden"/>
                                      </p:to>
                                    </p:set>
                                  </p:childTnLst>
                                </p:cTn>
                              </p:par>
                              <p:par>
                                <p:cTn id="33" presetID="3" presetClass="exit" presetSubtype="10" fill="hold" nodeType="withEffect">
                                  <p:stCondLst>
                                    <p:cond delay="0"/>
                                  </p:stCondLst>
                                  <p:childTnLst>
                                    <p:animEffect transition="out" filter="blinds(horizontal)">
                                      <p:cBhvr>
                                        <p:cTn id="34" dur="500"/>
                                        <p:tgtEl>
                                          <p:spTgt spid="29"/>
                                        </p:tgtEl>
                                      </p:cBhvr>
                                    </p:animEffect>
                                    <p:set>
                                      <p:cBhvr>
                                        <p:cTn id="35" dur="1" fill="hold">
                                          <p:stCondLst>
                                            <p:cond delay="499"/>
                                          </p:stCondLst>
                                        </p:cTn>
                                        <p:tgtEl>
                                          <p:spTgt spid="29"/>
                                        </p:tgtEl>
                                        <p:attrNameLst>
                                          <p:attrName>style.visibility</p:attrName>
                                        </p:attrNameLst>
                                      </p:cBhvr>
                                      <p:to>
                                        <p:strVal val="hidden"/>
                                      </p:to>
                                    </p:set>
                                  </p:childTnLst>
                                </p:cTn>
                              </p:par>
                              <p:par>
                                <p:cTn id="36" presetID="3" presetClass="exit" presetSubtype="10" fill="hold" grpId="1" nodeType="withEffect">
                                  <p:stCondLst>
                                    <p:cond delay="0"/>
                                  </p:stCondLst>
                                  <p:childTnLst>
                                    <p:animEffect transition="out" filter="blinds(horizontal)">
                                      <p:cBhvr>
                                        <p:cTn id="37" dur="500"/>
                                        <p:tgtEl>
                                          <p:spTgt spid="53"/>
                                        </p:tgtEl>
                                      </p:cBhvr>
                                    </p:animEffect>
                                    <p:set>
                                      <p:cBhvr>
                                        <p:cTn id="38"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53" grpId="0"/>
      <p:bldP spid="53" grpId="1"/>
    </p:bld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D</a:t>
            </a:r>
            <a:r>
              <a:rPr lang="en-US"/>
              <a:t>) Distractor-Based Pragmatics</a:t>
            </a:r>
          </a:p>
        </p:txBody>
      </p:sp>
      <p:sp>
        <p:nvSpPr>
          <p:cNvPr id="3" name="矩形 12">
            <a:extLst>
              <a:ext uri="{FF2B5EF4-FFF2-40B4-BE49-F238E27FC236}">
                <a16:creationId xmlns:a16="http://schemas.microsoft.com/office/drawing/2014/main" id="{7C28E164-456C-0C46-85ED-0FE191BE34D1}"/>
              </a:ext>
            </a:extLst>
          </p:cNvPr>
          <p:cNvSpPr/>
          <p:nvPr/>
        </p:nvSpPr>
        <p:spPr>
          <a:xfrm>
            <a:off x="4773386" y="3294707"/>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1416890" y="1982135"/>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344581" y="2642511"/>
            <a:ext cx="3352931" cy="600461"/>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r>
              <a:rPr lang="en-US" sz="1600">
                <a:latin typeface="Calibri" panose="020F0502020204030204" pitchFamily="34" charset="0"/>
                <a:cs typeface="Calibri" panose="020F0502020204030204" pitchFamily="34" charset="0"/>
              </a:rPr>
              <a:t>Eat Type [Coffee Shop],</a:t>
            </a:r>
          </a:p>
          <a:p>
            <a:r>
              <a:rPr lang="en-US" sz="1600">
                <a:highlight>
                  <a:srgbClr val="FFFF00"/>
                </a:highlight>
                <a:latin typeface="Calibri" panose="020F0502020204030204" pitchFamily="34" charset="0"/>
                <a:cs typeface="Calibri" panose="020F0502020204030204" pitchFamily="34" charset="0"/>
              </a:rPr>
              <a:t> Food [English], </a:t>
            </a:r>
            <a:r>
              <a:rPr lang="en-US" sz="1600">
                <a:latin typeface="Calibri" panose="020F0502020204030204" pitchFamily="34" charset="0"/>
                <a:cs typeface="Calibri" panose="020F0502020204030204" pitchFamily="34" charset="0"/>
              </a:rPr>
              <a:t>Price Range [Cheap].</a:t>
            </a:r>
          </a:p>
        </p:txBody>
      </p:sp>
      <p:sp>
        <p:nvSpPr>
          <p:cNvPr id="11" name="圆角矩形 331">
            <a:extLst>
              <a:ext uri="{FF2B5EF4-FFF2-40B4-BE49-F238E27FC236}">
                <a16:creationId xmlns:a16="http://schemas.microsoft.com/office/drawing/2014/main" id="{455EEFC4-24C2-3D44-886A-ECD57FE9B09E}"/>
              </a:ext>
            </a:extLst>
          </p:cNvPr>
          <p:cNvSpPr/>
          <p:nvPr/>
        </p:nvSpPr>
        <p:spPr>
          <a:xfrm>
            <a:off x="8096968" y="2266683"/>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2" name="Rectangle 21">
            <a:extLst>
              <a:ext uri="{FF2B5EF4-FFF2-40B4-BE49-F238E27FC236}">
                <a16:creationId xmlns:a16="http://schemas.microsoft.com/office/drawing/2014/main" id="{82D134A3-9A82-F84E-89C4-521F149EF6D5}"/>
              </a:ext>
            </a:extLst>
          </p:cNvPr>
          <p:cNvSpPr/>
          <p:nvPr/>
        </p:nvSpPr>
        <p:spPr>
          <a:xfrm>
            <a:off x="7617827" y="3001905"/>
            <a:ext cx="3230051"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coffee shop.</a:t>
            </a:r>
          </a:p>
        </p:txBody>
      </p:sp>
      <p:sp>
        <p:nvSpPr>
          <p:cNvPr id="24" name="Rectangle 23">
            <a:extLst>
              <a:ext uri="{FF2B5EF4-FFF2-40B4-BE49-F238E27FC236}">
                <a16:creationId xmlns:a16="http://schemas.microsoft.com/office/drawing/2014/main" id="{FB7E0D0C-812E-674C-BDC3-F840FAD4C7FB}"/>
              </a:ext>
            </a:extLst>
          </p:cNvPr>
          <p:cNvSpPr/>
          <p:nvPr/>
        </p:nvSpPr>
        <p:spPr>
          <a:xfrm>
            <a:off x="833741" y="5128091"/>
            <a:ext cx="2161874" cy="830997"/>
          </a:xfrm>
          <a:prstGeom prst="rect">
            <a:avLst/>
          </a:prstGeom>
        </p:spPr>
        <p:txBody>
          <a:bodyPr wrap="none">
            <a:spAutoFit/>
          </a:bodyPr>
          <a:lstStyle/>
          <a:p>
            <a:pPr algn="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a:t>
            </a:r>
          </a:p>
          <a:p>
            <a:pPr algn="r"/>
            <a:r>
              <a:rPr lang="en-US" sz="1600">
                <a:latin typeface="Calibri" panose="020F0502020204030204" pitchFamily="34" charset="0"/>
                <a:cs typeface="Calibri" panose="020F0502020204030204" pitchFamily="34" charset="0"/>
              </a:rPr>
              <a:t>Eat Type [Coffee Shop], </a:t>
            </a:r>
            <a:br>
              <a:rPr lang="en-US" sz="1600">
                <a:latin typeface="Calibri" panose="020F0502020204030204" pitchFamily="34" charset="0"/>
                <a:cs typeface="Calibri" panose="020F0502020204030204" pitchFamily="34" charset="0"/>
              </a:rPr>
            </a:br>
            <a:r>
              <a:rPr lang="en-US" sz="1600">
                <a:latin typeface="Calibri" panose="020F0502020204030204" pitchFamily="34" charset="0"/>
                <a:cs typeface="Calibri" panose="020F0502020204030204" pitchFamily="34" charset="0"/>
              </a:rPr>
              <a:t>Price Range [Cheap] </a:t>
            </a:r>
          </a:p>
        </p:txBody>
      </p:sp>
      <p:sp>
        <p:nvSpPr>
          <p:cNvPr id="25" name="圆角矩形 201">
            <a:extLst>
              <a:ext uri="{FF2B5EF4-FFF2-40B4-BE49-F238E27FC236}">
                <a16:creationId xmlns:a16="http://schemas.microsoft.com/office/drawing/2014/main" id="{DC3F7891-F226-9A47-B9A3-791A38A12618}"/>
              </a:ext>
            </a:extLst>
          </p:cNvPr>
          <p:cNvSpPr/>
          <p:nvPr/>
        </p:nvSpPr>
        <p:spPr>
          <a:xfrm>
            <a:off x="1475290" y="4751966"/>
            <a:ext cx="1268186" cy="369332"/>
          </a:xfrm>
          <a:prstGeom prst="round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Distractor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17" name="圆角矩形 331">
            <a:extLst>
              <a:ext uri="{FF2B5EF4-FFF2-40B4-BE49-F238E27FC236}">
                <a16:creationId xmlns:a16="http://schemas.microsoft.com/office/drawing/2014/main" id="{455EEFC4-24C2-3D44-886A-ECD57FE9B09E}"/>
              </a:ext>
            </a:extLst>
          </p:cNvPr>
          <p:cNvSpPr/>
          <p:nvPr/>
        </p:nvSpPr>
        <p:spPr>
          <a:xfrm>
            <a:off x="8096968" y="4276027"/>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18" name="Rectangle 17">
            <a:extLst>
              <a:ext uri="{FF2B5EF4-FFF2-40B4-BE49-F238E27FC236}">
                <a16:creationId xmlns:a16="http://schemas.microsoft.com/office/drawing/2014/main" id="{82D134A3-9A82-F84E-89C4-521F149EF6D5}"/>
              </a:ext>
            </a:extLst>
          </p:cNvPr>
          <p:cNvSpPr/>
          <p:nvPr/>
        </p:nvSpPr>
        <p:spPr>
          <a:xfrm>
            <a:off x="7617827" y="5005600"/>
            <a:ext cx="3943387"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a:t>
            </a:r>
            <a:r>
              <a:rPr lang="en-US">
                <a:highlight>
                  <a:srgbClr val="FFFF00"/>
                </a:highlight>
                <a:latin typeface="Calibri" panose="020F0502020204030204" pitchFamily="34" charset="0"/>
                <a:cs typeface="Calibri" panose="020F0502020204030204" pitchFamily="34" charset="0"/>
              </a:rPr>
              <a:t>English</a:t>
            </a:r>
            <a:r>
              <a:rPr lang="en-US">
                <a:latin typeface="Calibri" panose="020F0502020204030204" pitchFamily="34" charset="0"/>
                <a:cs typeface="Calibri" panose="020F0502020204030204" pitchFamily="34" charset="0"/>
              </a:rPr>
              <a:t> coffee shop.</a:t>
            </a:r>
          </a:p>
        </p:txBody>
      </p:sp>
      <p:cxnSp>
        <p:nvCxnSpPr>
          <p:cNvPr id="23" name="Straight Connector 22">
            <a:extLst>
              <a:ext uri="{FF2B5EF4-FFF2-40B4-BE49-F238E27FC236}">
                <a16:creationId xmlns:a16="http://schemas.microsoft.com/office/drawing/2014/main" id="{296AE3A2-32B0-A646-9B2D-4E85B19ABB19}"/>
              </a:ext>
            </a:extLst>
          </p:cNvPr>
          <p:cNvCxnSpPr/>
          <p:nvPr/>
        </p:nvCxnSpPr>
        <p:spPr>
          <a:xfrm flipV="1">
            <a:off x="6177280" y="2642511"/>
            <a:ext cx="1804560" cy="818631"/>
          </a:xfrm>
          <a:prstGeom prst="line">
            <a:avLst/>
          </a:prstGeom>
        </p:spPr>
        <p:style>
          <a:lnRef idx="2">
            <a:schemeClr val="dk1"/>
          </a:lnRef>
          <a:fillRef idx="0">
            <a:schemeClr val="dk1"/>
          </a:fillRef>
          <a:effectRef idx="1">
            <a:schemeClr val="dk1"/>
          </a:effectRef>
          <a:fontRef idx="minor">
            <a:schemeClr val="tx1"/>
          </a:fontRef>
        </p:style>
      </p:cxnSp>
      <p:cxnSp>
        <p:nvCxnSpPr>
          <p:cNvPr id="29" name="Straight Connector 28">
            <a:extLst>
              <a:ext uri="{FF2B5EF4-FFF2-40B4-BE49-F238E27FC236}">
                <a16:creationId xmlns:a16="http://schemas.microsoft.com/office/drawing/2014/main" id="{F40C96B4-1CC4-224D-A3C7-7CB6FA966658}"/>
              </a:ext>
            </a:extLst>
          </p:cNvPr>
          <p:cNvCxnSpPr/>
          <p:nvPr/>
        </p:nvCxnSpPr>
        <p:spPr>
          <a:xfrm>
            <a:off x="2806479" y="2246919"/>
            <a:ext cx="1897195" cy="1173785"/>
          </a:xfrm>
          <a:prstGeom prst="line">
            <a:avLst/>
          </a:prstGeom>
        </p:spPr>
        <p:style>
          <a:lnRef idx="2">
            <a:schemeClr val="dk1"/>
          </a:lnRef>
          <a:fillRef idx="0">
            <a:schemeClr val="dk1"/>
          </a:fillRef>
          <a:effectRef idx="1">
            <a:schemeClr val="dk1"/>
          </a:effectRef>
          <a:fontRef idx="minor">
            <a:schemeClr val="tx1"/>
          </a:fontRef>
        </p:style>
      </p:cxnSp>
      <p:cxnSp>
        <p:nvCxnSpPr>
          <p:cNvPr id="35" name="Straight Connector 34">
            <a:extLst>
              <a:ext uri="{FF2B5EF4-FFF2-40B4-BE49-F238E27FC236}">
                <a16:creationId xmlns:a16="http://schemas.microsoft.com/office/drawing/2014/main" id="{296AE3A2-32B0-A646-9B2D-4E85B19ABB19}"/>
              </a:ext>
            </a:extLst>
          </p:cNvPr>
          <p:cNvCxnSpPr/>
          <p:nvPr/>
        </p:nvCxnSpPr>
        <p:spPr>
          <a:xfrm flipV="1">
            <a:off x="2899114" y="3866711"/>
            <a:ext cx="1804560" cy="818631"/>
          </a:xfrm>
          <a:prstGeom prst="line">
            <a:avLst/>
          </a:prstGeom>
        </p:spPr>
        <p:style>
          <a:lnRef idx="2">
            <a:schemeClr val="dk1"/>
          </a:lnRef>
          <a:fillRef idx="0">
            <a:schemeClr val="dk1"/>
          </a:fillRef>
          <a:effectRef idx="1">
            <a:schemeClr val="dk1"/>
          </a:effectRef>
          <a:fontRef idx="minor">
            <a:schemeClr val="tx1"/>
          </a:fontRef>
        </p:style>
      </p:cxnSp>
      <p:sp>
        <p:nvSpPr>
          <p:cNvPr id="36" name="✔"/>
          <p:cNvSpPr txBox="1"/>
          <p:nvPr/>
        </p:nvSpPr>
        <p:spPr>
          <a:xfrm>
            <a:off x="3697512" y="3664221"/>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sp>
        <p:nvSpPr>
          <p:cNvPr id="19" name="✔">
            <a:extLst>
              <a:ext uri="{FF2B5EF4-FFF2-40B4-BE49-F238E27FC236}">
                <a16:creationId xmlns:a16="http://schemas.microsoft.com/office/drawing/2014/main" id="{73239007-A238-F147-A762-297419E2A067}"/>
              </a:ext>
            </a:extLst>
          </p:cNvPr>
          <p:cNvSpPr txBox="1"/>
          <p:nvPr/>
        </p:nvSpPr>
        <p:spPr>
          <a:xfrm>
            <a:off x="3660047" y="2266683"/>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spTree>
    <p:extLst>
      <p:ext uri="{BB962C8B-B14F-4D97-AF65-F5344CB8AC3E}">
        <p14:creationId xmlns:p14="http://schemas.microsoft.com/office/powerpoint/2010/main" val="2311821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19" grpId="0" animBg="1"/>
    </p:bldLst>
  </p:timing>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73178"/>
            <a:ext cx="12192000" cy="1009698"/>
          </a:xfrm>
        </p:spPr>
        <p:txBody>
          <a:bodyPr>
            <a:normAutofit/>
          </a:bodyPr>
          <a:lstStyle/>
          <a:p>
            <a:r>
              <a:rPr lang="en-US"/>
              <a:t>(S</a:t>
            </a:r>
            <a:r>
              <a:rPr lang="en-US" baseline="30000"/>
              <a:t>D</a:t>
            </a:r>
            <a:r>
              <a:rPr lang="en-US"/>
              <a:t>) Distractor-Based Pragmatics</a:t>
            </a:r>
          </a:p>
        </p:txBody>
      </p:sp>
      <p:sp>
        <p:nvSpPr>
          <p:cNvPr id="3" name="矩形 12">
            <a:extLst>
              <a:ext uri="{FF2B5EF4-FFF2-40B4-BE49-F238E27FC236}">
                <a16:creationId xmlns:a16="http://schemas.microsoft.com/office/drawing/2014/main" id="{7C28E164-456C-0C46-85ED-0FE191BE34D1}"/>
              </a:ext>
            </a:extLst>
          </p:cNvPr>
          <p:cNvSpPr/>
          <p:nvPr/>
        </p:nvSpPr>
        <p:spPr>
          <a:xfrm>
            <a:off x="4773386" y="3294707"/>
            <a:ext cx="1322614" cy="5535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Speaker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6" name="圆角矩形 201">
            <a:extLst>
              <a:ext uri="{FF2B5EF4-FFF2-40B4-BE49-F238E27FC236}">
                <a16:creationId xmlns:a16="http://schemas.microsoft.com/office/drawing/2014/main" id="{6F035719-E416-0F43-9B8D-907F89836D86}"/>
              </a:ext>
            </a:extLst>
          </p:cNvPr>
          <p:cNvSpPr/>
          <p:nvPr/>
        </p:nvSpPr>
        <p:spPr>
          <a:xfrm>
            <a:off x="1416890" y="1982135"/>
            <a:ext cx="1208314" cy="569096"/>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Input</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8" name="Title 1">
            <a:extLst>
              <a:ext uri="{FF2B5EF4-FFF2-40B4-BE49-F238E27FC236}">
                <a16:creationId xmlns:a16="http://schemas.microsoft.com/office/drawing/2014/main" id="{1DC9AF08-BBC7-1841-93BF-E7D0D5483F70}"/>
              </a:ext>
            </a:extLst>
          </p:cNvPr>
          <p:cNvSpPr txBox="1">
            <a:spLocks/>
          </p:cNvSpPr>
          <p:nvPr/>
        </p:nvSpPr>
        <p:spPr>
          <a:xfrm>
            <a:off x="344581" y="2642511"/>
            <a:ext cx="3352931" cy="600461"/>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r>
              <a:rPr lang="en-US" sz="1600">
                <a:latin typeface="Calibri" panose="020F0502020204030204" pitchFamily="34" charset="0"/>
                <a:cs typeface="Calibri" panose="020F0502020204030204" pitchFamily="34" charset="0"/>
              </a:rPr>
              <a:t>Eat Type [Coffee Shop],</a:t>
            </a:r>
          </a:p>
          <a:p>
            <a:r>
              <a:rPr lang="en-US" sz="1600">
                <a:highlight>
                  <a:srgbClr val="FFFF00"/>
                </a:highlight>
                <a:latin typeface="Calibri" panose="020F0502020204030204" pitchFamily="34" charset="0"/>
                <a:cs typeface="Calibri" panose="020F0502020204030204" pitchFamily="34" charset="0"/>
              </a:rPr>
              <a:t> Food [English], </a:t>
            </a:r>
            <a:r>
              <a:rPr lang="en-US" sz="1600">
                <a:latin typeface="Calibri" panose="020F0502020204030204" pitchFamily="34" charset="0"/>
                <a:cs typeface="Calibri" panose="020F0502020204030204" pitchFamily="34" charset="0"/>
              </a:rPr>
              <a:t>Price Range [Cheap].</a:t>
            </a:r>
          </a:p>
        </p:txBody>
      </p:sp>
      <p:sp>
        <p:nvSpPr>
          <p:cNvPr id="11" name="圆角矩形 331">
            <a:extLst>
              <a:ext uri="{FF2B5EF4-FFF2-40B4-BE49-F238E27FC236}">
                <a16:creationId xmlns:a16="http://schemas.microsoft.com/office/drawing/2014/main" id="{455EEFC4-24C2-3D44-886A-ECD57FE9B09E}"/>
              </a:ext>
            </a:extLst>
          </p:cNvPr>
          <p:cNvSpPr/>
          <p:nvPr/>
        </p:nvSpPr>
        <p:spPr>
          <a:xfrm>
            <a:off x="8096968" y="2266683"/>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sp>
        <p:nvSpPr>
          <p:cNvPr id="24" name="Rectangle 23">
            <a:extLst>
              <a:ext uri="{FF2B5EF4-FFF2-40B4-BE49-F238E27FC236}">
                <a16:creationId xmlns:a16="http://schemas.microsoft.com/office/drawing/2014/main" id="{FB7E0D0C-812E-674C-BDC3-F840FAD4C7FB}"/>
              </a:ext>
            </a:extLst>
          </p:cNvPr>
          <p:cNvSpPr/>
          <p:nvPr/>
        </p:nvSpPr>
        <p:spPr>
          <a:xfrm>
            <a:off x="833741" y="5128091"/>
            <a:ext cx="2161874" cy="830997"/>
          </a:xfrm>
          <a:prstGeom prst="rect">
            <a:avLst/>
          </a:prstGeom>
        </p:spPr>
        <p:txBody>
          <a:bodyPr wrap="none">
            <a:spAutoFit/>
          </a:bodyPr>
          <a:lstStyle/>
          <a:p>
            <a:pPr algn="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a:t>
            </a:r>
          </a:p>
          <a:p>
            <a:pPr algn="r"/>
            <a:r>
              <a:rPr lang="en-US" sz="1600">
                <a:latin typeface="Calibri" panose="020F0502020204030204" pitchFamily="34" charset="0"/>
                <a:cs typeface="Calibri" panose="020F0502020204030204" pitchFamily="34" charset="0"/>
              </a:rPr>
              <a:t>Eat Type [Coffee Shop], </a:t>
            </a:r>
            <a:br>
              <a:rPr lang="en-US" sz="1600">
                <a:latin typeface="Calibri" panose="020F0502020204030204" pitchFamily="34" charset="0"/>
                <a:cs typeface="Calibri" panose="020F0502020204030204" pitchFamily="34" charset="0"/>
              </a:rPr>
            </a:br>
            <a:r>
              <a:rPr lang="en-US" sz="1600">
                <a:latin typeface="Calibri" panose="020F0502020204030204" pitchFamily="34" charset="0"/>
                <a:cs typeface="Calibri" panose="020F0502020204030204" pitchFamily="34" charset="0"/>
              </a:rPr>
              <a:t>Price Range [Cheap] </a:t>
            </a:r>
          </a:p>
        </p:txBody>
      </p:sp>
      <p:sp>
        <p:nvSpPr>
          <p:cNvPr id="25" name="圆角矩形 201">
            <a:extLst>
              <a:ext uri="{FF2B5EF4-FFF2-40B4-BE49-F238E27FC236}">
                <a16:creationId xmlns:a16="http://schemas.microsoft.com/office/drawing/2014/main" id="{DC3F7891-F226-9A47-B9A3-791A38A12618}"/>
              </a:ext>
            </a:extLst>
          </p:cNvPr>
          <p:cNvSpPr/>
          <p:nvPr/>
        </p:nvSpPr>
        <p:spPr>
          <a:xfrm>
            <a:off x="1475290" y="4751966"/>
            <a:ext cx="1268186" cy="369332"/>
          </a:xfrm>
          <a:prstGeom prst="round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tx1"/>
                </a:solidFill>
                <a:latin typeface="Calibri" panose="020F0502020204030204" pitchFamily="34" charset="0"/>
                <a:ea typeface="宋体" panose="02010600030101010101" pitchFamily="2" charset="-122"/>
                <a:cs typeface="Calibri" panose="020F0502020204030204" pitchFamily="34" charset="0"/>
              </a:rPr>
              <a:t>Distractor</a:t>
            </a:r>
            <a:endParaRPr kumimoji="1" lang="zh-CN" altLang="en-US" sz="2000">
              <a:solidFill>
                <a:schemeClr val="tx1"/>
              </a:solidFill>
              <a:latin typeface="Calibri" panose="020F0502020204030204" pitchFamily="34" charset="0"/>
              <a:ea typeface="宋体" panose="02010600030101010101" pitchFamily="2" charset="-122"/>
              <a:cs typeface="Calibri" panose="020F0502020204030204" pitchFamily="34" charset="0"/>
            </a:endParaRPr>
          </a:p>
        </p:txBody>
      </p:sp>
      <p:sp>
        <p:nvSpPr>
          <p:cNvPr id="17" name="圆角矩形 331">
            <a:extLst>
              <a:ext uri="{FF2B5EF4-FFF2-40B4-BE49-F238E27FC236}">
                <a16:creationId xmlns:a16="http://schemas.microsoft.com/office/drawing/2014/main" id="{455EEFC4-24C2-3D44-886A-ECD57FE9B09E}"/>
              </a:ext>
            </a:extLst>
          </p:cNvPr>
          <p:cNvSpPr/>
          <p:nvPr/>
        </p:nvSpPr>
        <p:spPr>
          <a:xfrm>
            <a:off x="8096968" y="4276027"/>
            <a:ext cx="1208315" cy="569096"/>
          </a:xfrm>
          <a:prstGeom prst="roundRect">
            <a:avLst/>
          </a:prstGeom>
          <a:solidFill>
            <a:srgbClr val="FFC000">
              <a:lumMod val="20000"/>
              <a:lumOff val="80000"/>
            </a:srgbClr>
          </a:solidFill>
          <a:ln w="12700" cap="flat" cmpd="sng" algn="ctr">
            <a:solidFill>
              <a:srgbClr val="FFC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1" lang="en-US" altLang="zh-CN"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rPr>
              <a:t>Output</a:t>
            </a:r>
            <a:endParaRPr kumimoji="1" lang="zh-CN" altLang="en-US" sz="2000" b="0" i="0" u="none" strike="noStrike" kern="0" cap="none" spc="0" normalizeH="0" baseline="0" noProof="0">
              <a:ln>
                <a:noFill/>
              </a:ln>
              <a:solidFill>
                <a:prstClr val="black"/>
              </a:solidFill>
              <a:effectLst/>
              <a:uLnTx/>
              <a:uFillTx/>
              <a:latin typeface="Calibri" panose="020F0502020204030204" pitchFamily="34" charset="0"/>
              <a:ea typeface="等线" panose="02010600030101010101" pitchFamily="2" charset="-122"/>
              <a:cs typeface="Calibri" panose="020F0502020204030204" pitchFamily="34" charset="0"/>
            </a:endParaRPr>
          </a:p>
        </p:txBody>
      </p:sp>
      <p:cxnSp>
        <p:nvCxnSpPr>
          <p:cNvPr id="29" name="Straight Connector 28">
            <a:extLst>
              <a:ext uri="{FF2B5EF4-FFF2-40B4-BE49-F238E27FC236}">
                <a16:creationId xmlns:a16="http://schemas.microsoft.com/office/drawing/2014/main" id="{F40C96B4-1CC4-224D-A3C7-7CB6FA966658}"/>
              </a:ext>
            </a:extLst>
          </p:cNvPr>
          <p:cNvCxnSpPr/>
          <p:nvPr/>
        </p:nvCxnSpPr>
        <p:spPr>
          <a:xfrm>
            <a:off x="2806479" y="2246919"/>
            <a:ext cx="1897195" cy="1173785"/>
          </a:xfrm>
          <a:prstGeom prst="line">
            <a:avLst/>
          </a:prstGeom>
        </p:spPr>
        <p:style>
          <a:lnRef idx="2">
            <a:schemeClr val="dk1"/>
          </a:lnRef>
          <a:fillRef idx="0">
            <a:schemeClr val="dk1"/>
          </a:fillRef>
          <a:effectRef idx="1">
            <a:schemeClr val="dk1"/>
          </a:effectRef>
          <a:fontRef idx="minor">
            <a:schemeClr val="tx1"/>
          </a:fontRef>
        </p:style>
      </p:cxnSp>
      <p:sp>
        <p:nvSpPr>
          <p:cNvPr id="34" name="✗"/>
          <p:cNvSpPr txBox="1"/>
          <p:nvPr/>
        </p:nvSpPr>
        <p:spPr>
          <a:xfrm>
            <a:off x="3787803" y="4110810"/>
            <a:ext cx="653179" cy="894790"/>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b="1">
                <a:solidFill>
                  <a:schemeClr val="accent2"/>
                </a:solidFill>
              </a:rPr>
              <a:t>✗</a:t>
            </a:r>
          </a:p>
        </p:txBody>
      </p:sp>
      <p:cxnSp>
        <p:nvCxnSpPr>
          <p:cNvPr id="35" name="Straight Connector 34">
            <a:extLst>
              <a:ext uri="{FF2B5EF4-FFF2-40B4-BE49-F238E27FC236}">
                <a16:creationId xmlns:a16="http://schemas.microsoft.com/office/drawing/2014/main" id="{296AE3A2-32B0-A646-9B2D-4E85B19ABB19}"/>
              </a:ext>
            </a:extLst>
          </p:cNvPr>
          <p:cNvCxnSpPr/>
          <p:nvPr/>
        </p:nvCxnSpPr>
        <p:spPr>
          <a:xfrm flipV="1">
            <a:off x="2899114" y="3866711"/>
            <a:ext cx="1804560" cy="818631"/>
          </a:xfrm>
          <a:prstGeom prst="line">
            <a:avLst/>
          </a:prstGeom>
        </p:spPr>
        <p:style>
          <a:lnRef idx="2">
            <a:schemeClr val="dk1"/>
          </a:lnRef>
          <a:fillRef idx="0">
            <a:schemeClr val="dk1"/>
          </a:fillRef>
          <a:effectRef idx="1">
            <a:schemeClr val="dk1"/>
          </a:effectRef>
          <a:fontRef idx="minor">
            <a:schemeClr val="tx1"/>
          </a:fontRef>
        </p:style>
      </p:cxnSp>
      <p:sp>
        <p:nvSpPr>
          <p:cNvPr id="36" name="✔"/>
          <p:cNvSpPr txBox="1"/>
          <p:nvPr/>
        </p:nvSpPr>
        <p:spPr>
          <a:xfrm>
            <a:off x="3980864" y="2337423"/>
            <a:ext cx="439458" cy="610176"/>
          </a:xfrm>
          <a:prstGeom prst="rect">
            <a:avLst/>
          </a:prstGeom>
          <a:ln w="12700">
            <a:miter lim="400000"/>
          </a:ln>
          <a:extLst>
            <a:ext uri="{C572A759-6A51-4108-AA02-DFA0A04FC94B}">
              <ma14:wrappingTextBoxFlag xmlns="" xmlns:ma14="http://schemas.microsoft.com/office/mac/drawingml/2011/main" xmlns:lc="http://schemas.openxmlformats.org/drawingml/2006/lockedCanvas" val="1"/>
            </a:ext>
          </a:extLst>
        </p:spPr>
        <p:txBody>
          <a:bodyPr wrap="non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a:lstStyle>
          <a:p>
            <a:r>
              <a:rPr>
                <a:solidFill>
                  <a:srgbClr val="00B050"/>
                </a:solidFill>
              </a:rPr>
              <a:t>✔</a:t>
            </a:r>
          </a:p>
        </p:txBody>
      </p:sp>
      <p:cxnSp>
        <p:nvCxnSpPr>
          <p:cNvPr id="19" name="Straight Connector 18">
            <a:extLst>
              <a:ext uri="{FF2B5EF4-FFF2-40B4-BE49-F238E27FC236}">
                <a16:creationId xmlns:a16="http://schemas.microsoft.com/office/drawing/2014/main" id="{F40C96B4-1CC4-224D-A3C7-7CB6FA966658}"/>
              </a:ext>
            </a:extLst>
          </p:cNvPr>
          <p:cNvCxnSpPr>
            <a:cxnSpLocks/>
          </p:cNvCxnSpPr>
          <p:nvPr/>
        </p:nvCxnSpPr>
        <p:spPr>
          <a:xfrm>
            <a:off x="6165712" y="3735293"/>
            <a:ext cx="1808477" cy="751033"/>
          </a:xfrm>
          <a:prstGeom prst="line">
            <a:avLst/>
          </a:prstGeom>
        </p:spPr>
        <p:style>
          <a:lnRef idx="2">
            <a:schemeClr val="dk1"/>
          </a:lnRef>
          <a:fillRef idx="0">
            <a:schemeClr val="dk1"/>
          </a:fillRef>
          <a:effectRef idx="1">
            <a:schemeClr val="dk1"/>
          </a:effectRef>
          <a:fontRef idx="minor">
            <a:schemeClr val="tx1"/>
          </a:fontRef>
        </p:style>
      </p:cxnSp>
      <p:sp>
        <p:nvSpPr>
          <p:cNvPr id="20" name="Rectangle 19">
            <a:extLst>
              <a:ext uri="{FF2B5EF4-FFF2-40B4-BE49-F238E27FC236}">
                <a16:creationId xmlns:a16="http://schemas.microsoft.com/office/drawing/2014/main" id="{82D134A3-9A82-F84E-89C4-521F149EF6D5}"/>
              </a:ext>
            </a:extLst>
          </p:cNvPr>
          <p:cNvSpPr/>
          <p:nvPr/>
        </p:nvSpPr>
        <p:spPr>
          <a:xfrm>
            <a:off x="7617827" y="3001905"/>
            <a:ext cx="3230051"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coffee shop.</a:t>
            </a:r>
          </a:p>
        </p:txBody>
      </p:sp>
      <p:sp>
        <p:nvSpPr>
          <p:cNvPr id="21" name="Rectangle 20">
            <a:extLst>
              <a:ext uri="{FF2B5EF4-FFF2-40B4-BE49-F238E27FC236}">
                <a16:creationId xmlns:a16="http://schemas.microsoft.com/office/drawing/2014/main" id="{82D134A3-9A82-F84E-89C4-521F149EF6D5}"/>
              </a:ext>
            </a:extLst>
          </p:cNvPr>
          <p:cNvSpPr/>
          <p:nvPr/>
        </p:nvSpPr>
        <p:spPr>
          <a:xfrm>
            <a:off x="7617827" y="5005600"/>
            <a:ext cx="3943387" cy="369332"/>
          </a:xfrm>
          <a:prstGeom prst="rect">
            <a:avLst/>
          </a:prstGeom>
        </p:spPr>
        <p:txBody>
          <a:bodyPr wrap="none">
            <a:spAutoFit/>
          </a:bodyPr>
          <a:lstStyle/>
          <a:p>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is a cheap </a:t>
            </a:r>
            <a:r>
              <a:rPr lang="en-US">
                <a:highlight>
                  <a:srgbClr val="FFFF00"/>
                </a:highlight>
                <a:latin typeface="Calibri" panose="020F0502020204030204" pitchFamily="34" charset="0"/>
                <a:cs typeface="Calibri" panose="020F0502020204030204" pitchFamily="34" charset="0"/>
              </a:rPr>
              <a:t>English</a:t>
            </a:r>
            <a:r>
              <a:rPr lang="en-US">
                <a:latin typeface="Calibri" panose="020F0502020204030204" pitchFamily="34" charset="0"/>
                <a:cs typeface="Calibri" panose="020F0502020204030204" pitchFamily="34" charset="0"/>
              </a:rPr>
              <a:t> coffee shop.</a:t>
            </a:r>
          </a:p>
        </p:txBody>
      </p:sp>
    </p:spTree>
    <p:extLst>
      <p:ext uri="{BB962C8B-B14F-4D97-AF65-F5344CB8AC3E}">
        <p14:creationId xmlns:p14="http://schemas.microsoft.com/office/powerpoint/2010/main" val="3646488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 name="TextBox 15"/>
          <p:cNvSpPr txBox="1"/>
          <p:nvPr/>
        </p:nvSpPr>
        <p:spPr>
          <a:xfrm>
            <a:off x="1605280" y="2448560"/>
            <a:ext cx="10065832" cy="1938992"/>
          </a:xfrm>
          <a:prstGeom prst="rect">
            <a:avLst/>
          </a:prstGeom>
          <a:noFill/>
        </p:spPr>
        <p:txBody>
          <a:bodyPr wrap="none" rtlCol="0">
            <a:spAutoFit/>
          </a:bodyPr>
          <a:lstStyle/>
          <a:p>
            <a:pPr marL="342900" indent="-342900">
              <a:buAutoNum type="arabicParenR"/>
            </a:pPr>
            <a:r>
              <a:rPr lang="en-US" sz="3000"/>
              <a:t>Normalization over inputs: choose a single distractor, </a:t>
            </a:r>
            <a:br>
              <a:rPr lang="en-US" sz="3000"/>
            </a:br>
            <a:r>
              <a:rPr lang="en-US" sz="3000"/>
              <a:t>in a domain-appropriate way.</a:t>
            </a:r>
          </a:p>
          <a:p>
            <a:pPr marL="342900" indent="-342900">
              <a:buAutoNum type="arabicParenR"/>
            </a:pPr>
            <a:endParaRPr lang="en-US" sz="3000"/>
          </a:p>
          <a:p>
            <a:pPr marL="342900" indent="-342900">
              <a:buAutoNum type="arabicParenR"/>
            </a:pPr>
            <a:r>
              <a:rPr lang="en-US" sz="3000"/>
              <a:t>Normalization over outputs: make word-by-word decisions.</a:t>
            </a:r>
          </a:p>
        </p:txBody>
      </p:sp>
      <p:sp>
        <p:nvSpPr>
          <p:cNvPr id="22" name="Title 1"/>
          <p:cNvSpPr>
            <a:spLocks noGrp="1"/>
          </p:cNvSpPr>
          <p:nvPr>
            <p:ph type="title"/>
          </p:nvPr>
        </p:nvSpPr>
        <p:spPr>
          <a:xfrm>
            <a:off x="0" y="173178"/>
            <a:ext cx="12192000" cy="1009698"/>
          </a:xfrm>
        </p:spPr>
        <p:txBody>
          <a:bodyPr>
            <a:normAutofit/>
          </a:bodyPr>
          <a:lstStyle/>
          <a:p>
            <a:r>
              <a:rPr lang="en-US"/>
              <a:t>(S</a:t>
            </a:r>
            <a:r>
              <a:rPr lang="en-US" baseline="30000"/>
              <a:t>D</a:t>
            </a:r>
            <a:r>
              <a:rPr lang="en-US"/>
              <a:t>) Distractor-Based Pragmatics</a:t>
            </a:r>
          </a:p>
        </p:txBody>
      </p:sp>
    </p:spTree>
    <p:extLst>
      <p:ext uri="{BB962C8B-B14F-4D97-AF65-F5344CB8AC3E}">
        <p14:creationId xmlns:p14="http://schemas.microsoft.com/office/powerpoint/2010/main" val="35785824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A2B58C5B-D9B5-684E-BA87-64B30405547D}"/>
              </a:ext>
            </a:extLst>
          </p:cNvPr>
          <p:cNvSpPr/>
          <p:nvPr/>
        </p:nvSpPr>
        <p:spPr>
          <a:xfrm>
            <a:off x="910339" y="1182876"/>
            <a:ext cx="10644594" cy="2708175"/>
          </a:xfrm>
          <a:prstGeom prst="roundRect">
            <a:avLst/>
          </a:prstGeom>
          <a:noFill/>
          <a:ln w="25400" cap="flat" cmpd="sng" algn="ctr">
            <a:solidFill>
              <a:schemeClr val="tx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29" name="Rounded Rectangle 28">
            <a:extLst>
              <a:ext uri="{FF2B5EF4-FFF2-40B4-BE49-F238E27FC236}">
                <a16:creationId xmlns:a16="http://schemas.microsoft.com/office/drawing/2014/main" id="{98BE7013-E817-884D-A90B-EA2C96E15D86}"/>
              </a:ext>
            </a:extLst>
          </p:cNvPr>
          <p:cNvSpPr/>
          <p:nvPr/>
        </p:nvSpPr>
        <p:spPr>
          <a:xfrm>
            <a:off x="3769742" y="3395209"/>
            <a:ext cx="3433655" cy="1283691"/>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4" name="Straight Arrow Connector 103"/>
          <p:cNvCxnSpPr>
            <a:stCxn id="7" idx="2"/>
          </p:cNvCxnSpPr>
          <p:nvPr/>
        </p:nvCxnSpPr>
        <p:spPr>
          <a:xfrm>
            <a:off x="5330368" y="2538666"/>
            <a:ext cx="375871" cy="808322"/>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a:stCxn id="7" idx="2"/>
          </p:cNvCxnSpPr>
          <p:nvPr/>
        </p:nvCxnSpPr>
        <p:spPr>
          <a:xfrm>
            <a:off x="5330368" y="2538666"/>
            <a:ext cx="154326" cy="652623"/>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96" name="Group 95"/>
          <p:cNvGrpSpPr/>
          <p:nvPr/>
        </p:nvGrpSpPr>
        <p:grpSpPr>
          <a:xfrm>
            <a:off x="4138548" y="3282145"/>
            <a:ext cx="2964303" cy="1097752"/>
            <a:chOff x="5032816" y="2977345"/>
            <a:chExt cx="2964303" cy="1097752"/>
          </a:xfrm>
        </p:grpSpPr>
        <p:sp>
          <p:nvSpPr>
            <p:cNvPr id="97" name="Rounded Rectangle 96"/>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Rectangle 97"/>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99" name="Rectangle 98"/>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TextBox 99"/>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grpSp>
        <p:nvGrpSpPr>
          <p:cNvPr id="89" name="Group 88"/>
          <p:cNvGrpSpPr/>
          <p:nvPr/>
        </p:nvGrpSpPr>
        <p:grpSpPr>
          <a:xfrm>
            <a:off x="3986148" y="3129745"/>
            <a:ext cx="2964303" cy="1097752"/>
            <a:chOff x="5032816" y="2977345"/>
            <a:chExt cx="2964303" cy="1097752"/>
          </a:xfrm>
        </p:grpSpPr>
        <p:sp>
          <p:nvSpPr>
            <p:cNvPr id="90" name="Rounded Rectangle 89"/>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Rectangle 90"/>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92" name="Rectangle 91"/>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TextBox 94"/>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2" name="Title 1"/>
          <p:cNvSpPr>
            <a:spLocks noGrp="1"/>
          </p:cNvSpPr>
          <p:nvPr>
            <p:ph type="title"/>
          </p:nvPr>
        </p:nvSpPr>
        <p:spPr>
          <a:xfrm>
            <a:off x="562708" y="173178"/>
            <a:ext cx="11629292" cy="1009698"/>
          </a:xfrm>
        </p:spPr>
        <p:txBody>
          <a:bodyPr>
            <a:normAutofit/>
          </a:bodyPr>
          <a:lstStyle/>
          <a:p>
            <a:r>
              <a:rPr lang="en-US"/>
              <a:t>Generating Pragmatic Output Text</a:t>
            </a:r>
          </a:p>
        </p:txBody>
      </p:sp>
      <p:sp>
        <p:nvSpPr>
          <p:cNvPr id="7" name="Rounded Rectangle 6"/>
          <p:cNvSpPr/>
          <p:nvPr/>
        </p:nvSpPr>
        <p:spPr>
          <a:xfrm>
            <a:off x="3864610"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881129"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9" name="Rectangle 8"/>
          <p:cNvSpPr/>
          <p:nvPr/>
        </p:nvSpPr>
        <p:spPr>
          <a:xfrm>
            <a:off x="4806608"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3864610"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r>
              <a:rPr lang="en-US" sz="2000" b="1" i="1">
                <a:latin typeface="+mj-lt"/>
              </a:rPr>
              <a:t>*</a:t>
            </a:r>
            <a:endParaRPr lang="en-US" sz="2000" b="1">
              <a:latin typeface="+mj-lt"/>
            </a:endParaRPr>
          </a:p>
        </p:txBody>
      </p:sp>
      <p:cxnSp>
        <p:nvCxnSpPr>
          <p:cNvPr id="12" name="Straight Arrow Connector 11"/>
          <p:cNvCxnSpPr>
            <a:stCxn id="7" idx="2"/>
          </p:cNvCxnSpPr>
          <p:nvPr/>
        </p:nvCxnSpPr>
        <p:spPr>
          <a:xfrm>
            <a:off x="5330368" y="2538666"/>
            <a:ext cx="1926" cy="500223"/>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3833748" y="2977345"/>
            <a:ext cx="2964303" cy="1097752"/>
            <a:chOff x="5032816" y="2977345"/>
            <a:chExt cx="2964303" cy="1097752"/>
          </a:xfrm>
        </p:grpSpPr>
        <p:sp>
          <p:nvSpPr>
            <p:cNvPr id="24" name="Rounded Rectangle 23"/>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b="1" i="1">
                  <a:latin typeface="Calibri" panose="020F0502020204030204" pitchFamily="34" charset="0"/>
                  <a:cs typeface="Calibri" panose="020F0502020204030204" pitchFamily="34" charset="0"/>
                </a:rPr>
                <a:t>English</a:t>
              </a:r>
              <a:r>
                <a:rPr lang="en-US" sz="2000" i="1">
                  <a:latin typeface="Calibri" panose="020F0502020204030204" pitchFamily="34" charset="0"/>
                  <a:cs typeface="Calibri" panose="020F0502020204030204" pitchFamily="34" charset="0"/>
                </a:rPr>
                <a:t> coffee shop.</a:t>
              </a:r>
            </a:p>
          </p:txBody>
        </p:sp>
        <p:sp>
          <p:nvSpPr>
            <p:cNvPr id="26" name="Rectangle 25"/>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35" name="TextBox 34"/>
          <p:cNvSpPr txBox="1"/>
          <p:nvPr/>
        </p:nvSpPr>
        <p:spPr>
          <a:xfrm>
            <a:off x="6664467" y="4090592"/>
            <a:ext cx="538930" cy="707886"/>
          </a:xfrm>
          <a:prstGeom prst="rect">
            <a:avLst/>
          </a:prstGeom>
          <a:noFill/>
        </p:spPr>
        <p:txBody>
          <a:bodyPr wrap="none" rtlCol="0">
            <a:spAutoFit/>
          </a:bodyPr>
          <a:lstStyle/>
          <a:p>
            <a:r>
              <a:rPr lang="en-US" sz="4000"/>
              <a:t>…</a:t>
            </a:r>
          </a:p>
        </p:txBody>
      </p:sp>
      <p:pic>
        <p:nvPicPr>
          <p:cNvPr id="36" name="Picture 35">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2004537" y="1847844"/>
            <a:ext cx="898265" cy="830436"/>
          </a:xfrm>
          <a:prstGeom prst="rect">
            <a:avLst/>
          </a:prstGeom>
        </p:spPr>
      </p:pic>
      <p:sp>
        <p:nvSpPr>
          <p:cNvPr id="37" name="Rounded Rectangle 36">
            <a:extLst>
              <a:ext uri="{FF2B5EF4-FFF2-40B4-BE49-F238E27FC236}">
                <a16:creationId xmlns:a16="http://schemas.microsoft.com/office/drawing/2014/main" id="{6335C5BF-0C9A-184F-B854-D8031480319B}"/>
              </a:ext>
            </a:extLst>
          </p:cNvPr>
          <p:cNvSpPr/>
          <p:nvPr/>
        </p:nvSpPr>
        <p:spPr>
          <a:xfrm>
            <a:off x="1797240" y="2678280"/>
            <a:ext cx="1312859"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sp>
        <p:nvSpPr>
          <p:cNvPr id="39" name="TextBox 38">
            <a:extLst>
              <a:ext uri="{FF2B5EF4-FFF2-40B4-BE49-F238E27FC236}">
                <a16:creationId xmlns:a16="http://schemas.microsoft.com/office/drawing/2014/main" id="{3021B233-4676-6A42-BED8-FFCFAD4A0DDC}"/>
              </a:ext>
            </a:extLst>
          </p:cNvPr>
          <p:cNvSpPr txBox="1"/>
          <p:nvPr/>
        </p:nvSpPr>
        <p:spPr>
          <a:xfrm>
            <a:off x="7540927" y="1499915"/>
            <a:ext cx="4180505" cy="1938992"/>
          </a:xfrm>
          <a:prstGeom prst="rect">
            <a:avLst/>
          </a:prstGeom>
          <a:noFill/>
        </p:spPr>
        <p:txBody>
          <a:bodyPr wrap="square" rtlCol="0">
            <a:spAutoFit/>
          </a:bodyPr>
          <a:lstStyle/>
          <a:p>
            <a:r>
              <a:rPr lang="en-US" sz="2400" b="1"/>
              <a:t>Searching</a:t>
            </a:r>
            <a:r>
              <a:rPr lang="en-US" sz="2400"/>
              <a:t>: </a:t>
            </a:r>
          </a:p>
          <a:p>
            <a:r>
              <a:rPr lang="en-US" sz="2400"/>
              <a:t>Search over possible </a:t>
            </a:r>
            <a:br>
              <a:rPr lang="en-US" sz="2400"/>
            </a:br>
            <a:r>
              <a:rPr lang="en-US" sz="2400"/>
              <a:t>outputs </a:t>
            </a:r>
            <a:r>
              <a:rPr lang="en-US" sz="2400" i="1"/>
              <a:t>o, </a:t>
            </a:r>
            <a:r>
              <a:rPr lang="en-US" sz="2400"/>
              <a:t>using candidates from a standard </a:t>
            </a:r>
            <a:r>
              <a:rPr lang="en-US" sz="2400" err="1"/>
              <a:t>seq</a:t>
            </a:r>
            <a:r>
              <a:rPr lang="en-US" sz="2400"/>
              <a:t>-to-</a:t>
            </a:r>
            <a:r>
              <a:rPr lang="en-US" sz="2400" err="1"/>
              <a:t>seq</a:t>
            </a:r>
            <a:r>
              <a:rPr lang="en-US" sz="2400"/>
              <a:t> speaker model</a:t>
            </a:r>
            <a:endParaRPr lang="en-US" sz="2400" i="1">
              <a:solidFill>
                <a:schemeClr val="accent1">
                  <a:lumMod val="75000"/>
                </a:schemeClr>
              </a:solidFill>
            </a:endParaRPr>
          </a:p>
        </p:txBody>
      </p:sp>
    </p:spTree>
    <p:extLst>
      <p:ext uri="{BB962C8B-B14F-4D97-AF65-F5344CB8AC3E}">
        <p14:creationId xmlns:p14="http://schemas.microsoft.com/office/powerpoint/2010/main" val="1036996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ounded Rectangle 62">
            <a:extLst>
              <a:ext uri="{FF2B5EF4-FFF2-40B4-BE49-F238E27FC236}">
                <a16:creationId xmlns:a16="http://schemas.microsoft.com/office/drawing/2014/main" id="{218577C5-5D35-9541-B1FC-48FF786FBC53}"/>
              </a:ext>
            </a:extLst>
          </p:cNvPr>
          <p:cNvSpPr/>
          <p:nvPr/>
        </p:nvSpPr>
        <p:spPr>
          <a:xfrm>
            <a:off x="914400" y="4021170"/>
            <a:ext cx="10640533" cy="2785572"/>
          </a:xfrm>
          <a:prstGeom prst="roundRect">
            <a:avLst/>
          </a:prstGeom>
          <a:noFill/>
          <a:ln w="25400" cap="flat" cmpd="sng" algn="ctr">
            <a:solidFill>
              <a:srgbClr val="FFC000"/>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64" name="Rounded Rectangle 63">
            <a:extLst>
              <a:ext uri="{FF2B5EF4-FFF2-40B4-BE49-F238E27FC236}">
                <a16:creationId xmlns:a16="http://schemas.microsoft.com/office/drawing/2014/main" id="{A2B58C5B-D9B5-684E-BA87-64B30405547D}"/>
              </a:ext>
            </a:extLst>
          </p:cNvPr>
          <p:cNvSpPr/>
          <p:nvPr/>
        </p:nvSpPr>
        <p:spPr>
          <a:xfrm>
            <a:off x="910339" y="1182876"/>
            <a:ext cx="10644594" cy="2708175"/>
          </a:xfrm>
          <a:prstGeom prst="roundRect">
            <a:avLst/>
          </a:prstGeom>
          <a:noFill/>
          <a:ln w="25400" cap="flat" cmpd="sng" algn="ctr">
            <a:solidFill>
              <a:schemeClr val="tx2">
                <a:lumMod val="7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
        <p:nvSpPr>
          <p:cNvPr id="60" name="Rounded Rectangle 59">
            <a:extLst>
              <a:ext uri="{FF2B5EF4-FFF2-40B4-BE49-F238E27FC236}">
                <a16:creationId xmlns:a16="http://schemas.microsoft.com/office/drawing/2014/main" id="{28F8A991-541A-F249-9D11-33B74F7C1189}"/>
              </a:ext>
            </a:extLst>
          </p:cNvPr>
          <p:cNvSpPr/>
          <p:nvPr/>
        </p:nvSpPr>
        <p:spPr>
          <a:xfrm>
            <a:off x="3709358" y="3395209"/>
            <a:ext cx="3494040" cy="1283691"/>
          </a:xfrm>
          <a:prstGeom prst="round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4" name="Straight Arrow Connector 103"/>
          <p:cNvCxnSpPr>
            <a:stCxn id="7" idx="2"/>
          </p:cNvCxnSpPr>
          <p:nvPr/>
        </p:nvCxnSpPr>
        <p:spPr>
          <a:xfrm>
            <a:off x="5330368" y="2538666"/>
            <a:ext cx="375871" cy="808322"/>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a:stCxn id="7" idx="2"/>
          </p:cNvCxnSpPr>
          <p:nvPr/>
        </p:nvCxnSpPr>
        <p:spPr>
          <a:xfrm>
            <a:off x="5330368" y="2538666"/>
            <a:ext cx="154326" cy="652623"/>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96" name="Group 95"/>
          <p:cNvGrpSpPr/>
          <p:nvPr/>
        </p:nvGrpSpPr>
        <p:grpSpPr>
          <a:xfrm>
            <a:off x="4138548" y="3282145"/>
            <a:ext cx="2964303" cy="1097752"/>
            <a:chOff x="5032816" y="2977345"/>
            <a:chExt cx="2964303" cy="1097752"/>
          </a:xfrm>
        </p:grpSpPr>
        <p:sp>
          <p:nvSpPr>
            <p:cNvPr id="97" name="Rounded Rectangle 96"/>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Rectangle 97"/>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99" name="Rectangle 98"/>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TextBox 99"/>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grpSp>
        <p:nvGrpSpPr>
          <p:cNvPr id="89" name="Group 88"/>
          <p:cNvGrpSpPr/>
          <p:nvPr/>
        </p:nvGrpSpPr>
        <p:grpSpPr>
          <a:xfrm>
            <a:off x="3986148" y="3129745"/>
            <a:ext cx="2964303" cy="1097752"/>
            <a:chOff x="5032816" y="2977345"/>
            <a:chExt cx="2964303" cy="1097752"/>
          </a:xfrm>
        </p:grpSpPr>
        <p:sp>
          <p:nvSpPr>
            <p:cNvPr id="90" name="Rounded Rectangle 89"/>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Rectangle 90"/>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i="1">
                  <a:latin typeface="Calibri" panose="020F0502020204030204" pitchFamily="34" charset="0"/>
                  <a:cs typeface="Calibri" panose="020F0502020204030204" pitchFamily="34" charset="0"/>
                </a:rPr>
                <a:t>coffee shop.</a:t>
              </a:r>
            </a:p>
          </p:txBody>
        </p:sp>
        <p:sp>
          <p:nvSpPr>
            <p:cNvPr id="92" name="Rectangle 91"/>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TextBox 94"/>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2" name="Title 1"/>
          <p:cNvSpPr>
            <a:spLocks noGrp="1"/>
          </p:cNvSpPr>
          <p:nvPr>
            <p:ph type="title"/>
          </p:nvPr>
        </p:nvSpPr>
        <p:spPr>
          <a:xfrm>
            <a:off x="562708" y="173178"/>
            <a:ext cx="11629292" cy="1009698"/>
          </a:xfrm>
        </p:spPr>
        <p:txBody>
          <a:bodyPr>
            <a:normAutofit/>
          </a:bodyPr>
          <a:lstStyle/>
          <a:p>
            <a:r>
              <a:rPr lang="en-US"/>
              <a:t>Generating Pragmatic Output Text</a:t>
            </a:r>
          </a:p>
        </p:txBody>
      </p:sp>
      <p:sp>
        <p:nvSpPr>
          <p:cNvPr id="7" name="Rounded Rectangle 6"/>
          <p:cNvSpPr/>
          <p:nvPr/>
        </p:nvSpPr>
        <p:spPr>
          <a:xfrm>
            <a:off x="3864610" y="1387859"/>
            <a:ext cx="2931515" cy="1150807"/>
          </a:xfrm>
          <a:prstGeom prst="roundRect">
            <a:avLst/>
          </a:pr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881129" y="1539585"/>
            <a:ext cx="2914996" cy="923330"/>
          </a:xfrm>
          <a:prstGeom prst="rect">
            <a:avLst/>
          </a:prstGeom>
        </p:spPr>
        <p:txBody>
          <a:bodyPr wrap="square">
            <a:spAutoFit/>
          </a:bodyPr>
          <a:lstStyle/>
          <a:p>
            <a:pPr algn="ctr"/>
            <a:r>
              <a:rPr lang="en-US">
                <a:latin typeface="Calibri" panose="020F0502020204030204" pitchFamily="34" charset="0"/>
                <a:cs typeface="Calibri" panose="020F0502020204030204" pitchFamily="34" charset="0"/>
              </a:rPr>
              <a:t>Name [</a:t>
            </a:r>
            <a:r>
              <a:rPr lang="en-US" err="1">
                <a:latin typeface="Calibri" panose="020F0502020204030204" pitchFamily="34" charset="0"/>
                <a:cs typeface="Calibri" panose="020F0502020204030204" pitchFamily="34" charset="0"/>
              </a:rPr>
              <a:t>Fitzbillies</a:t>
            </a:r>
            <a:r>
              <a:rPr lang="en-US">
                <a:latin typeface="Calibri" panose="020F0502020204030204" pitchFamily="34" charset="0"/>
                <a:cs typeface="Calibri" panose="020F0502020204030204" pitchFamily="34" charset="0"/>
              </a:rPr>
              <a:t>], </a:t>
            </a:r>
          </a:p>
          <a:p>
            <a:pPr algn="ctr"/>
            <a:r>
              <a:rPr lang="en-US">
                <a:latin typeface="Calibri" panose="020F0502020204030204" pitchFamily="34" charset="0"/>
                <a:cs typeface="Calibri" panose="020F0502020204030204" pitchFamily="34" charset="0"/>
              </a:rPr>
              <a:t>Type [Coffee Shop],</a:t>
            </a:r>
          </a:p>
          <a:p>
            <a:pPr algn="ctr"/>
            <a:r>
              <a:rPr lang="en-US">
                <a:latin typeface="Calibri" panose="020F0502020204030204" pitchFamily="34" charset="0"/>
                <a:cs typeface="Calibri" panose="020F0502020204030204" pitchFamily="34" charset="0"/>
              </a:rPr>
              <a:t>Food [English], </a:t>
            </a:r>
            <a:r>
              <a:rPr lang="en-US"/>
              <a:t>Price [Cheap]</a:t>
            </a:r>
            <a:endParaRPr lang="en-US">
              <a:latin typeface="Calibri" panose="020F0502020204030204" pitchFamily="34" charset="0"/>
              <a:cs typeface="Calibri" panose="020F0502020204030204" pitchFamily="34" charset="0"/>
            </a:endParaRPr>
          </a:p>
        </p:txBody>
      </p:sp>
      <p:sp>
        <p:nvSpPr>
          <p:cNvPr id="9" name="Rectangle 8"/>
          <p:cNvSpPr/>
          <p:nvPr/>
        </p:nvSpPr>
        <p:spPr>
          <a:xfrm>
            <a:off x="4806608" y="1280540"/>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3864610" y="1182876"/>
            <a:ext cx="2931515" cy="400110"/>
          </a:xfrm>
          <a:prstGeom prst="rect">
            <a:avLst/>
          </a:prstGeom>
          <a:noFill/>
        </p:spPr>
        <p:txBody>
          <a:bodyPr wrap="square" rtlCol="0">
            <a:spAutoFit/>
          </a:bodyPr>
          <a:lstStyle/>
          <a:p>
            <a:pPr algn="ctr"/>
            <a:r>
              <a:rPr lang="en-US" sz="2000" b="1">
                <a:latin typeface="+mj-lt"/>
              </a:rPr>
              <a:t>Input, </a:t>
            </a:r>
            <a:r>
              <a:rPr lang="en-US" sz="2000" b="1" i="1" err="1">
                <a:latin typeface="+mj-lt"/>
              </a:rPr>
              <a:t>i</a:t>
            </a:r>
            <a:r>
              <a:rPr lang="en-US" sz="2000" b="1" i="1">
                <a:latin typeface="+mj-lt"/>
              </a:rPr>
              <a:t>*</a:t>
            </a:r>
            <a:endParaRPr lang="en-US" sz="2000" b="1">
              <a:latin typeface="+mj-lt"/>
            </a:endParaRPr>
          </a:p>
        </p:txBody>
      </p:sp>
      <p:cxnSp>
        <p:nvCxnSpPr>
          <p:cNvPr id="12" name="Straight Arrow Connector 11"/>
          <p:cNvCxnSpPr>
            <a:stCxn id="7" idx="2"/>
          </p:cNvCxnSpPr>
          <p:nvPr/>
        </p:nvCxnSpPr>
        <p:spPr>
          <a:xfrm>
            <a:off x="5330368" y="2538666"/>
            <a:ext cx="1926" cy="500223"/>
          </a:xfrm>
          <a:prstGeom prst="straightConnector1">
            <a:avLst/>
          </a:prstGeom>
          <a:ln>
            <a:solidFill>
              <a:schemeClr val="accent1">
                <a:lumMod val="75000"/>
              </a:schemeClr>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3833748" y="2977345"/>
            <a:ext cx="2964303" cy="1097752"/>
            <a:chOff x="5032816" y="2977345"/>
            <a:chExt cx="2964303" cy="1097752"/>
          </a:xfrm>
        </p:grpSpPr>
        <p:sp>
          <p:nvSpPr>
            <p:cNvPr id="24" name="Rounded Rectangle 23"/>
            <p:cNvSpPr/>
            <p:nvPr/>
          </p:nvSpPr>
          <p:spPr>
            <a:xfrm>
              <a:off x="5065604" y="3182328"/>
              <a:ext cx="2931515" cy="892769"/>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5032816" y="3286507"/>
              <a:ext cx="2914996" cy="707886"/>
            </a:xfrm>
            <a:prstGeom prst="rect">
              <a:avLst/>
            </a:prstGeom>
          </p:spPr>
          <p:txBody>
            <a:bodyPr wrap="square">
              <a:spAutoFit/>
            </a:bodyPr>
            <a:lstStyle/>
            <a:p>
              <a:pPr algn="ctr"/>
              <a:r>
                <a:rPr lang="en-US" sz="2000" i="1" err="1">
                  <a:latin typeface="Calibri" panose="020F0502020204030204" pitchFamily="34" charset="0"/>
                  <a:cs typeface="Calibri" panose="020F0502020204030204" pitchFamily="34" charset="0"/>
                </a:rPr>
                <a:t>Fitzbillies</a:t>
              </a:r>
              <a:r>
                <a:rPr lang="en-US" sz="2000" i="1">
                  <a:latin typeface="Calibri" panose="020F0502020204030204" pitchFamily="34" charset="0"/>
                  <a:cs typeface="Calibri" panose="020F0502020204030204" pitchFamily="34" charset="0"/>
                </a:rPr>
                <a:t> is a cheap</a:t>
              </a:r>
              <a:br>
                <a:rPr lang="en-US" sz="2000" i="1">
                  <a:latin typeface="Calibri" panose="020F0502020204030204" pitchFamily="34" charset="0"/>
                  <a:cs typeface="Calibri" panose="020F0502020204030204" pitchFamily="34" charset="0"/>
                </a:rPr>
              </a:br>
              <a:r>
                <a:rPr lang="en-US" sz="2000" b="1" i="1">
                  <a:latin typeface="Calibri" panose="020F0502020204030204" pitchFamily="34" charset="0"/>
                  <a:cs typeface="Calibri" panose="020F0502020204030204" pitchFamily="34" charset="0"/>
                </a:rPr>
                <a:t>English</a:t>
              </a:r>
              <a:r>
                <a:rPr lang="en-US" sz="2000" i="1">
                  <a:latin typeface="Calibri" panose="020F0502020204030204" pitchFamily="34" charset="0"/>
                  <a:cs typeface="Calibri" panose="020F0502020204030204" pitchFamily="34" charset="0"/>
                </a:rPr>
                <a:t> coffee shop.</a:t>
              </a:r>
            </a:p>
          </p:txBody>
        </p:sp>
        <p:sp>
          <p:nvSpPr>
            <p:cNvPr id="26" name="Rectangle 25"/>
            <p:cNvSpPr/>
            <p:nvPr/>
          </p:nvSpPr>
          <p:spPr>
            <a:xfrm>
              <a:off x="6007602" y="3075009"/>
              <a:ext cx="1078303" cy="25041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5065604" y="2977345"/>
              <a:ext cx="2931515" cy="400110"/>
            </a:xfrm>
            <a:prstGeom prst="rect">
              <a:avLst/>
            </a:prstGeom>
            <a:noFill/>
          </p:spPr>
          <p:txBody>
            <a:bodyPr wrap="square" rtlCol="0">
              <a:spAutoFit/>
            </a:bodyPr>
            <a:lstStyle/>
            <a:p>
              <a:pPr algn="ctr"/>
              <a:r>
                <a:rPr lang="en-US" sz="2000" b="1">
                  <a:latin typeface="+mj-lt"/>
                </a:rPr>
                <a:t>Output, </a:t>
              </a:r>
              <a:r>
                <a:rPr lang="en-US" sz="2000" b="1" i="1">
                  <a:latin typeface="+mj-lt"/>
                </a:rPr>
                <a:t>o</a:t>
              </a:r>
              <a:endParaRPr lang="en-US" sz="2000" b="1">
                <a:latin typeface="+mj-lt"/>
              </a:endParaRPr>
            </a:p>
          </p:txBody>
        </p:sp>
      </p:grpSp>
      <p:sp>
        <p:nvSpPr>
          <p:cNvPr id="17" name="TextBox 16"/>
          <p:cNvSpPr txBox="1"/>
          <p:nvPr/>
        </p:nvSpPr>
        <p:spPr>
          <a:xfrm>
            <a:off x="6664467" y="4090592"/>
            <a:ext cx="538930" cy="707886"/>
          </a:xfrm>
          <a:prstGeom prst="rect">
            <a:avLst/>
          </a:prstGeom>
          <a:noFill/>
        </p:spPr>
        <p:txBody>
          <a:bodyPr wrap="none" rtlCol="0">
            <a:spAutoFit/>
          </a:bodyPr>
          <a:lstStyle/>
          <a:p>
            <a:r>
              <a:rPr lang="en-US" sz="4000"/>
              <a:t>…</a:t>
            </a:r>
          </a:p>
        </p:txBody>
      </p:sp>
      <p:grpSp>
        <p:nvGrpSpPr>
          <p:cNvPr id="73" name="Group 72"/>
          <p:cNvGrpSpPr/>
          <p:nvPr/>
        </p:nvGrpSpPr>
        <p:grpSpPr>
          <a:xfrm>
            <a:off x="6434086" y="5131717"/>
            <a:ext cx="2933441" cy="1192374"/>
            <a:chOff x="664399" y="5189162"/>
            <a:chExt cx="2591602" cy="1192374"/>
          </a:xfrm>
        </p:grpSpPr>
        <p:sp>
          <p:nvSpPr>
            <p:cNvPr id="74" name="Rounded Rectangle 73"/>
            <p:cNvSpPr/>
            <p:nvPr/>
          </p:nvSpPr>
          <p:spPr>
            <a:xfrm>
              <a:off x="664399" y="5369438"/>
              <a:ext cx="2578175" cy="1012098"/>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Rectangle 76"/>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Rectangle 77"/>
            <p:cNvSpPr/>
            <p:nvPr/>
          </p:nvSpPr>
          <p:spPr>
            <a:xfrm>
              <a:off x="692354" y="5501433"/>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Price [Cheap]</a:t>
              </a:r>
              <a:endParaRPr lang="en-US" sz="1600">
                <a:latin typeface="Calibri" panose="020F0502020204030204" pitchFamily="34" charset="0"/>
                <a:cs typeface="Calibri" panose="020F0502020204030204" pitchFamily="34" charset="0"/>
              </a:endParaRPr>
            </a:p>
          </p:txBody>
        </p:sp>
        <p:sp>
          <p:nvSpPr>
            <p:cNvPr id="79" name="TextBox 78"/>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a:latin typeface="+mj-lt"/>
                </a:rPr>
                <a:t>i</a:t>
              </a:r>
              <a:endParaRPr lang="en-US" sz="2000" b="1">
                <a:latin typeface="+mj-lt"/>
              </a:endParaRPr>
            </a:p>
          </p:txBody>
        </p:sp>
      </p:grpSp>
      <p:grpSp>
        <p:nvGrpSpPr>
          <p:cNvPr id="75" name="Group 74"/>
          <p:cNvGrpSpPr/>
          <p:nvPr/>
        </p:nvGrpSpPr>
        <p:grpSpPr>
          <a:xfrm>
            <a:off x="3278336" y="5096406"/>
            <a:ext cx="2933441" cy="1192374"/>
            <a:chOff x="664399" y="5189162"/>
            <a:chExt cx="2591602" cy="1192374"/>
          </a:xfrm>
        </p:grpSpPr>
        <p:sp>
          <p:nvSpPr>
            <p:cNvPr id="44" name="Rounded Rectangle 43"/>
            <p:cNvSpPr/>
            <p:nvPr/>
          </p:nvSpPr>
          <p:spPr>
            <a:xfrm>
              <a:off x="664399" y="5369438"/>
              <a:ext cx="2578175" cy="1012098"/>
            </a:xfrm>
            <a:prstGeom prst="roundRect">
              <a:avLst/>
            </a:prstGeom>
            <a:solidFill>
              <a:schemeClr val="bg1"/>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935068" y="5275054"/>
              <a:ext cx="2141919" cy="2202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p:cNvSpPr/>
            <p:nvPr/>
          </p:nvSpPr>
          <p:spPr>
            <a:xfrm>
              <a:off x="692354" y="5501433"/>
              <a:ext cx="2563647" cy="830997"/>
            </a:xfrm>
            <a:prstGeom prst="rect">
              <a:avLst/>
            </a:prstGeom>
          </p:spPr>
          <p:txBody>
            <a:bodyPr wrap="square">
              <a:spAutoFit/>
            </a:bodyPr>
            <a:lstStyle/>
            <a:p>
              <a:pPr algn="ctr"/>
              <a:r>
                <a:rPr lang="en-US" sz="1600">
                  <a:latin typeface="Calibri" panose="020F0502020204030204" pitchFamily="34" charset="0"/>
                  <a:cs typeface="Calibri" panose="020F0502020204030204" pitchFamily="34" charset="0"/>
                </a:rPr>
                <a:t>Name [</a:t>
              </a:r>
              <a:r>
                <a:rPr lang="en-US" sz="1600" err="1">
                  <a:latin typeface="Calibri" panose="020F0502020204030204" pitchFamily="34" charset="0"/>
                  <a:cs typeface="Calibri" panose="020F0502020204030204" pitchFamily="34" charset="0"/>
                </a:rPr>
                <a:t>Fitzbillies</a:t>
              </a:r>
              <a:r>
                <a:rPr lang="en-US" sz="1600">
                  <a:latin typeface="Calibri" panose="020F0502020204030204" pitchFamily="34" charset="0"/>
                  <a:cs typeface="Calibri" panose="020F0502020204030204" pitchFamily="34" charset="0"/>
                </a:rPr>
                <a:t>], </a:t>
              </a:r>
            </a:p>
            <a:p>
              <a:pPr algn="ctr"/>
              <a:r>
                <a:rPr lang="en-US" sz="1600">
                  <a:latin typeface="Calibri" panose="020F0502020204030204" pitchFamily="34" charset="0"/>
                  <a:cs typeface="Calibri" panose="020F0502020204030204" pitchFamily="34" charset="0"/>
                </a:rPr>
                <a:t>Type [Coffee Shop],</a:t>
              </a:r>
            </a:p>
            <a:p>
              <a:pPr algn="ctr"/>
              <a:r>
                <a:rPr lang="en-US" sz="1600"/>
                <a:t>Food [English], Price [Cheap]</a:t>
              </a:r>
              <a:endParaRPr lang="en-US" sz="1600">
                <a:latin typeface="Calibri" panose="020F0502020204030204" pitchFamily="34" charset="0"/>
                <a:cs typeface="Calibri" panose="020F0502020204030204" pitchFamily="34" charset="0"/>
              </a:endParaRPr>
            </a:p>
          </p:txBody>
        </p:sp>
        <p:sp>
          <p:nvSpPr>
            <p:cNvPr id="51" name="TextBox 50"/>
            <p:cNvSpPr txBox="1"/>
            <p:nvPr/>
          </p:nvSpPr>
          <p:spPr>
            <a:xfrm>
              <a:off x="664399" y="5189162"/>
              <a:ext cx="2578175" cy="351884"/>
            </a:xfrm>
            <a:prstGeom prst="rect">
              <a:avLst/>
            </a:prstGeom>
            <a:noFill/>
          </p:spPr>
          <p:txBody>
            <a:bodyPr wrap="square" rtlCol="0">
              <a:spAutoFit/>
            </a:bodyPr>
            <a:lstStyle/>
            <a:p>
              <a:pPr algn="ctr"/>
              <a:r>
                <a:rPr lang="en-US" sz="2000" b="1">
                  <a:latin typeface="+mj-lt"/>
                </a:rPr>
                <a:t>Predicted Input, </a:t>
              </a:r>
              <a:r>
                <a:rPr lang="en-US" sz="2000" b="1" i="1" err="1">
                  <a:latin typeface="+mj-lt"/>
                </a:rPr>
                <a:t>i</a:t>
              </a:r>
              <a:endParaRPr lang="en-US" sz="2000" b="1">
                <a:latin typeface="+mj-lt"/>
              </a:endParaRPr>
            </a:p>
          </p:txBody>
        </p:sp>
      </p:grpSp>
      <p:sp>
        <p:nvSpPr>
          <p:cNvPr id="102" name="TextBox 101"/>
          <p:cNvSpPr txBox="1"/>
          <p:nvPr/>
        </p:nvSpPr>
        <p:spPr>
          <a:xfrm>
            <a:off x="9663929" y="5616205"/>
            <a:ext cx="538930" cy="707886"/>
          </a:xfrm>
          <a:prstGeom prst="rect">
            <a:avLst/>
          </a:prstGeom>
          <a:noFill/>
        </p:spPr>
        <p:txBody>
          <a:bodyPr wrap="none" rtlCol="0">
            <a:spAutoFit/>
          </a:bodyPr>
          <a:lstStyle/>
          <a:p>
            <a:r>
              <a:rPr lang="en-US" sz="4000"/>
              <a:t>…</a:t>
            </a:r>
          </a:p>
        </p:txBody>
      </p:sp>
      <p:cxnSp>
        <p:nvCxnSpPr>
          <p:cNvPr id="45" name="Straight Arrow Connector 44">
            <a:extLst>
              <a:ext uri="{FF2B5EF4-FFF2-40B4-BE49-F238E27FC236}">
                <a16:creationId xmlns:a16="http://schemas.microsoft.com/office/drawing/2014/main" id="{5BCBCB59-ACDD-EE40-BF3B-733CA1A64A9C}"/>
              </a:ext>
            </a:extLst>
          </p:cNvPr>
          <p:cNvCxnSpPr>
            <a:cxnSpLocks/>
          </p:cNvCxnSpPr>
          <p:nvPr/>
        </p:nvCxnSpPr>
        <p:spPr>
          <a:xfrm flipH="1">
            <a:off x="4642030" y="4611464"/>
            <a:ext cx="344086" cy="448237"/>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a:extLst>
              <a:ext uri="{FF2B5EF4-FFF2-40B4-BE49-F238E27FC236}">
                <a16:creationId xmlns:a16="http://schemas.microsoft.com/office/drawing/2014/main" id="{A6D6EE37-585F-7842-B30E-729DBC0AE347}"/>
              </a:ext>
            </a:extLst>
          </p:cNvPr>
          <p:cNvCxnSpPr>
            <a:cxnSpLocks/>
          </p:cNvCxnSpPr>
          <p:nvPr/>
        </p:nvCxnSpPr>
        <p:spPr>
          <a:xfrm>
            <a:off x="6376236" y="4632026"/>
            <a:ext cx="372508" cy="441237"/>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58" name="Straight Arrow Connector 57">
            <a:extLst>
              <a:ext uri="{FF2B5EF4-FFF2-40B4-BE49-F238E27FC236}">
                <a16:creationId xmlns:a16="http://schemas.microsoft.com/office/drawing/2014/main" id="{7CE98746-273C-4A40-87B8-88B67A77E875}"/>
              </a:ext>
            </a:extLst>
          </p:cNvPr>
          <p:cNvCxnSpPr>
            <a:cxnSpLocks/>
          </p:cNvCxnSpPr>
          <p:nvPr/>
        </p:nvCxnSpPr>
        <p:spPr>
          <a:xfrm>
            <a:off x="7825645" y="4577635"/>
            <a:ext cx="2226441" cy="575521"/>
          </a:xfrm>
          <a:prstGeom prst="straightConnector1">
            <a:avLst/>
          </a:prstGeom>
          <a:ln w="101600">
            <a:solidFill>
              <a:srgbClr val="FFC003"/>
            </a:solidFill>
            <a:headEnd w="sm" len="sm"/>
            <a:tailEnd type="triangle" w="sm" len="sm"/>
          </a:ln>
          <a:effectLst/>
        </p:spPr>
        <p:style>
          <a:lnRef idx="2">
            <a:schemeClr val="accent1"/>
          </a:lnRef>
          <a:fillRef idx="0">
            <a:schemeClr val="accent1"/>
          </a:fillRef>
          <a:effectRef idx="1">
            <a:schemeClr val="accent1"/>
          </a:effectRef>
          <a:fontRef idx="minor">
            <a:schemeClr val="tx1"/>
          </a:fontRef>
        </p:style>
      </p:cxnSp>
      <p:pic>
        <p:nvPicPr>
          <p:cNvPr id="66" name="Picture 65">
            <a:extLst>
              <a:ext uri="{FF2B5EF4-FFF2-40B4-BE49-F238E27FC236}">
                <a16:creationId xmlns:a16="http://schemas.microsoft.com/office/drawing/2014/main" id="{9DE827F8-4BC4-AA48-AA7F-0D7F05E9C7C8}"/>
              </a:ext>
            </a:extLst>
          </p:cNvPr>
          <p:cNvPicPr>
            <a:picLocks noChangeAspect="1"/>
          </p:cNvPicPr>
          <p:nvPr/>
        </p:nvPicPr>
        <p:blipFill>
          <a:blip r:embed="rId3"/>
          <a:stretch>
            <a:fillRect/>
          </a:stretch>
        </p:blipFill>
        <p:spPr>
          <a:xfrm>
            <a:off x="2004537" y="1847844"/>
            <a:ext cx="898265" cy="830436"/>
          </a:xfrm>
          <a:prstGeom prst="rect">
            <a:avLst/>
          </a:prstGeom>
        </p:spPr>
      </p:pic>
      <p:sp>
        <p:nvSpPr>
          <p:cNvPr id="67" name="TextBox 66">
            <a:extLst>
              <a:ext uri="{FF2B5EF4-FFF2-40B4-BE49-F238E27FC236}">
                <a16:creationId xmlns:a16="http://schemas.microsoft.com/office/drawing/2014/main" id="{3021B233-4676-6A42-BED8-FFCFAD4A0DDC}"/>
              </a:ext>
            </a:extLst>
          </p:cNvPr>
          <p:cNvSpPr txBox="1"/>
          <p:nvPr/>
        </p:nvSpPr>
        <p:spPr>
          <a:xfrm>
            <a:off x="7540927" y="1499915"/>
            <a:ext cx="4180505" cy="1938992"/>
          </a:xfrm>
          <a:prstGeom prst="rect">
            <a:avLst/>
          </a:prstGeom>
          <a:noFill/>
        </p:spPr>
        <p:txBody>
          <a:bodyPr wrap="square" rtlCol="0">
            <a:spAutoFit/>
          </a:bodyPr>
          <a:lstStyle/>
          <a:p>
            <a:r>
              <a:rPr lang="en-US" sz="2400" b="1"/>
              <a:t>Searching</a:t>
            </a:r>
            <a:r>
              <a:rPr lang="en-US" sz="2400"/>
              <a:t>: </a:t>
            </a:r>
          </a:p>
          <a:p>
            <a:r>
              <a:rPr lang="en-US" sz="2400"/>
              <a:t>Search over possible </a:t>
            </a:r>
            <a:br>
              <a:rPr lang="en-US" sz="2400"/>
            </a:br>
            <a:r>
              <a:rPr lang="en-US" sz="2400"/>
              <a:t>outputs </a:t>
            </a:r>
            <a:r>
              <a:rPr lang="en-US" sz="2400" i="1"/>
              <a:t>o, </a:t>
            </a:r>
            <a:r>
              <a:rPr lang="en-US" sz="2400"/>
              <a:t>using candidates from a standard </a:t>
            </a:r>
            <a:r>
              <a:rPr lang="en-US" sz="2400" err="1"/>
              <a:t>seq</a:t>
            </a:r>
            <a:r>
              <a:rPr lang="en-US" sz="2400"/>
              <a:t>-to-</a:t>
            </a:r>
            <a:r>
              <a:rPr lang="en-US" sz="2400" err="1"/>
              <a:t>seq</a:t>
            </a:r>
            <a:r>
              <a:rPr lang="en-US" sz="2400"/>
              <a:t> speaker model</a:t>
            </a:r>
            <a:endParaRPr lang="en-US" sz="2400" i="1">
              <a:solidFill>
                <a:schemeClr val="accent1">
                  <a:lumMod val="75000"/>
                </a:schemeClr>
              </a:solidFill>
            </a:endParaRPr>
          </a:p>
        </p:txBody>
      </p:sp>
      <p:pic>
        <p:nvPicPr>
          <p:cNvPr id="68" name="Picture 67">
            <a:extLst>
              <a:ext uri="{FF2B5EF4-FFF2-40B4-BE49-F238E27FC236}">
                <a16:creationId xmlns:a16="http://schemas.microsoft.com/office/drawing/2014/main" id="{9A97E0A7-6C29-3D4E-A15B-368813E609FF}"/>
              </a:ext>
            </a:extLst>
          </p:cNvPr>
          <p:cNvPicPr>
            <a:picLocks noChangeAspect="1"/>
          </p:cNvPicPr>
          <p:nvPr/>
        </p:nvPicPr>
        <p:blipFill>
          <a:blip r:embed="rId4"/>
          <a:stretch>
            <a:fillRect/>
          </a:stretch>
        </p:blipFill>
        <p:spPr>
          <a:xfrm>
            <a:off x="2038170" y="4565320"/>
            <a:ext cx="830998" cy="830998"/>
          </a:xfrm>
          <a:prstGeom prst="rect">
            <a:avLst/>
          </a:prstGeom>
        </p:spPr>
      </p:pic>
      <p:sp>
        <p:nvSpPr>
          <p:cNvPr id="69" name="Rounded Rectangle 68">
            <a:extLst>
              <a:ext uri="{FF2B5EF4-FFF2-40B4-BE49-F238E27FC236}">
                <a16:creationId xmlns:a16="http://schemas.microsoft.com/office/drawing/2014/main" id="{6335C5BF-0C9A-184F-B854-D8031480319B}"/>
              </a:ext>
            </a:extLst>
          </p:cNvPr>
          <p:cNvSpPr/>
          <p:nvPr/>
        </p:nvSpPr>
        <p:spPr>
          <a:xfrm>
            <a:off x="1797240" y="2678280"/>
            <a:ext cx="1312859" cy="646346"/>
          </a:xfrm>
          <a:prstGeom prst="roundRect">
            <a:avLst/>
          </a:prstGeom>
          <a:solidFill>
            <a:schemeClr val="bg1"/>
          </a:solid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6693DC"/>
                </a:solidFill>
              </a:rPr>
              <a:t>Speaker</a:t>
            </a:r>
            <a:endParaRPr lang="en-US" sz="2400" b="1" i="1">
              <a:solidFill>
                <a:srgbClr val="6693DC"/>
              </a:solidFill>
            </a:endParaRPr>
          </a:p>
        </p:txBody>
      </p:sp>
      <p:sp>
        <p:nvSpPr>
          <p:cNvPr id="70" name="Rounded Rectangle 69">
            <a:extLst>
              <a:ext uri="{FF2B5EF4-FFF2-40B4-BE49-F238E27FC236}">
                <a16:creationId xmlns:a16="http://schemas.microsoft.com/office/drawing/2014/main" id="{35109D72-D18F-DA43-99DC-E89FBFD01B65}"/>
              </a:ext>
            </a:extLst>
          </p:cNvPr>
          <p:cNvSpPr/>
          <p:nvPr/>
        </p:nvSpPr>
        <p:spPr>
          <a:xfrm>
            <a:off x="1811693" y="5403818"/>
            <a:ext cx="1283952" cy="830435"/>
          </a:xfrm>
          <a:prstGeom prst="roundRect">
            <a:avLst/>
          </a:prstGeom>
          <a:noFill/>
          <a:ln w="254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rgbClr val="FFC003"/>
                </a:solidFill>
              </a:rPr>
              <a:t>Listener</a:t>
            </a:r>
          </a:p>
          <a:p>
            <a:pPr algn="ctr"/>
            <a:r>
              <a:rPr lang="en-US" sz="2400" b="1" i="1">
                <a:solidFill>
                  <a:srgbClr val="FFC003"/>
                </a:solidFill>
              </a:rPr>
              <a:t>P(</a:t>
            </a:r>
            <a:r>
              <a:rPr lang="en-US" sz="2400" b="1" i="1" err="1">
                <a:solidFill>
                  <a:srgbClr val="FFC003"/>
                </a:solidFill>
              </a:rPr>
              <a:t>i</a:t>
            </a:r>
            <a:r>
              <a:rPr lang="en-US" sz="2400" b="1" i="1">
                <a:solidFill>
                  <a:srgbClr val="FFC003"/>
                </a:solidFill>
              </a:rPr>
              <a:t> |o)</a:t>
            </a:r>
          </a:p>
        </p:txBody>
      </p:sp>
    </p:spTree>
    <p:extLst>
      <p:ext uri="{BB962C8B-B14F-4D97-AF65-F5344CB8AC3E}">
        <p14:creationId xmlns:p14="http://schemas.microsoft.com/office/powerpoint/2010/main" val="108975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 presetClass="exit" presetSubtype="10" fill="hold" nodeType="clickEffect">
                                  <p:stCondLst>
                                    <p:cond delay="0"/>
                                  </p:stCondLst>
                                  <p:childTnLst>
                                    <p:animEffect transition="out" filter="blinds(horizontal)">
                                      <p:cBhvr>
                                        <p:cTn id="26" dur="500"/>
                                        <p:tgtEl>
                                          <p:spTgt spid="45"/>
                                        </p:tgtEl>
                                      </p:cBhvr>
                                    </p:animEffect>
                                    <p:set>
                                      <p:cBhvr>
                                        <p:cTn id="27" dur="1" fill="hold">
                                          <p:stCondLst>
                                            <p:cond delay="499"/>
                                          </p:stCondLst>
                                        </p:cTn>
                                        <p:tgtEl>
                                          <p:spTgt spid="45"/>
                                        </p:tgtEl>
                                        <p:attrNameLst>
                                          <p:attrName>style.visibility</p:attrName>
                                        </p:attrNameLst>
                                      </p:cBhvr>
                                      <p:to>
                                        <p:strVal val="hidden"/>
                                      </p:to>
                                    </p:set>
                                  </p:childTnLst>
                                </p:cTn>
                              </p:par>
                              <p:par>
                                <p:cTn id="28" presetID="3" presetClass="exit" presetSubtype="10" fill="hold" nodeType="withEffect">
                                  <p:stCondLst>
                                    <p:cond delay="0"/>
                                  </p:stCondLst>
                                  <p:childTnLst>
                                    <p:animEffect transition="out" filter="blinds(horizontal)">
                                      <p:cBhvr>
                                        <p:cTn id="29" dur="500"/>
                                        <p:tgtEl>
                                          <p:spTgt spid="75"/>
                                        </p:tgtEl>
                                      </p:cBhvr>
                                    </p:animEffect>
                                    <p:set>
                                      <p:cBhvr>
                                        <p:cTn id="30" dur="1" fill="hold">
                                          <p:stCondLst>
                                            <p:cond delay="499"/>
                                          </p:stCondLst>
                                        </p:cTn>
                                        <p:tgtEl>
                                          <p:spTgt spid="75"/>
                                        </p:tgtEl>
                                        <p:attrNameLst>
                                          <p:attrName>style.visibility</p:attrName>
                                        </p:attrNameLst>
                                      </p:cBhvr>
                                      <p:to>
                                        <p:strVal val="hidden"/>
                                      </p:to>
                                    </p:set>
                                  </p:childTnLst>
                                </p:cTn>
                              </p:par>
                              <p:par>
                                <p:cTn id="31" presetID="3" presetClass="exit" presetSubtype="10" fill="hold" nodeType="withEffect">
                                  <p:stCondLst>
                                    <p:cond delay="0"/>
                                  </p:stCondLst>
                                  <p:childTnLst>
                                    <p:animEffect transition="out" filter="blinds(horizontal)">
                                      <p:cBhvr>
                                        <p:cTn id="32" dur="500"/>
                                        <p:tgtEl>
                                          <p:spTgt spid="57"/>
                                        </p:tgtEl>
                                      </p:cBhvr>
                                    </p:animEffect>
                                    <p:set>
                                      <p:cBhvr>
                                        <p:cTn id="33" dur="1" fill="hold">
                                          <p:stCondLst>
                                            <p:cond delay="499"/>
                                          </p:stCondLst>
                                        </p:cTn>
                                        <p:tgtEl>
                                          <p:spTgt spid="57"/>
                                        </p:tgtEl>
                                        <p:attrNameLst>
                                          <p:attrName>style.visibility</p:attrName>
                                        </p:attrNameLst>
                                      </p:cBhvr>
                                      <p:to>
                                        <p:strVal val="hidden"/>
                                      </p:to>
                                    </p:set>
                                  </p:childTnLst>
                                </p:cTn>
                              </p:par>
                              <p:par>
                                <p:cTn id="34" presetID="3" presetClass="exit" presetSubtype="10" fill="hold" nodeType="withEffect">
                                  <p:stCondLst>
                                    <p:cond delay="0"/>
                                  </p:stCondLst>
                                  <p:childTnLst>
                                    <p:animEffect transition="out" filter="blinds(horizontal)">
                                      <p:cBhvr>
                                        <p:cTn id="35" dur="500"/>
                                        <p:tgtEl>
                                          <p:spTgt spid="58"/>
                                        </p:tgtEl>
                                      </p:cBhvr>
                                    </p:animEffect>
                                    <p:set>
                                      <p:cBhvr>
                                        <p:cTn id="36" dur="1" fill="hold">
                                          <p:stCondLst>
                                            <p:cond delay="499"/>
                                          </p:stCondLst>
                                        </p:cTn>
                                        <p:tgtEl>
                                          <p:spTgt spid="58"/>
                                        </p:tgtEl>
                                        <p:attrNameLst>
                                          <p:attrName>style.visibility</p:attrName>
                                        </p:attrNameLst>
                                      </p:cBhvr>
                                      <p:to>
                                        <p:strVal val="hidden"/>
                                      </p:to>
                                    </p:set>
                                  </p:childTnLst>
                                </p:cTn>
                              </p:par>
                              <p:par>
                                <p:cTn id="37" presetID="3" presetClass="exit" presetSubtype="10" fill="hold" nodeType="withEffect">
                                  <p:stCondLst>
                                    <p:cond delay="0"/>
                                  </p:stCondLst>
                                  <p:childTnLst>
                                    <p:animEffect transition="out" filter="blinds(horizontal)">
                                      <p:cBhvr>
                                        <p:cTn id="38" dur="500"/>
                                        <p:tgtEl>
                                          <p:spTgt spid="73"/>
                                        </p:tgtEl>
                                      </p:cBhvr>
                                    </p:animEffect>
                                    <p:set>
                                      <p:cBhvr>
                                        <p:cTn id="39" dur="1" fill="hold">
                                          <p:stCondLst>
                                            <p:cond delay="499"/>
                                          </p:stCondLst>
                                        </p:cTn>
                                        <p:tgtEl>
                                          <p:spTgt spid="73"/>
                                        </p:tgtEl>
                                        <p:attrNameLst>
                                          <p:attrName>style.visibility</p:attrName>
                                        </p:attrNameLst>
                                      </p:cBhvr>
                                      <p:to>
                                        <p:strVal val="hidden"/>
                                      </p:to>
                                    </p:set>
                                  </p:childTnLst>
                                </p:cTn>
                              </p:par>
                              <p:par>
                                <p:cTn id="40" presetID="3" presetClass="exit" presetSubtype="10" fill="hold" grpId="1" nodeType="withEffect">
                                  <p:stCondLst>
                                    <p:cond delay="0"/>
                                  </p:stCondLst>
                                  <p:childTnLst>
                                    <p:animEffect transition="out" filter="blinds(horizontal)">
                                      <p:cBhvr>
                                        <p:cTn id="41" dur="500"/>
                                        <p:tgtEl>
                                          <p:spTgt spid="102"/>
                                        </p:tgtEl>
                                      </p:cBhvr>
                                    </p:animEffect>
                                    <p:set>
                                      <p:cBhvr>
                                        <p:cTn id="42" dur="1" fill="hold">
                                          <p:stCondLst>
                                            <p:cond delay="499"/>
                                          </p:stCondLst>
                                        </p:cTn>
                                        <p:tgtEl>
                                          <p:spTgt spid="10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102" grpId="0"/>
      <p:bldP spid="102" grpId="1"/>
      <p:bldP spid="70"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2.3"/>
</p:tagLst>
</file>

<file path=ppt/theme/theme1.xml><?xml version="1.0" encoding="utf-8"?>
<a:theme xmlns:a="http://schemas.openxmlformats.org/drawingml/2006/main" name="Office Theme">
  <a:themeElements>
    <a:clrScheme name="Custom 1">
      <a:dk1>
        <a:srgbClr val="333333"/>
      </a:dk1>
      <a:lt1>
        <a:sysClr val="window" lastClr="FFFFFF"/>
      </a:lt1>
      <a:dk2>
        <a:srgbClr val="BDD0F0"/>
      </a:dk2>
      <a:lt2>
        <a:srgbClr val="EEECE1"/>
      </a:lt2>
      <a:accent1>
        <a:srgbClr val="BDD0F0"/>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38589</TotalTime>
  <Words>8970</Words>
  <Application>Microsoft Macintosh PowerPoint</Application>
  <PresentationFormat>Widescreen</PresentationFormat>
  <Paragraphs>1597</Paragraphs>
  <Slides>72</Slides>
  <Notes>70</Notes>
  <HiddenSlides>43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72</vt:i4>
      </vt:variant>
    </vt:vector>
  </HeadingPairs>
  <TitlesOfParts>
    <vt:vector size="79" baseType="lpstr">
      <vt:lpstr>Arial Unicode MS</vt:lpstr>
      <vt:lpstr>Arial</vt:lpstr>
      <vt:lpstr>Avenir-Book</vt:lpstr>
      <vt:lpstr>Calibri</vt:lpstr>
      <vt:lpstr>Cambria Math</vt:lpstr>
      <vt:lpstr>Consolas</vt:lpstr>
      <vt:lpstr>Office Theme</vt:lpstr>
      <vt:lpstr>Pragmatically Informative Text Generation</vt:lpstr>
      <vt:lpstr>Why Might Generation Need Pragmatics?</vt:lpstr>
      <vt:lpstr>Why Might Generation Need Pragmatics?</vt:lpstr>
      <vt:lpstr>Generation as a Pragmatic Game</vt:lpstr>
      <vt:lpstr>Generation as a Pragmatic Game</vt:lpstr>
      <vt:lpstr>Generating Pragmatic Output Text</vt:lpstr>
      <vt:lpstr>Generating Pragmatic Output Text</vt:lpstr>
      <vt:lpstr>Generating Pragmatic Output Text</vt:lpstr>
      <vt:lpstr>Generating Pragmatic Output Text</vt:lpstr>
      <vt:lpstr>Generating Pragmatic Output Text</vt:lpstr>
      <vt:lpstr>How to Construct the Listener?</vt:lpstr>
      <vt:lpstr>Past Work on Pragmatic Generation</vt:lpstr>
      <vt:lpstr>Reconstructor-Based Pragmatics</vt:lpstr>
      <vt:lpstr>Reconstructor-Based Pragmatics</vt:lpstr>
      <vt:lpstr>Reconstructor-Based Pragmatics</vt:lpstr>
      <vt:lpstr>PowerPoint Presentation</vt:lpstr>
      <vt:lpstr>Distractor-Based Pragmatics</vt:lpstr>
      <vt:lpstr>Distractor-Based Pragmatics</vt:lpstr>
      <vt:lpstr>Distractor-Based Pragmatics</vt:lpstr>
      <vt:lpstr>Generation from Meaning Representations</vt:lpstr>
      <vt:lpstr>Generation from Meaning Representations</vt:lpstr>
      <vt:lpstr>Generation from Meaning Representations</vt:lpstr>
      <vt:lpstr>Generation from Meaning Representations</vt:lpstr>
      <vt:lpstr>Abstractive Summarization</vt:lpstr>
      <vt:lpstr>Abstractive Summarization</vt:lpstr>
      <vt:lpstr>Abstractive Summarization</vt:lpstr>
      <vt:lpstr>Abstractive Summarization</vt:lpstr>
      <vt:lpstr>Conclusions</vt:lpstr>
      <vt:lpstr>PowerPoint Presentation</vt:lpstr>
      <vt:lpstr>Generation from Meaning Representations</vt:lpstr>
      <vt:lpstr>Generation from Meaning Representations</vt:lpstr>
      <vt:lpstr>Abstractive Summarization</vt:lpstr>
      <vt:lpstr>Abstractive Summarization</vt:lpstr>
      <vt:lpstr>Why Might Generation Need Pragmatics?</vt:lpstr>
      <vt:lpstr>Past Work on Pragmatic Generation</vt:lpstr>
      <vt:lpstr>PowerPoint Presentation</vt:lpstr>
      <vt:lpstr>(SD) Distractor-based Examples</vt:lpstr>
      <vt:lpstr>(SD) Distractor-based Examples</vt:lpstr>
      <vt:lpstr>(SD) Distractor-based Examples</vt:lpstr>
      <vt:lpstr>(SD) Distractor-based Examples</vt:lpstr>
      <vt:lpstr>(SD) Distractor-based Examples</vt:lpstr>
      <vt:lpstr>PowerPoint Presentation</vt:lpstr>
      <vt:lpstr>Generation from Meaning Representations</vt:lpstr>
      <vt:lpstr>Pragmatic Effects on Informativity</vt:lpstr>
      <vt:lpstr>Abstractive Summarization</vt:lpstr>
      <vt:lpstr>PowerPoint Presentation</vt:lpstr>
      <vt:lpstr>Why Might Generation Need Pragmatics?</vt:lpstr>
      <vt:lpstr>Pragmatics for Abstractive Summarization</vt:lpstr>
      <vt:lpstr>Generation as a Pragmatic Game</vt:lpstr>
      <vt:lpstr>Settings</vt:lpstr>
      <vt:lpstr>Reconstructor-Based Pragmatics</vt:lpstr>
      <vt:lpstr>Generation as a Dis-Pragmatic</vt:lpstr>
      <vt:lpstr>Reconstructor-Based Pragmatics</vt:lpstr>
      <vt:lpstr>Generation as a Recon-Pragmatic</vt:lpstr>
      <vt:lpstr>E2E Generation </vt:lpstr>
      <vt:lpstr>(SR) Reconstructor-Based Pragmatics</vt:lpstr>
      <vt:lpstr>Conclusion</vt:lpstr>
      <vt:lpstr>E2E Generation </vt:lpstr>
      <vt:lpstr>Abstract Summarization</vt:lpstr>
      <vt:lpstr>Coverage Ratio</vt:lpstr>
      <vt:lpstr>Content Dropping</vt:lpstr>
      <vt:lpstr>Content Dropping</vt:lpstr>
      <vt:lpstr>Pragmatics Model</vt:lpstr>
      <vt:lpstr>Pragmatics Model</vt:lpstr>
      <vt:lpstr>How to get Plistener?</vt:lpstr>
      <vt:lpstr>(SR) Reconstructor-Based Pragmatics</vt:lpstr>
      <vt:lpstr>(SR) Reconstructor-Based Pragmatics</vt:lpstr>
      <vt:lpstr>(SR) Reconstructor-Based Pragmatics</vt:lpstr>
      <vt:lpstr>(SR) Reconstructor-Based Pragmatics</vt:lpstr>
      <vt:lpstr>(SD) Distractor-Based Pragmatics</vt:lpstr>
      <vt:lpstr>(SD) Distractor-Based Pragmatics</vt:lpstr>
      <vt:lpstr>(SD) Distractor-Based Pragmatics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Parsing</dc:title>
  <dc:creator>Jonathan Kummerfeld</dc:creator>
  <cp:lastModifiedBy>沈 晟</cp:lastModifiedBy>
  <cp:revision>3439</cp:revision>
  <cp:lastPrinted>2014-06-18T19:51:17Z</cp:lastPrinted>
  <dcterms:created xsi:type="dcterms:W3CDTF">2014-06-12T20:25:57Z</dcterms:created>
  <dcterms:modified xsi:type="dcterms:W3CDTF">2019-06-05T22:50:49Z</dcterms:modified>
</cp:coreProperties>
</file>

<file path=docProps/thumbnail.jpeg>
</file>